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6.jpg" ContentType="image/jpg"/>
  <Override PartName="/ppt/media/image45.jpg" ContentType="image/jpg"/>
  <Override PartName="/ppt/media/image46.jpg" ContentType="image/jpg"/>
  <Override PartName="/ppt/media/image47.jpg" ContentType="image/jpg"/>
  <Override PartName="/ppt/media/image48.jpg" ContentType="image/jpg"/>
  <Override PartName="/ppt/media/image50.jpg" ContentType="image/jpg"/>
  <Override PartName="/ppt/media/image90.jpg" ContentType="image/jpg"/>
  <Override PartName="/ppt/media/image91.jpg" ContentType="image/jpg"/>
  <Override PartName="/ppt/media/image92.jpg" ContentType="image/jpg"/>
  <Override PartName="/ppt/media/image93.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9" r:id="rId4"/>
  </p:sldMasterIdLst>
  <p:sldIdLst>
    <p:sldId id="256" r:id="rId5"/>
    <p:sldId id="425" r:id="rId6"/>
    <p:sldId id="257" r:id="rId7"/>
    <p:sldId id="420" r:id="rId8"/>
    <p:sldId id="422" r:id="rId9"/>
    <p:sldId id="421" r:id="rId10"/>
    <p:sldId id="426" r:id="rId11"/>
    <p:sldId id="427" r:id="rId12"/>
    <p:sldId id="429" r:id="rId13"/>
    <p:sldId id="424" r:id="rId14"/>
    <p:sldId id="277" r:id="rId15"/>
    <p:sldId id="423" r:id="rId16"/>
    <p:sldId id="276" r:id="rId17"/>
    <p:sldId id="467" r:id="rId18"/>
    <p:sldId id="287" r:id="rId19"/>
    <p:sldId id="430" r:id="rId20"/>
    <p:sldId id="266" r:id="rId21"/>
    <p:sldId id="267" r:id="rId22"/>
    <p:sldId id="268" r:id="rId23"/>
    <p:sldId id="269" r:id="rId24"/>
    <p:sldId id="432" r:id="rId25"/>
    <p:sldId id="271" r:id="rId26"/>
    <p:sldId id="272" r:id="rId27"/>
    <p:sldId id="300" r:id="rId28"/>
    <p:sldId id="273" r:id="rId29"/>
    <p:sldId id="433" r:id="rId30"/>
    <p:sldId id="278" r:id="rId31"/>
    <p:sldId id="279" r:id="rId32"/>
    <p:sldId id="434" r:id="rId33"/>
    <p:sldId id="335" r:id="rId34"/>
    <p:sldId id="439" r:id="rId35"/>
    <p:sldId id="438" r:id="rId36"/>
    <p:sldId id="453" r:id="rId37"/>
    <p:sldId id="280" r:id="rId38"/>
    <p:sldId id="281" r:id="rId39"/>
    <p:sldId id="282" r:id="rId40"/>
    <p:sldId id="441" r:id="rId41"/>
    <p:sldId id="338" r:id="rId42"/>
    <p:sldId id="447" r:id="rId43"/>
    <p:sldId id="443" r:id="rId44"/>
    <p:sldId id="446" r:id="rId45"/>
    <p:sldId id="449" r:id="rId46"/>
    <p:sldId id="448" r:id="rId47"/>
    <p:sldId id="450" r:id="rId48"/>
    <p:sldId id="452" r:id="rId49"/>
    <p:sldId id="435" r:id="rId50"/>
    <p:sldId id="456" r:id="rId51"/>
    <p:sldId id="454" r:id="rId52"/>
    <p:sldId id="337" r:id="rId53"/>
    <p:sldId id="455" r:id="rId54"/>
    <p:sldId id="457" r:id="rId55"/>
    <p:sldId id="458" r:id="rId56"/>
    <p:sldId id="459" r:id="rId57"/>
    <p:sldId id="460" r:id="rId58"/>
    <p:sldId id="461" r:id="rId59"/>
    <p:sldId id="462" r:id="rId60"/>
    <p:sldId id="340" r:id="rId61"/>
    <p:sldId id="463" r:id="rId62"/>
    <p:sldId id="464" r:id="rId63"/>
    <p:sldId id="465" r:id="rId64"/>
    <p:sldId id="466" r:id="rId65"/>
    <p:sldId id="291" r:id="rId66"/>
    <p:sldId id="292" r:id="rId67"/>
    <p:sldId id="305" r:id="rId68"/>
    <p:sldId id="293"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65B79-D855-420D-8A25-5861EF18AF90}" v="655" dt="2020-12-19T07:25:46.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EC8A5D-B66B-484F-A801-E0B71C2DB65C}" type="datetimeFigureOut">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496EF9-1DF5-4428-B5DA-7E515D010A5E}"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333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EC8A5D-B66B-484F-A801-E0B71C2DB65C}" type="datetimeFigureOut">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496EF9-1DF5-4428-B5DA-7E515D010A5E}" type="slidenum">
              <a:rPr lang="en-US" smtClean="0"/>
              <a:t>‹#›</a:t>
            </a:fld>
            <a:endParaRPr lang="en-US" dirty="0"/>
          </a:p>
        </p:txBody>
      </p:sp>
    </p:spTree>
    <p:extLst>
      <p:ext uri="{BB962C8B-B14F-4D97-AF65-F5344CB8AC3E}">
        <p14:creationId xmlns:p14="http://schemas.microsoft.com/office/powerpoint/2010/main" val="54966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EC8A5D-B66B-484F-A801-E0B71C2DB65C}" type="datetimeFigureOut">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496EF9-1DF5-4428-B5DA-7E515D010A5E}" type="slidenum">
              <a:rPr lang="en-US" smtClean="0"/>
              <a:t>‹#›</a:t>
            </a:fld>
            <a:endParaRPr lang="en-US" dirty="0"/>
          </a:p>
        </p:txBody>
      </p:sp>
    </p:spTree>
    <p:extLst>
      <p:ext uri="{BB962C8B-B14F-4D97-AF65-F5344CB8AC3E}">
        <p14:creationId xmlns:p14="http://schemas.microsoft.com/office/powerpoint/2010/main" val="1423952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EC8A5D-B66B-484F-A801-E0B71C2DB65C}" type="datetimeFigureOut">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496EF9-1DF5-4428-B5DA-7E515D010A5E}" type="slidenum">
              <a:rPr lang="en-US" smtClean="0"/>
              <a:t>‹#›</a:t>
            </a:fld>
            <a:endParaRPr lang="en-US" dirty="0"/>
          </a:p>
        </p:txBody>
      </p:sp>
    </p:spTree>
    <p:extLst>
      <p:ext uri="{BB962C8B-B14F-4D97-AF65-F5344CB8AC3E}">
        <p14:creationId xmlns:p14="http://schemas.microsoft.com/office/powerpoint/2010/main" val="1510682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EC8A5D-B66B-484F-A801-E0B71C2DB65C}" type="datetimeFigureOut">
              <a:rPr lang="en-US" smtClean="0"/>
              <a:t>12/18/2020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496EF9-1DF5-4428-B5DA-7E515D010A5E}"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06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EC8A5D-B66B-484F-A801-E0B71C2DB65C}" type="datetimeFigureOut">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496EF9-1DF5-4428-B5DA-7E515D010A5E}" type="slidenum">
              <a:rPr lang="en-US" smtClean="0"/>
              <a:t>‹#›</a:t>
            </a:fld>
            <a:endParaRPr lang="en-US" dirty="0"/>
          </a:p>
        </p:txBody>
      </p:sp>
    </p:spTree>
    <p:extLst>
      <p:ext uri="{BB962C8B-B14F-4D97-AF65-F5344CB8AC3E}">
        <p14:creationId xmlns:p14="http://schemas.microsoft.com/office/powerpoint/2010/main" val="3663522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EC8A5D-B66B-484F-A801-E0B71C2DB65C}" type="datetimeFigureOut">
              <a:rPr lang="en-US" smtClean="0"/>
              <a:t>12/18/2020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6496EF9-1DF5-4428-B5DA-7E515D010A5E}" type="slidenum">
              <a:rPr lang="en-US" smtClean="0"/>
              <a:t>‹#›</a:t>
            </a:fld>
            <a:endParaRPr lang="en-US" dirty="0"/>
          </a:p>
        </p:txBody>
      </p:sp>
    </p:spTree>
    <p:extLst>
      <p:ext uri="{BB962C8B-B14F-4D97-AF65-F5344CB8AC3E}">
        <p14:creationId xmlns:p14="http://schemas.microsoft.com/office/powerpoint/2010/main" val="67019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EC8A5D-B66B-484F-A801-E0B71C2DB65C}" type="datetimeFigureOut">
              <a:rPr lang="en-US" smtClean="0"/>
              <a:t>12/18/2020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6496EF9-1DF5-4428-B5DA-7E515D010A5E}" type="slidenum">
              <a:rPr lang="en-US" smtClean="0"/>
              <a:t>‹#›</a:t>
            </a:fld>
            <a:endParaRPr lang="en-US" dirty="0"/>
          </a:p>
        </p:txBody>
      </p:sp>
    </p:spTree>
    <p:extLst>
      <p:ext uri="{BB962C8B-B14F-4D97-AF65-F5344CB8AC3E}">
        <p14:creationId xmlns:p14="http://schemas.microsoft.com/office/powerpoint/2010/main" val="84557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AEC8A5D-B66B-484F-A801-E0B71C2DB65C}" type="datetimeFigureOut">
              <a:rPr lang="en-US" smtClean="0"/>
              <a:t>12/18/2020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6496EF9-1DF5-4428-B5DA-7E515D010A5E}" type="slidenum">
              <a:rPr lang="en-US" smtClean="0"/>
              <a:t>‹#›</a:t>
            </a:fld>
            <a:endParaRPr lang="en-US" dirty="0"/>
          </a:p>
        </p:txBody>
      </p:sp>
    </p:spTree>
    <p:extLst>
      <p:ext uri="{BB962C8B-B14F-4D97-AF65-F5344CB8AC3E}">
        <p14:creationId xmlns:p14="http://schemas.microsoft.com/office/powerpoint/2010/main" val="440000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AEC8A5D-B66B-484F-A801-E0B71C2DB65C}" type="datetimeFigureOut">
              <a:rPr lang="en-US" smtClean="0"/>
              <a:t>12/18/2020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6496EF9-1DF5-4428-B5DA-7E515D010A5E}" type="slidenum">
              <a:rPr lang="en-US" smtClean="0"/>
              <a:t>‹#›</a:t>
            </a:fld>
            <a:endParaRPr lang="en-US" dirty="0"/>
          </a:p>
        </p:txBody>
      </p:sp>
    </p:spTree>
    <p:extLst>
      <p:ext uri="{BB962C8B-B14F-4D97-AF65-F5344CB8AC3E}">
        <p14:creationId xmlns:p14="http://schemas.microsoft.com/office/powerpoint/2010/main" val="2886457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EC8A5D-B66B-484F-A801-E0B71C2DB65C}" type="datetimeFigureOut">
              <a:rPr lang="en-US" smtClean="0"/>
              <a:t>12/18/2020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496EF9-1DF5-4428-B5DA-7E515D010A5E}" type="slidenum">
              <a:rPr lang="en-US" smtClean="0"/>
              <a:t>‹#›</a:t>
            </a:fld>
            <a:endParaRPr lang="en-US" dirty="0"/>
          </a:p>
        </p:txBody>
      </p:sp>
    </p:spTree>
    <p:extLst>
      <p:ext uri="{BB962C8B-B14F-4D97-AF65-F5344CB8AC3E}">
        <p14:creationId xmlns:p14="http://schemas.microsoft.com/office/powerpoint/2010/main" val="4238338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AEC8A5D-B66B-484F-A801-E0B71C2DB65C}" type="datetimeFigureOut">
              <a:rPr lang="en-US" smtClean="0"/>
              <a:t>12/18/2020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6496EF9-1DF5-4428-B5DA-7E515D010A5E}"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701360"/>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jpg"/></Relationships>
</file>

<file path=ppt/slides/_rels/slide3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hyperlink" Target="https://towardsdatascience.com/https-medium-com-ekapope-v-install-tensorflow-and-keras-using-anaconda-navigator-without-command-line-b0bc41dbd038"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60C2-E4C7-4713-8E8B-956C7A855616}"/>
              </a:ext>
            </a:extLst>
          </p:cNvPr>
          <p:cNvSpPr>
            <a:spLocks noGrp="1"/>
          </p:cNvSpPr>
          <p:nvPr>
            <p:ph type="ctrTitle"/>
          </p:nvPr>
        </p:nvSpPr>
        <p:spPr/>
        <p:txBody>
          <a:bodyPr/>
          <a:lstStyle/>
          <a:p>
            <a:r>
              <a:rPr lang="en-US" dirty="0"/>
              <a:t>Deep learning </a:t>
            </a:r>
          </a:p>
        </p:txBody>
      </p:sp>
      <p:sp>
        <p:nvSpPr>
          <p:cNvPr id="3" name="Subtitle 2">
            <a:extLst>
              <a:ext uri="{FF2B5EF4-FFF2-40B4-BE49-F238E27FC236}">
                <a16:creationId xmlns:a16="http://schemas.microsoft.com/office/drawing/2014/main" id="{3C1B68C4-0380-4E15-8076-94263456E03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95265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3BE7-6C1B-43BD-8003-9AFE76009A89}"/>
              </a:ext>
            </a:extLst>
          </p:cNvPr>
          <p:cNvSpPr>
            <a:spLocks noGrp="1"/>
          </p:cNvSpPr>
          <p:nvPr>
            <p:ph type="title"/>
          </p:nvPr>
        </p:nvSpPr>
        <p:spPr>
          <a:xfrm>
            <a:off x="399495" y="994299"/>
            <a:ext cx="11443317" cy="754602"/>
          </a:xfrm>
        </p:spPr>
        <p:txBody>
          <a:bodyPr>
            <a:normAutofit/>
          </a:bodyPr>
          <a:lstStyle/>
          <a:p>
            <a:r>
              <a:rPr lang="en-US" dirty="0"/>
              <a:t>Artificial Neural network architecture – Neuron </a:t>
            </a:r>
          </a:p>
        </p:txBody>
      </p:sp>
      <p:pic>
        <p:nvPicPr>
          <p:cNvPr id="4" name="Content Placeholder 3">
            <a:extLst>
              <a:ext uri="{FF2B5EF4-FFF2-40B4-BE49-F238E27FC236}">
                <a16:creationId xmlns:a16="http://schemas.microsoft.com/office/drawing/2014/main" id="{C7891B03-262F-4988-BB6D-2C9C8B71E77E}"/>
              </a:ext>
            </a:extLst>
          </p:cNvPr>
          <p:cNvPicPr>
            <a:picLocks noGrp="1" noChangeAspect="1"/>
          </p:cNvPicPr>
          <p:nvPr>
            <p:ph idx="1"/>
          </p:nvPr>
        </p:nvPicPr>
        <p:blipFill>
          <a:blip r:embed="rId2"/>
          <a:stretch>
            <a:fillRect/>
          </a:stretch>
        </p:blipFill>
        <p:spPr>
          <a:xfrm>
            <a:off x="1858698" y="1876277"/>
            <a:ext cx="7961577" cy="4478387"/>
          </a:xfrm>
          <a:prstGeom prst="rect">
            <a:avLst/>
          </a:prstGeom>
        </p:spPr>
      </p:pic>
    </p:spTree>
    <p:extLst>
      <p:ext uri="{BB962C8B-B14F-4D97-AF65-F5344CB8AC3E}">
        <p14:creationId xmlns:p14="http://schemas.microsoft.com/office/powerpoint/2010/main" val="3315830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DE37-F68D-0D42-B313-B08F9962B9E6}"/>
              </a:ext>
            </a:extLst>
          </p:cNvPr>
          <p:cNvSpPr>
            <a:spLocks noGrp="1"/>
          </p:cNvSpPr>
          <p:nvPr>
            <p:ph type="title"/>
          </p:nvPr>
        </p:nvSpPr>
        <p:spPr/>
        <p:txBody>
          <a:bodyPr/>
          <a:lstStyle/>
          <a:p>
            <a:r>
              <a:rPr lang="en-US" dirty="0"/>
              <a:t>Neuron computation</a:t>
            </a:r>
          </a:p>
        </p:txBody>
      </p:sp>
      <p:pic>
        <p:nvPicPr>
          <p:cNvPr id="4" name="Content Placeholder 3">
            <a:extLst>
              <a:ext uri="{FF2B5EF4-FFF2-40B4-BE49-F238E27FC236}">
                <a16:creationId xmlns:a16="http://schemas.microsoft.com/office/drawing/2014/main" id="{F1EEB1F1-90C9-A84D-B3CD-3EB33A86E881}"/>
              </a:ext>
            </a:extLst>
          </p:cNvPr>
          <p:cNvPicPr>
            <a:picLocks noGrp="1" noChangeAspect="1"/>
          </p:cNvPicPr>
          <p:nvPr>
            <p:ph idx="4294967295"/>
          </p:nvPr>
        </p:nvPicPr>
        <p:blipFill>
          <a:blip r:embed="rId2"/>
          <a:stretch>
            <a:fillRect/>
          </a:stretch>
        </p:blipFill>
        <p:spPr>
          <a:xfrm>
            <a:off x="1349375" y="2336800"/>
            <a:ext cx="9705498" cy="3060823"/>
          </a:xfrm>
          <a:prstGeom prst="rect">
            <a:avLst/>
          </a:prstGeom>
        </p:spPr>
      </p:pic>
    </p:spTree>
    <p:extLst>
      <p:ext uri="{BB962C8B-B14F-4D97-AF65-F5344CB8AC3E}">
        <p14:creationId xmlns:p14="http://schemas.microsoft.com/office/powerpoint/2010/main" val="3309330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11861-4A69-4F06-96F4-0A0B6096908A}"/>
              </a:ext>
            </a:extLst>
          </p:cNvPr>
          <p:cNvSpPr>
            <a:spLocks noGrp="1"/>
          </p:cNvSpPr>
          <p:nvPr>
            <p:ph type="title"/>
          </p:nvPr>
        </p:nvSpPr>
        <p:spPr>
          <a:xfrm>
            <a:off x="1097280" y="286604"/>
            <a:ext cx="10058400" cy="1240356"/>
          </a:xfrm>
        </p:spPr>
        <p:txBody>
          <a:bodyPr/>
          <a:lstStyle/>
          <a:p>
            <a:r>
              <a:rPr lang="en-US" dirty="0"/>
              <a:t>NN architecture – Integration function </a:t>
            </a:r>
            <a:r>
              <a:rPr lang="en-US" b="1" dirty="0"/>
              <a:t>∑</a:t>
            </a:r>
          </a:p>
        </p:txBody>
      </p:sp>
      <p:sp>
        <p:nvSpPr>
          <p:cNvPr id="3" name="Content Placeholder 2">
            <a:extLst>
              <a:ext uri="{FF2B5EF4-FFF2-40B4-BE49-F238E27FC236}">
                <a16:creationId xmlns:a16="http://schemas.microsoft.com/office/drawing/2014/main" id="{C3550901-584B-4CE7-8646-60FD26A3867E}"/>
              </a:ext>
            </a:extLst>
          </p:cNvPr>
          <p:cNvSpPr>
            <a:spLocks noGrp="1"/>
          </p:cNvSpPr>
          <p:nvPr>
            <p:ph idx="1"/>
          </p:nvPr>
        </p:nvSpPr>
        <p:spPr>
          <a:xfrm>
            <a:off x="1097280" y="1597160"/>
            <a:ext cx="10058400" cy="4023360"/>
          </a:xfrm>
        </p:spPr>
        <p:txBody>
          <a:bodyPr/>
          <a:lstStyle/>
          <a:p>
            <a:pPr marL="457200" indent="-457200">
              <a:lnSpc>
                <a:spcPct val="150000"/>
              </a:lnSpc>
              <a:buFont typeface="+mj-lt"/>
              <a:buAutoNum type="arabicPeriod"/>
            </a:pPr>
            <a:r>
              <a:rPr lang="en-US" dirty="0"/>
              <a:t>Responsible for aggregating input signals from other neurons </a:t>
            </a:r>
          </a:p>
          <a:p>
            <a:pPr marL="457200" indent="-457200">
              <a:lnSpc>
                <a:spcPct val="150000"/>
              </a:lnSpc>
              <a:buFont typeface="+mj-lt"/>
              <a:buAutoNum type="arabicPeriod"/>
            </a:pPr>
            <a:r>
              <a:rPr lang="en-US" dirty="0"/>
              <a:t>Controls boosting, inhibiting or completely suppressing the given input </a:t>
            </a:r>
          </a:p>
          <a:p>
            <a:pPr marL="457200" indent="-457200">
              <a:lnSpc>
                <a:spcPct val="150000"/>
              </a:lnSpc>
              <a:buFont typeface="+mj-lt"/>
              <a:buAutoNum type="arabicPeriod"/>
            </a:pPr>
            <a:r>
              <a:rPr lang="en-US" dirty="0"/>
              <a:t>Most common integration function</a:t>
            </a:r>
          </a:p>
        </p:txBody>
      </p:sp>
      <p:pic>
        <p:nvPicPr>
          <p:cNvPr id="4" name="Picture 3">
            <a:extLst>
              <a:ext uri="{FF2B5EF4-FFF2-40B4-BE49-F238E27FC236}">
                <a16:creationId xmlns:a16="http://schemas.microsoft.com/office/drawing/2014/main" id="{306CB4F9-907C-4FD8-B637-224645952D84}"/>
              </a:ext>
            </a:extLst>
          </p:cNvPr>
          <p:cNvPicPr>
            <a:picLocks noChangeAspect="1"/>
          </p:cNvPicPr>
          <p:nvPr/>
        </p:nvPicPr>
        <p:blipFill>
          <a:blip r:embed="rId2"/>
          <a:stretch>
            <a:fillRect/>
          </a:stretch>
        </p:blipFill>
        <p:spPr>
          <a:xfrm>
            <a:off x="5338392" y="2803633"/>
            <a:ext cx="3876675" cy="3381375"/>
          </a:xfrm>
          <a:prstGeom prst="rect">
            <a:avLst/>
          </a:prstGeom>
        </p:spPr>
      </p:pic>
      <p:pic>
        <p:nvPicPr>
          <p:cNvPr id="6" name="Picture 5">
            <a:extLst>
              <a:ext uri="{FF2B5EF4-FFF2-40B4-BE49-F238E27FC236}">
                <a16:creationId xmlns:a16="http://schemas.microsoft.com/office/drawing/2014/main" id="{C9D6DF42-F28C-4735-81FA-602C6E0A8B3C}"/>
              </a:ext>
            </a:extLst>
          </p:cNvPr>
          <p:cNvPicPr>
            <a:picLocks noChangeAspect="1"/>
          </p:cNvPicPr>
          <p:nvPr/>
        </p:nvPicPr>
        <p:blipFill>
          <a:blip r:embed="rId3"/>
          <a:stretch>
            <a:fillRect/>
          </a:stretch>
        </p:blipFill>
        <p:spPr>
          <a:xfrm>
            <a:off x="9734550" y="1747837"/>
            <a:ext cx="2457450" cy="2524125"/>
          </a:xfrm>
          <a:prstGeom prst="rect">
            <a:avLst/>
          </a:prstGeom>
        </p:spPr>
      </p:pic>
    </p:spTree>
    <p:extLst>
      <p:ext uri="{BB962C8B-B14F-4D97-AF65-F5344CB8AC3E}">
        <p14:creationId xmlns:p14="http://schemas.microsoft.com/office/powerpoint/2010/main" val="3730509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11123" y="3747515"/>
            <a:ext cx="2551430" cy="1821180"/>
            <a:chOff x="611123" y="3747515"/>
            <a:chExt cx="2551430" cy="1821180"/>
          </a:xfrm>
        </p:grpSpPr>
        <p:sp>
          <p:nvSpPr>
            <p:cNvPr id="4" name="object 4"/>
            <p:cNvSpPr/>
            <p:nvPr/>
          </p:nvSpPr>
          <p:spPr>
            <a:xfrm>
              <a:off x="611124" y="3747515"/>
              <a:ext cx="2531745" cy="1821180"/>
            </a:xfrm>
            <a:custGeom>
              <a:avLst/>
              <a:gdLst/>
              <a:ahLst/>
              <a:cxnLst/>
              <a:rect l="l" t="t" r="r" b="b"/>
              <a:pathLst>
                <a:path w="2531745" h="1821179">
                  <a:moveTo>
                    <a:pt x="2531364" y="1386840"/>
                  </a:moveTo>
                  <a:lnTo>
                    <a:pt x="2520467" y="1380490"/>
                  </a:lnTo>
                  <a:lnTo>
                    <a:pt x="2442718" y="1335151"/>
                  </a:lnTo>
                  <a:lnTo>
                    <a:pt x="2438908" y="1336167"/>
                  </a:lnTo>
                  <a:lnTo>
                    <a:pt x="2435352" y="1342263"/>
                  </a:lnTo>
                  <a:lnTo>
                    <a:pt x="2436368" y="1346073"/>
                  </a:lnTo>
                  <a:lnTo>
                    <a:pt x="2495346" y="1380490"/>
                  </a:lnTo>
                  <a:lnTo>
                    <a:pt x="1292606" y="1380490"/>
                  </a:lnTo>
                  <a:lnTo>
                    <a:pt x="1292606" y="76212"/>
                  </a:lnTo>
                  <a:lnTo>
                    <a:pt x="1324356" y="76212"/>
                  </a:lnTo>
                  <a:lnTo>
                    <a:pt x="1318006" y="63500"/>
                  </a:lnTo>
                  <a:lnTo>
                    <a:pt x="1286256" y="0"/>
                  </a:lnTo>
                  <a:lnTo>
                    <a:pt x="1248143" y="76212"/>
                  </a:lnTo>
                  <a:lnTo>
                    <a:pt x="1279906" y="76212"/>
                  </a:lnTo>
                  <a:lnTo>
                    <a:pt x="1279906" y="1380490"/>
                  </a:lnTo>
                  <a:lnTo>
                    <a:pt x="0" y="1380490"/>
                  </a:lnTo>
                  <a:lnTo>
                    <a:pt x="0" y="1393190"/>
                  </a:lnTo>
                  <a:lnTo>
                    <a:pt x="1279906" y="1393190"/>
                  </a:lnTo>
                  <a:lnTo>
                    <a:pt x="1279906" y="1821180"/>
                  </a:lnTo>
                  <a:lnTo>
                    <a:pt x="1292606" y="1821180"/>
                  </a:lnTo>
                  <a:lnTo>
                    <a:pt x="1292606" y="1393190"/>
                  </a:lnTo>
                  <a:lnTo>
                    <a:pt x="2495346" y="1393190"/>
                  </a:lnTo>
                  <a:lnTo>
                    <a:pt x="2436368" y="1427607"/>
                  </a:lnTo>
                  <a:lnTo>
                    <a:pt x="2435352" y="1431417"/>
                  </a:lnTo>
                  <a:lnTo>
                    <a:pt x="2438908" y="1437513"/>
                  </a:lnTo>
                  <a:lnTo>
                    <a:pt x="2442718" y="1438529"/>
                  </a:lnTo>
                  <a:lnTo>
                    <a:pt x="2520467" y="1393190"/>
                  </a:lnTo>
                  <a:lnTo>
                    <a:pt x="2531364" y="1386840"/>
                  </a:lnTo>
                  <a:close/>
                </a:path>
              </a:pathLst>
            </a:custGeom>
            <a:solidFill>
              <a:srgbClr val="000000"/>
            </a:solidFill>
          </p:spPr>
          <p:txBody>
            <a:bodyPr wrap="square" lIns="0" tIns="0" rIns="0" bIns="0" rtlCol="0"/>
            <a:lstStyle/>
            <a:p>
              <a:endParaRPr/>
            </a:p>
          </p:txBody>
        </p:sp>
        <p:sp>
          <p:nvSpPr>
            <p:cNvPr id="5" name="object 5"/>
            <p:cNvSpPr/>
            <p:nvPr/>
          </p:nvSpPr>
          <p:spPr>
            <a:xfrm>
              <a:off x="736853" y="4615433"/>
              <a:ext cx="2406650" cy="520065"/>
            </a:xfrm>
            <a:custGeom>
              <a:avLst/>
              <a:gdLst/>
              <a:ahLst/>
              <a:cxnLst/>
              <a:rect l="l" t="t" r="r" b="b"/>
              <a:pathLst>
                <a:path w="2406650" h="520064">
                  <a:moveTo>
                    <a:pt x="0" y="519684"/>
                  </a:moveTo>
                  <a:lnTo>
                    <a:pt x="1158620" y="519684"/>
                  </a:lnTo>
                  <a:lnTo>
                    <a:pt x="1158620" y="0"/>
                  </a:lnTo>
                  <a:lnTo>
                    <a:pt x="2406396" y="0"/>
                  </a:lnTo>
                </a:path>
              </a:pathLst>
            </a:custGeom>
            <a:ln w="38100">
              <a:solidFill>
                <a:srgbClr val="FF3300"/>
              </a:solidFill>
            </a:ln>
          </p:spPr>
          <p:txBody>
            <a:bodyPr wrap="square" lIns="0" tIns="0" rIns="0" bIns="0" rtlCol="0"/>
            <a:lstStyle/>
            <a:p>
              <a:endParaRPr/>
            </a:p>
          </p:txBody>
        </p:sp>
      </p:grpSp>
      <p:sp>
        <p:nvSpPr>
          <p:cNvPr id="6" name="object 6"/>
          <p:cNvSpPr txBox="1"/>
          <p:nvPr/>
        </p:nvSpPr>
        <p:spPr>
          <a:xfrm>
            <a:off x="1804161" y="4464177"/>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1</a:t>
            </a:r>
            <a:endParaRPr sz="1800">
              <a:latin typeface="Times New Roman"/>
              <a:cs typeface="Times New Roman"/>
            </a:endParaRPr>
          </a:p>
        </p:txBody>
      </p:sp>
      <p:sp>
        <p:nvSpPr>
          <p:cNvPr id="7" name="object 7"/>
          <p:cNvSpPr txBox="1"/>
          <p:nvPr/>
        </p:nvSpPr>
        <p:spPr>
          <a:xfrm>
            <a:off x="1977008" y="3558032"/>
            <a:ext cx="177800" cy="391160"/>
          </a:xfrm>
          <a:prstGeom prst="rect">
            <a:avLst/>
          </a:prstGeom>
        </p:spPr>
        <p:txBody>
          <a:bodyPr vert="horz" wrap="square" lIns="0" tIns="12700" rIns="0" bIns="0" rtlCol="0">
            <a:spAutoFit/>
          </a:bodyPr>
          <a:lstStyle/>
          <a:p>
            <a:pPr marL="12700">
              <a:lnSpc>
                <a:spcPct val="100000"/>
              </a:lnSpc>
              <a:spcBef>
                <a:spcPts val="100"/>
              </a:spcBef>
            </a:pPr>
            <a:r>
              <a:rPr sz="2400" i="1" dirty="0">
                <a:latin typeface="Times New Roman"/>
                <a:cs typeface="Times New Roman"/>
              </a:rPr>
              <a:t>a</a:t>
            </a:r>
            <a:endParaRPr sz="2400">
              <a:latin typeface="Times New Roman"/>
              <a:cs typeface="Times New Roman"/>
            </a:endParaRPr>
          </a:p>
        </p:txBody>
      </p:sp>
      <p:sp>
        <p:nvSpPr>
          <p:cNvPr id="8" name="object 8"/>
          <p:cNvSpPr txBox="1"/>
          <p:nvPr/>
        </p:nvSpPr>
        <p:spPr>
          <a:xfrm>
            <a:off x="3081020" y="5100573"/>
            <a:ext cx="110489" cy="391160"/>
          </a:xfrm>
          <a:prstGeom prst="rect">
            <a:avLst/>
          </a:prstGeom>
        </p:spPr>
        <p:txBody>
          <a:bodyPr vert="horz" wrap="square" lIns="0" tIns="12700" rIns="0" bIns="0" rtlCol="0">
            <a:spAutoFit/>
          </a:bodyPr>
          <a:lstStyle/>
          <a:p>
            <a:pPr marL="12700">
              <a:lnSpc>
                <a:spcPct val="100000"/>
              </a:lnSpc>
              <a:spcBef>
                <a:spcPts val="100"/>
              </a:spcBef>
            </a:pPr>
            <a:r>
              <a:rPr sz="2400" i="1" dirty="0">
                <a:latin typeface="Times New Roman"/>
                <a:cs typeface="Times New Roman"/>
              </a:rPr>
              <a:t>f</a:t>
            </a:r>
            <a:endParaRPr sz="2400">
              <a:latin typeface="Times New Roman"/>
              <a:cs typeface="Times New Roman"/>
            </a:endParaRPr>
          </a:p>
        </p:txBody>
      </p:sp>
      <p:sp>
        <p:nvSpPr>
          <p:cNvPr id="9" name="object 9"/>
          <p:cNvSpPr/>
          <p:nvPr/>
        </p:nvSpPr>
        <p:spPr>
          <a:xfrm>
            <a:off x="4386072" y="4209288"/>
            <a:ext cx="3043555" cy="1043940"/>
          </a:xfrm>
          <a:custGeom>
            <a:avLst/>
            <a:gdLst/>
            <a:ahLst/>
            <a:cxnLst/>
            <a:rect l="l" t="t" r="r" b="b"/>
            <a:pathLst>
              <a:path w="3043554" h="1043939">
                <a:moveTo>
                  <a:pt x="3043428" y="903732"/>
                </a:moveTo>
                <a:lnTo>
                  <a:pt x="3032531" y="897382"/>
                </a:lnTo>
                <a:lnTo>
                  <a:pt x="2954782" y="852043"/>
                </a:lnTo>
                <a:lnTo>
                  <a:pt x="2950972" y="853059"/>
                </a:lnTo>
                <a:lnTo>
                  <a:pt x="2947416" y="859155"/>
                </a:lnTo>
                <a:lnTo>
                  <a:pt x="2948432" y="862965"/>
                </a:lnTo>
                <a:lnTo>
                  <a:pt x="3007410" y="897382"/>
                </a:lnTo>
                <a:lnTo>
                  <a:pt x="1553210" y="897382"/>
                </a:lnTo>
                <a:lnTo>
                  <a:pt x="1553210" y="76200"/>
                </a:lnTo>
                <a:lnTo>
                  <a:pt x="1584960" y="76200"/>
                </a:lnTo>
                <a:lnTo>
                  <a:pt x="1578610" y="63500"/>
                </a:lnTo>
                <a:lnTo>
                  <a:pt x="1546860" y="0"/>
                </a:lnTo>
                <a:lnTo>
                  <a:pt x="1508760" y="76200"/>
                </a:lnTo>
                <a:lnTo>
                  <a:pt x="1540510" y="76200"/>
                </a:lnTo>
                <a:lnTo>
                  <a:pt x="1540510" y="897382"/>
                </a:lnTo>
                <a:lnTo>
                  <a:pt x="0" y="897382"/>
                </a:lnTo>
                <a:lnTo>
                  <a:pt x="0" y="910082"/>
                </a:lnTo>
                <a:lnTo>
                  <a:pt x="1540510" y="910082"/>
                </a:lnTo>
                <a:lnTo>
                  <a:pt x="1540510" y="1043940"/>
                </a:lnTo>
                <a:lnTo>
                  <a:pt x="1553210" y="1043940"/>
                </a:lnTo>
                <a:lnTo>
                  <a:pt x="1553210" y="910082"/>
                </a:lnTo>
                <a:lnTo>
                  <a:pt x="3007410" y="910082"/>
                </a:lnTo>
                <a:lnTo>
                  <a:pt x="2948432" y="944499"/>
                </a:lnTo>
                <a:lnTo>
                  <a:pt x="2947416" y="948309"/>
                </a:lnTo>
                <a:lnTo>
                  <a:pt x="2950972" y="954405"/>
                </a:lnTo>
                <a:lnTo>
                  <a:pt x="2954782" y="955421"/>
                </a:lnTo>
                <a:lnTo>
                  <a:pt x="3032531" y="910082"/>
                </a:lnTo>
                <a:lnTo>
                  <a:pt x="3043428" y="903732"/>
                </a:lnTo>
                <a:close/>
              </a:path>
            </a:pathLst>
          </a:custGeom>
          <a:solidFill>
            <a:srgbClr val="000000"/>
          </a:solidFill>
        </p:spPr>
        <p:txBody>
          <a:bodyPr wrap="square" lIns="0" tIns="0" rIns="0" bIns="0" rtlCol="0"/>
          <a:lstStyle/>
          <a:p>
            <a:endParaRPr/>
          </a:p>
        </p:txBody>
      </p:sp>
      <p:sp>
        <p:nvSpPr>
          <p:cNvPr id="10" name="object 10"/>
          <p:cNvSpPr txBox="1"/>
          <p:nvPr/>
        </p:nvSpPr>
        <p:spPr>
          <a:xfrm>
            <a:off x="5817234" y="4653533"/>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1</a:t>
            </a:r>
            <a:endParaRPr sz="1800">
              <a:latin typeface="Times New Roman"/>
              <a:cs typeface="Times New Roman"/>
            </a:endParaRPr>
          </a:p>
        </p:txBody>
      </p:sp>
      <p:sp>
        <p:nvSpPr>
          <p:cNvPr id="11" name="object 11"/>
          <p:cNvSpPr txBox="1"/>
          <p:nvPr/>
        </p:nvSpPr>
        <p:spPr>
          <a:xfrm>
            <a:off x="6012560" y="4061536"/>
            <a:ext cx="178435" cy="391795"/>
          </a:xfrm>
          <a:prstGeom prst="rect">
            <a:avLst/>
          </a:prstGeom>
        </p:spPr>
        <p:txBody>
          <a:bodyPr vert="horz" wrap="square" lIns="0" tIns="12700" rIns="0" bIns="0" rtlCol="0">
            <a:spAutoFit/>
          </a:bodyPr>
          <a:lstStyle/>
          <a:p>
            <a:pPr marL="12700">
              <a:lnSpc>
                <a:spcPct val="100000"/>
              </a:lnSpc>
              <a:spcBef>
                <a:spcPts val="100"/>
              </a:spcBef>
            </a:pPr>
            <a:r>
              <a:rPr sz="2400" i="1" dirty="0">
                <a:latin typeface="Times New Roman"/>
                <a:cs typeface="Times New Roman"/>
              </a:rPr>
              <a:t>a</a:t>
            </a:r>
            <a:endParaRPr sz="2400">
              <a:latin typeface="Times New Roman"/>
              <a:cs typeface="Times New Roman"/>
            </a:endParaRPr>
          </a:p>
        </p:txBody>
      </p:sp>
      <p:grpSp>
        <p:nvGrpSpPr>
          <p:cNvPr id="12" name="object 12"/>
          <p:cNvGrpSpPr/>
          <p:nvPr/>
        </p:nvGrpSpPr>
        <p:grpSpPr>
          <a:xfrm>
            <a:off x="4367784" y="4747259"/>
            <a:ext cx="3081655" cy="386080"/>
            <a:chOff x="4367784" y="4747259"/>
            <a:chExt cx="3081655" cy="386080"/>
          </a:xfrm>
        </p:grpSpPr>
        <p:sp>
          <p:nvSpPr>
            <p:cNvPr id="13" name="object 13"/>
            <p:cNvSpPr/>
            <p:nvPr/>
          </p:nvSpPr>
          <p:spPr>
            <a:xfrm>
              <a:off x="4386834" y="4766309"/>
              <a:ext cx="3043555" cy="347980"/>
            </a:xfrm>
            <a:custGeom>
              <a:avLst/>
              <a:gdLst/>
              <a:ahLst/>
              <a:cxnLst/>
              <a:rect l="l" t="t" r="r" b="b"/>
              <a:pathLst>
                <a:path w="3043554" h="347979">
                  <a:moveTo>
                    <a:pt x="0" y="347471"/>
                  </a:moveTo>
                  <a:lnTo>
                    <a:pt x="1546605" y="347471"/>
                  </a:lnTo>
                  <a:lnTo>
                    <a:pt x="1895855" y="0"/>
                  </a:lnTo>
                  <a:lnTo>
                    <a:pt x="3043427" y="0"/>
                  </a:lnTo>
                </a:path>
              </a:pathLst>
            </a:custGeom>
            <a:ln w="38099">
              <a:solidFill>
                <a:srgbClr val="FF3300"/>
              </a:solidFill>
            </a:ln>
          </p:spPr>
          <p:txBody>
            <a:bodyPr wrap="square" lIns="0" tIns="0" rIns="0" bIns="0" rtlCol="0"/>
            <a:lstStyle/>
            <a:p>
              <a:endParaRPr/>
            </a:p>
          </p:txBody>
        </p:sp>
        <p:sp>
          <p:nvSpPr>
            <p:cNvPr id="14" name="object 14"/>
            <p:cNvSpPr/>
            <p:nvPr/>
          </p:nvSpPr>
          <p:spPr>
            <a:xfrm>
              <a:off x="5932932" y="4765547"/>
              <a:ext cx="349250" cy="347980"/>
            </a:xfrm>
            <a:custGeom>
              <a:avLst/>
              <a:gdLst/>
              <a:ahLst/>
              <a:cxnLst/>
              <a:rect l="l" t="t" r="r" b="b"/>
              <a:pathLst>
                <a:path w="349250" h="347979">
                  <a:moveTo>
                    <a:pt x="300227" y="0"/>
                  </a:moveTo>
                  <a:lnTo>
                    <a:pt x="0" y="0"/>
                  </a:lnTo>
                </a:path>
                <a:path w="349250" h="347979">
                  <a:moveTo>
                    <a:pt x="348995" y="70103"/>
                  </a:moveTo>
                  <a:lnTo>
                    <a:pt x="348995" y="347471"/>
                  </a:lnTo>
                </a:path>
              </a:pathLst>
            </a:custGeom>
            <a:ln w="9144">
              <a:solidFill>
                <a:srgbClr val="000000"/>
              </a:solidFill>
              <a:prstDash val="dot"/>
            </a:ln>
          </p:spPr>
          <p:txBody>
            <a:bodyPr wrap="square" lIns="0" tIns="0" rIns="0" bIns="0" rtlCol="0"/>
            <a:lstStyle/>
            <a:p>
              <a:endParaRPr/>
            </a:p>
          </p:txBody>
        </p:sp>
      </p:grpSp>
      <p:sp>
        <p:nvSpPr>
          <p:cNvPr id="15" name="object 15"/>
          <p:cNvSpPr txBox="1"/>
          <p:nvPr/>
        </p:nvSpPr>
        <p:spPr>
          <a:xfrm>
            <a:off x="6266179" y="5083809"/>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1</a:t>
            </a:r>
            <a:endParaRPr sz="1800">
              <a:latin typeface="Times New Roman"/>
              <a:cs typeface="Times New Roman"/>
            </a:endParaRPr>
          </a:p>
        </p:txBody>
      </p:sp>
      <p:sp>
        <p:nvSpPr>
          <p:cNvPr id="16" name="object 16"/>
          <p:cNvSpPr txBox="1"/>
          <p:nvPr/>
        </p:nvSpPr>
        <p:spPr>
          <a:xfrm>
            <a:off x="7521956" y="4956175"/>
            <a:ext cx="96520" cy="330835"/>
          </a:xfrm>
          <a:prstGeom prst="rect">
            <a:avLst/>
          </a:prstGeom>
        </p:spPr>
        <p:txBody>
          <a:bodyPr vert="horz" wrap="square" lIns="0" tIns="12700" rIns="0" bIns="0" rtlCol="0">
            <a:spAutoFit/>
          </a:bodyPr>
          <a:lstStyle/>
          <a:p>
            <a:pPr marL="12700">
              <a:lnSpc>
                <a:spcPct val="100000"/>
              </a:lnSpc>
              <a:spcBef>
                <a:spcPts val="100"/>
              </a:spcBef>
            </a:pPr>
            <a:r>
              <a:rPr sz="2000" i="1" dirty="0">
                <a:latin typeface="Times New Roman"/>
                <a:cs typeface="Times New Roman"/>
              </a:rPr>
              <a:t>f</a:t>
            </a:r>
            <a:endParaRPr sz="2000">
              <a:latin typeface="Times New Roman"/>
              <a:cs typeface="Times New Roman"/>
            </a:endParaRPr>
          </a:p>
        </p:txBody>
      </p:sp>
      <p:grpSp>
        <p:nvGrpSpPr>
          <p:cNvPr id="17" name="object 17"/>
          <p:cNvGrpSpPr/>
          <p:nvPr/>
        </p:nvGrpSpPr>
        <p:grpSpPr>
          <a:xfrm>
            <a:off x="8339918" y="3967143"/>
            <a:ext cx="3736975" cy="1208405"/>
            <a:chOff x="8339918" y="3967143"/>
            <a:chExt cx="3736975" cy="1208405"/>
          </a:xfrm>
        </p:grpSpPr>
        <p:sp>
          <p:nvSpPr>
            <p:cNvPr id="18" name="object 18"/>
            <p:cNvSpPr/>
            <p:nvPr/>
          </p:nvSpPr>
          <p:spPr>
            <a:xfrm>
              <a:off x="8339912" y="3967149"/>
              <a:ext cx="3736975" cy="1202055"/>
            </a:xfrm>
            <a:custGeom>
              <a:avLst/>
              <a:gdLst/>
              <a:ahLst/>
              <a:cxnLst/>
              <a:rect l="l" t="t" r="r" b="b"/>
              <a:pathLst>
                <a:path w="3736975" h="1202054">
                  <a:moveTo>
                    <a:pt x="3723309" y="1190536"/>
                  </a:moveTo>
                  <a:lnTo>
                    <a:pt x="3270783" y="1190536"/>
                  </a:lnTo>
                  <a:lnTo>
                    <a:pt x="3270783" y="1163040"/>
                  </a:lnTo>
                  <a:lnTo>
                    <a:pt x="3261842" y="1163040"/>
                  </a:lnTo>
                  <a:lnTo>
                    <a:pt x="3261842" y="1190536"/>
                  </a:lnTo>
                  <a:lnTo>
                    <a:pt x="2804693" y="1190536"/>
                  </a:lnTo>
                  <a:lnTo>
                    <a:pt x="2804693" y="1163040"/>
                  </a:lnTo>
                  <a:lnTo>
                    <a:pt x="2795752" y="1163040"/>
                  </a:lnTo>
                  <a:lnTo>
                    <a:pt x="2795752" y="1190536"/>
                  </a:lnTo>
                  <a:lnTo>
                    <a:pt x="2338692" y="1190536"/>
                  </a:lnTo>
                  <a:lnTo>
                    <a:pt x="2338692" y="1163040"/>
                  </a:lnTo>
                  <a:lnTo>
                    <a:pt x="2329751" y="1163040"/>
                  </a:lnTo>
                  <a:lnTo>
                    <a:pt x="2329751" y="1190536"/>
                  </a:lnTo>
                  <a:lnTo>
                    <a:pt x="1895144" y="1190536"/>
                  </a:lnTo>
                  <a:lnTo>
                    <a:pt x="1872792" y="1190536"/>
                  </a:lnTo>
                  <a:lnTo>
                    <a:pt x="1872792" y="801585"/>
                  </a:lnTo>
                  <a:lnTo>
                    <a:pt x="1895144" y="801585"/>
                  </a:lnTo>
                  <a:lnTo>
                    <a:pt x="1895144" y="790181"/>
                  </a:lnTo>
                  <a:lnTo>
                    <a:pt x="1872792" y="790181"/>
                  </a:lnTo>
                  <a:lnTo>
                    <a:pt x="1872792" y="412038"/>
                  </a:lnTo>
                  <a:lnTo>
                    <a:pt x="1895144" y="412038"/>
                  </a:lnTo>
                  <a:lnTo>
                    <a:pt x="1895144" y="400634"/>
                  </a:lnTo>
                  <a:lnTo>
                    <a:pt x="1872792" y="400634"/>
                  </a:lnTo>
                  <a:lnTo>
                    <a:pt x="1872792" y="11404"/>
                  </a:lnTo>
                  <a:lnTo>
                    <a:pt x="1895144" y="11404"/>
                  </a:lnTo>
                  <a:lnTo>
                    <a:pt x="1895144" y="0"/>
                  </a:lnTo>
                  <a:lnTo>
                    <a:pt x="1868322" y="0"/>
                  </a:lnTo>
                  <a:lnTo>
                    <a:pt x="1868322" y="5702"/>
                  </a:lnTo>
                  <a:lnTo>
                    <a:pt x="1863852" y="5702"/>
                  </a:lnTo>
                  <a:lnTo>
                    <a:pt x="1863852" y="1190536"/>
                  </a:lnTo>
                  <a:lnTo>
                    <a:pt x="1406906" y="1190536"/>
                  </a:lnTo>
                  <a:lnTo>
                    <a:pt x="1406906" y="1163040"/>
                  </a:lnTo>
                  <a:lnTo>
                    <a:pt x="1397965" y="1163040"/>
                  </a:lnTo>
                  <a:lnTo>
                    <a:pt x="1397965" y="1190536"/>
                  </a:lnTo>
                  <a:lnTo>
                    <a:pt x="940803" y="1190536"/>
                  </a:lnTo>
                  <a:lnTo>
                    <a:pt x="940803" y="1163040"/>
                  </a:lnTo>
                  <a:lnTo>
                    <a:pt x="931862" y="1163040"/>
                  </a:lnTo>
                  <a:lnTo>
                    <a:pt x="931862" y="1190536"/>
                  </a:lnTo>
                  <a:lnTo>
                    <a:pt x="474865" y="1190536"/>
                  </a:lnTo>
                  <a:lnTo>
                    <a:pt x="474865" y="1163040"/>
                  </a:lnTo>
                  <a:lnTo>
                    <a:pt x="465912" y="1163040"/>
                  </a:lnTo>
                  <a:lnTo>
                    <a:pt x="465912" y="1190536"/>
                  </a:lnTo>
                  <a:lnTo>
                    <a:pt x="8940" y="1190536"/>
                  </a:lnTo>
                  <a:lnTo>
                    <a:pt x="8940" y="1163040"/>
                  </a:lnTo>
                  <a:lnTo>
                    <a:pt x="0" y="1163040"/>
                  </a:lnTo>
                  <a:lnTo>
                    <a:pt x="0" y="1196238"/>
                  </a:lnTo>
                  <a:lnTo>
                    <a:pt x="4470" y="1196238"/>
                  </a:lnTo>
                  <a:lnTo>
                    <a:pt x="4470" y="1201940"/>
                  </a:lnTo>
                  <a:lnTo>
                    <a:pt x="1868335" y="1201940"/>
                  </a:lnTo>
                  <a:lnTo>
                    <a:pt x="1895144" y="1201940"/>
                  </a:lnTo>
                  <a:lnTo>
                    <a:pt x="3723309" y="1201940"/>
                  </a:lnTo>
                  <a:lnTo>
                    <a:pt x="3723309" y="1190536"/>
                  </a:lnTo>
                  <a:close/>
                </a:path>
                <a:path w="3736975" h="1202054">
                  <a:moveTo>
                    <a:pt x="3736683" y="1163040"/>
                  </a:moveTo>
                  <a:lnTo>
                    <a:pt x="3727742" y="1163040"/>
                  </a:lnTo>
                  <a:lnTo>
                    <a:pt x="3727742" y="1196238"/>
                  </a:lnTo>
                  <a:lnTo>
                    <a:pt x="3736683" y="1196238"/>
                  </a:lnTo>
                  <a:lnTo>
                    <a:pt x="3736683" y="1163040"/>
                  </a:lnTo>
                  <a:close/>
                </a:path>
              </a:pathLst>
            </a:custGeom>
            <a:solidFill>
              <a:srgbClr val="000000"/>
            </a:solidFill>
          </p:spPr>
          <p:txBody>
            <a:bodyPr wrap="square" lIns="0" tIns="0" rIns="0" bIns="0" rtlCol="0"/>
            <a:lstStyle/>
            <a:p>
              <a:endParaRPr/>
            </a:p>
          </p:txBody>
        </p:sp>
        <p:sp>
          <p:nvSpPr>
            <p:cNvPr id="19" name="object 19"/>
            <p:cNvSpPr/>
            <p:nvPr/>
          </p:nvSpPr>
          <p:spPr>
            <a:xfrm>
              <a:off x="8810307" y="4518160"/>
              <a:ext cx="2796540" cy="501015"/>
            </a:xfrm>
            <a:custGeom>
              <a:avLst/>
              <a:gdLst/>
              <a:ahLst/>
              <a:cxnLst/>
              <a:rect l="l" t="t" r="r" b="b"/>
              <a:pathLst>
                <a:path w="2796540" h="501014">
                  <a:moveTo>
                    <a:pt x="0" y="500503"/>
                  </a:moveTo>
                  <a:lnTo>
                    <a:pt x="89646" y="489438"/>
                  </a:lnTo>
                </a:path>
                <a:path w="2796540" h="501014">
                  <a:moveTo>
                    <a:pt x="89646" y="489438"/>
                  </a:moveTo>
                  <a:lnTo>
                    <a:pt x="188248" y="478386"/>
                  </a:lnTo>
                </a:path>
                <a:path w="2796540" h="501014">
                  <a:moveTo>
                    <a:pt x="188248" y="478386"/>
                  </a:moveTo>
                  <a:lnTo>
                    <a:pt x="277894" y="456256"/>
                  </a:lnTo>
                </a:path>
                <a:path w="2796540" h="501014">
                  <a:moveTo>
                    <a:pt x="277894" y="456256"/>
                  </a:moveTo>
                  <a:lnTo>
                    <a:pt x="376487" y="444892"/>
                  </a:lnTo>
                </a:path>
                <a:path w="2796540" h="501014">
                  <a:moveTo>
                    <a:pt x="376487" y="444892"/>
                  </a:moveTo>
                  <a:lnTo>
                    <a:pt x="465947" y="433827"/>
                  </a:lnTo>
                </a:path>
                <a:path w="2796540" h="501014">
                  <a:moveTo>
                    <a:pt x="465947" y="433827"/>
                  </a:moveTo>
                  <a:lnTo>
                    <a:pt x="555603" y="411710"/>
                  </a:lnTo>
                </a:path>
                <a:path w="2796540" h="501014">
                  <a:moveTo>
                    <a:pt x="555603" y="411710"/>
                  </a:moveTo>
                  <a:lnTo>
                    <a:pt x="654166" y="400645"/>
                  </a:lnTo>
                </a:path>
                <a:path w="2796540" h="501014">
                  <a:moveTo>
                    <a:pt x="654166" y="400645"/>
                  </a:moveTo>
                  <a:lnTo>
                    <a:pt x="743822" y="378215"/>
                  </a:lnTo>
                </a:path>
                <a:path w="2796540" h="501014">
                  <a:moveTo>
                    <a:pt x="743822" y="378215"/>
                  </a:moveTo>
                  <a:lnTo>
                    <a:pt x="842385" y="367150"/>
                  </a:lnTo>
                </a:path>
                <a:path w="2796540" h="501014">
                  <a:moveTo>
                    <a:pt x="842385" y="367150"/>
                  </a:moveTo>
                  <a:lnTo>
                    <a:pt x="932041" y="344734"/>
                  </a:lnTo>
                </a:path>
                <a:path w="2796540" h="501014">
                  <a:moveTo>
                    <a:pt x="932041" y="344734"/>
                  </a:moveTo>
                  <a:lnTo>
                    <a:pt x="1021501" y="322604"/>
                  </a:lnTo>
                </a:path>
                <a:path w="2796540" h="501014">
                  <a:moveTo>
                    <a:pt x="1021501" y="322604"/>
                  </a:moveTo>
                  <a:lnTo>
                    <a:pt x="1120064" y="311539"/>
                  </a:lnTo>
                </a:path>
                <a:path w="2796540" h="501014">
                  <a:moveTo>
                    <a:pt x="1120064" y="311539"/>
                  </a:moveTo>
                  <a:lnTo>
                    <a:pt x="1209720" y="289122"/>
                  </a:lnTo>
                </a:path>
                <a:path w="2796540" h="501014">
                  <a:moveTo>
                    <a:pt x="1209720" y="289122"/>
                  </a:moveTo>
                  <a:lnTo>
                    <a:pt x="1308283" y="266992"/>
                  </a:lnTo>
                </a:path>
                <a:path w="2796540" h="501014">
                  <a:moveTo>
                    <a:pt x="1308283" y="266992"/>
                  </a:moveTo>
                  <a:lnTo>
                    <a:pt x="1397940" y="244863"/>
                  </a:lnTo>
                </a:path>
                <a:path w="2796540" h="501014">
                  <a:moveTo>
                    <a:pt x="1397940" y="244863"/>
                  </a:moveTo>
                  <a:lnTo>
                    <a:pt x="1487596" y="233510"/>
                  </a:lnTo>
                </a:path>
                <a:path w="2796540" h="501014">
                  <a:moveTo>
                    <a:pt x="1487596" y="233510"/>
                  </a:moveTo>
                  <a:lnTo>
                    <a:pt x="1586256" y="211381"/>
                  </a:lnTo>
                </a:path>
                <a:path w="2796540" h="501014">
                  <a:moveTo>
                    <a:pt x="1586256" y="211381"/>
                  </a:moveTo>
                  <a:lnTo>
                    <a:pt x="1675619" y="188951"/>
                  </a:lnTo>
                </a:path>
                <a:path w="2796540" h="501014">
                  <a:moveTo>
                    <a:pt x="1675619" y="188951"/>
                  </a:moveTo>
                  <a:lnTo>
                    <a:pt x="1774182" y="166834"/>
                  </a:lnTo>
                </a:path>
                <a:path w="2796540" h="501014">
                  <a:moveTo>
                    <a:pt x="1774182" y="166834"/>
                  </a:moveTo>
                  <a:lnTo>
                    <a:pt x="1863838" y="155769"/>
                  </a:lnTo>
                </a:path>
                <a:path w="2796540" h="501014">
                  <a:moveTo>
                    <a:pt x="1863838" y="155769"/>
                  </a:moveTo>
                  <a:lnTo>
                    <a:pt x="1953494" y="133340"/>
                  </a:lnTo>
                </a:path>
                <a:path w="2796540" h="501014">
                  <a:moveTo>
                    <a:pt x="1953494" y="133340"/>
                  </a:moveTo>
                  <a:lnTo>
                    <a:pt x="2052155" y="111223"/>
                  </a:lnTo>
                </a:path>
                <a:path w="2796540" h="501014">
                  <a:moveTo>
                    <a:pt x="2052155" y="111223"/>
                  </a:moveTo>
                  <a:lnTo>
                    <a:pt x="2141811" y="100158"/>
                  </a:lnTo>
                </a:path>
                <a:path w="2796540" h="501014">
                  <a:moveTo>
                    <a:pt x="2141811" y="100158"/>
                  </a:moveTo>
                  <a:lnTo>
                    <a:pt x="2240374" y="77728"/>
                  </a:lnTo>
                </a:path>
                <a:path w="2796540" h="501014">
                  <a:moveTo>
                    <a:pt x="2240374" y="77728"/>
                  </a:moveTo>
                  <a:lnTo>
                    <a:pt x="2329834" y="66663"/>
                  </a:lnTo>
                </a:path>
                <a:path w="2796540" h="501014">
                  <a:moveTo>
                    <a:pt x="2329834" y="66663"/>
                  </a:moveTo>
                  <a:lnTo>
                    <a:pt x="2419490" y="44546"/>
                  </a:lnTo>
                </a:path>
                <a:path w="2796540" h="501014">
                  <a:moveTo>
                    <a:pt x="2419490" y="44546"/>
                  </a:moveTo>
                  <a:lnTo>
                    <a:pt x="2518053" y="33182"/>
                  </a:lnTo>
                </a:path>
                <a:path w="2796540" h="501014">
                  <a:moveTo>
                    <a:pt x="2518053" y="33182"/>
                  </a:moveTo>
                  <a:lnTo>
                    <a:pt x="2607709" y="22117"/>
                  </a:lnTo>
                </a:path>
                <a:path w="2796540" h="501014">
                  <a:moveTo>
                    <a:pt x="2607709" y="22117"/>
                  </a:moveTo>
                  <a:lnTo>
                    <a:pt x="2706272" y="11052"/>
                  </a:lnTo>
                </a:path>
                <a:path w="2796540" h="501014">
                  <a:moveTo>
                    <a:pt x="2706272" y="11052"/>
                  </a:moveTo>
                  <a:lnTo>
                    <a:pt x="2795928" y="0"/>
                  </a:lnTo>
                </a:path>
              </a:pathLst>
            </a:custGeom>
            <a:ln w="10174">
              <a:solidFill>
                <a:srgbClr val="000080"/>
              </a:solidFill>
            </a:ln>
          </p:spPr>
          <p:txBody>
            <a:bodyPr wrap="square" lIns="0" tIns="0" rIns="0" bIns="0" rtlCol="0"/>
            <a:lstStyle/>
            <a:p>
              <a:endParaRPr/>
            </a:p>
          </p:txBody>
        </p:sp>
        <p:sp>
          <p:nvSpPr>
            <p:cNvPr id="20" name="object 20"/>
            <p:cNvSpPr/>
            <p:nvPr/>
          </p:nvSpPr>
          <p:spPr>
            <a:xfrm>
              <a:off x="8810307" y="4406925"/>
              <a:ext cx="2796540" cy="723265"/>
            </a:xfrm>
            <a:custGeom>
              <a:avLst/>
              <a:gdLst/>
              <a:ahLst/>
              <a:cxnLst/>
              <a:rect l="l" t="t" r="r" b="b"/>
              <a:pathLst>
                <a:path w="2796540" h="723264">
                  <a:moveTo>
                    <a:pt x="0" y="723262"/>
                  </a:moveTo>
                  <a:lnTo>
                    <a:pt x="89646" y="711909"/>
                  </a:lnTo>
                </a:path>
                <a:path w="2796540" h="723264">
                  <a:moveTo>
                    <a:pt x="89646" y="711909"/>
                  </a:moveTo>
                  <a:lnTo>
                    <a:pt x="188248" y="700845"/>
                  </a:lnTo>
                </a:path>
                <a:path w="2796540" h="723264">
                  <a:moveTo>
                    <a:pt x="188248" y="700845"/>
                  </a:moveTo>
                  <a:lnTo>
                    <a:pt x="277894" y="689780"/>
                  </a:lnTo>
                </a:path>
                <a:path w="2796540" h="723264">
                  <a:moveTo>
                    <a:pt x="277894" y="689780"/>
                  </a:moveTo>
                  <a:lnTo>
                    <a:pt x="376487" y="678715"/>
                  </a:lnTo>
                </a:path>
                <a:path w="2796540" h="723264">
                  <a:moveTo>
                    <a:pt x="376487" y="678715"/>
                  </a:moveTo>
                  <a:lnTo>
                    <a:pt x="465947" y="656298"/>
                  </a:lnTo>
                </a:path>
                <a:path w="2796540" h="723264">
                  <a:moveTo>
                    <a:pt x="465947" y="656298"/>
                  </a:moveTo>
                  <a:lnTo>
                    <a:pt x="555603" y="645233"/>
                  </a:lnTo>
                </a:path>
                <a:path w="2796540" h="723264">
                  <a:moveTo>
                    <a:pt x="555603" y="645233"/>
                  </a:moveTo>
                  <a:lnTo>
                    <a:pt x="654166" y="623103"/>
                  </a:lnTo>
                </a:path>
                <a:path w="2796540" h="723264">
                  <a:moveTo>
                    <a:pt x="654166" y="623103"/>
                  </a:moveTo>
                  <a:lnTo>
                    <a:pt x="743822" y="600674"/>
                  </a:lnTo>
                </a:path>
                <a:path w="2796540" h="723264">
                  <a:moveTo>
                    <a:pt x="743822" y="600674"/>
                  </a:moveTo>
                  <a:lnTo>
                    <a:pt x="788552" y="578557"/>
                  </a:lnTo>
                  <a:lnTo>
                    <a:pt x="842385" y="567492"/>
                  </a:lnTo>
                </a:path>
                <a:path w="2796540" h="723264">
                  <a:moveTo>
                    <a:pt x="842385" y="567492"/>
                  </a:moveTo>
                  <a:lnTo>
                    <a:pt x="932041" y="545062"/>
                  </a:lnTo>
                </a:path>
                <a:path w="2796540" h="723264">
                  <a:moveTo>
                    <a:pt x="932041" y="545062"/>
                  </a:moveTo>
                  <a:lnTo>
                    <a:pt x="1021501" y="511880"/>
                  </a:lnTo>
                </a:path>
                <a:path w="2796540" h="723264">
                  <a:moveTo>
                    <a:pt x="1021501" y="511880"/>
                  </a:moveTo>
                  <a:lnTo>
                    <a:pt x="1120064" y="478386"/>
                  </a:lnTo>
                </a:path>
                <a:path w="2796540" h="723264">
                  <a:moveTo>
                    <a:pt x="1120064" y="478386"/>
                  </a:moveTo>
                  <a:lnTo>
                    <a:pt x="1164990" y="455969"/>
                  </a:lnTo>
                  <a:lnTo>
                    <a:pt x="1209720" y="433839"/>
                  </a:lnTo>
                </a:path>
                <a:path w="2796540" h="723264">
                  <a:moveTo>
                    <a:pt x="1209720" y="433839"/>
                  </a:moveTo>
                  <a:lnTo>
                    <a:pt x="1308283" y="400358"/>
                  </a:lnTo>
                </a:path>
                <a:path w="2796540" h="723264">
                  <a:moveTo>
                    <a:pt x="1308283" y="400358"/>
                  </a:moveTo>
                  <a:lnTo>
                    <a:pt x="1353307" y="378228"/>
                  </a:lnTo>
                  <a:lnTo>
                    <a:pt x="1397939" y="356098"/>
                  </a:lnTo>
                </a:path>
                <a:path w="2796540" h="723264">
                  <a:moveTo>
                    <a:pt x="1397939" y="356098"/>
                  </a:moveTo>
                  <a:lnTo>
                    <a:pt x="1487596" y="322616"/>
                  </a:lnTo>
                </a:path>
                <a:path w="2796540" h="723264">
                  <a:moveTo>
                    <a:pt x="1487596" y="322616"/>
                  </a:moveTo>
                  <a:lnTo>
                    <a:pt x="1532326" y="300187"/>
                  </a:lnTo>
                  <a:lnTo>
                    <a:pt x="1586256" y="278070"/>
                  </a:lnTo>
                </a:path>
                <a:path w="2796540" h="723264">
                  <a:moveTo>
                    <a:pt x="1586256" y="278070"/>
                  </a:moveTo>
                  <a:lnTo>
                    <a:pt x="1675619" y="244575"/>
                  </a:lnTo>
                </a:path>
                <a:path w="2796540" h="723264">
                  <a:moveTo>
                    <a:pt x="1675619" y="244575"/>
                  </a:moveTo>
                  <a:lnTo>
                    <a:pt x="1774182" y="211393"/>
                  </a:lnTo>
                </a:path>
                <a:path w="2796540" h="723264">
                  <a:moveTo>
                    <a:pt x="1774182" y="211393"/>
                  </a:moveTo>
                  <a:lnTo>
                    <a:pt x="1863838" y="177899"/>
                  </a:lnTo>
                </a:path>
                <a:path w="2796540" h="723264">
                  <a:moveTo>
                    <a:pt x="1863838" y="177899"/>
                  </a:moveTo>
                  <a:lnTo>
                    <a:pt x="1953494" y="144417"/>
                  </a:lnTo>
                </a:path>
                <a:path w="2796540" h="723264">
                  <a:moveTo>
                    <a:pt x="1953494" y="144417"/>
                  </a:moveTo>
                  <a:lnTo>
                    <a:pt x="2052155" y="122287"/>
                  </a:lnTo>
                </a:path>
                <a:path w="2796540" h="723264">
                  <a:moveTo>
                    <a:pt x="2052155" y="122287"/>
                  </a:moveTo>
                  <a:lnTo>
                    <a:pt x="2141811" y="100170"/>
                  </a:lnTo>
                </a:path>
                <a:path w="2796540" h="723264">
                  <a:moveTo>
                    <a:pt x="2141811" y="100170"/>
                  </a:moveTo>
                  <a:lnTo>
                    <a:pt x="2240374" y="77741"/>
                  </a:lnTo>
                </a:path>
                <a:path w="2796540" h="723264">
                  <a:moveTo>
                    <a:pt x="2240374" y="77741"/>
                  </a:moveTo>
                  <a:lnTo>
                    <a:pt x="2329834" y="55624"/>
                  </a:lnTo>
                </a:path>
                <a:path w="2796540" h="723264">
                  <a:moveTo>
                    <a:pt x="2329834" y="55624"/>
                  </a:moveTo>
                  <a:lnTo>
                    <a:pt x="2419490" y="44259"/>
                  </a:lnTo>
                </a:path>
                <a:path w="2796540" h="723264">
                  <a:moveTo>
                    <a:pt x="2419490" y="44259"/>
                  </a:moveTo>
                  <a:lnTo>
                    <a:pt x="2518053" y="33194"/>
                  </a:lnTo>
                </a:path>
                <a:path w="2796540" h="723264">
                  <a:moveTo>
                    <a:pt x="2518053" y="33194"/>
                  </a:moveTo>
                  <a:lnTo>
                    <a:pt x="2607709" y="22129"/>
                  </a:lnTo>
                </a:path>
                <a:path w="2796540" h="723264">
                  <a:moveTo>
                    <a:pt x="2607709" y="22129"/>
                  </a:moveTo>
                  <a:lnTo>
                    <a:pt x="2706272" y="11064"/>
                  </a:lnTo>
                </a:path>
                <a:path w="2796540" h="723264">
                  <a:moveTo>
                    <a:pt x="2706272" y="11064"/>
                  </a:moveTo>
                  <a:lnTo>
                    <a:pt x="2795928" y="0"/>
                  </a:lnTo>
                </a:path>
              </a:pathLst>
            </a:custGeom>
            <a:ln w="10174">
              <a:solidFill>
                <a:srgbClr val="FF00FF"/>
              </a:solidFill>
            </a:ln>
          </p:spPr>
          <p:txBody>
            <a:bodyPr wrap="square" lIns="0" tIns="0" rIns="0" bIns="0" rtlCol="0"/>
            <a:lstStyle/>
            <a:p>
              <a:endParaRPr/>
            </a:p>
          </p:txBody>
        </p:sp>
        <p:sp>
          <p:nvSpPr>
            <p:cNvPr id="21" name="object 21"/>
            <p:cNvSpPr/>
            <p:nvPr/>
          </p:nvSpPr>
          <p:spPr>
            <a:xfrm>
              <a:off x="8810307" y="4373480"/>
              <a:ext cx="2796540" cy="779145"/>
            </a:xfrm>
            <a:custGeom>
              <a:avLst/>
              <a:gdLst/>
              <a:ahLst/>
              <a:cxnLst/>
              <a:rect l="l" t="t" r="r" b="b"/>
              <a:pathLst>
                <a:path w="2796540" h="779145">
                  <a:moveTo>
                    <a:pt x="0" y="778836"/>
                  </a:moveTo>
                  <a:lnTo>
                    <a:pt x="89646" y="778836"/>
                  </a:lnTo>
                </a:path>
                <a:path w="2796540" h="779145">
                  <a:moveTo>
                    <a:pt x="89646" y="778836"/>
                  </a:moveTo>
                  <a:lnTo>
                    <a:pt x="188248" y="778836"/>
                  </a:lnTo>
                </a:path>
                <a:path w="2796540" h="779145">
                  <a:moveTo>
                    <a:pt x="188248" y="778836"/>
                  </a:moveTo>
                  <a:lnTo>
                    <a:pt x="277894" y="767771"/>
                  </a:lnTo>
                </a:path>
                <a:path w="2796540" h="779145">
                  <a:moveTo>
                    <a:pt x="277894" y="767771"/>
                  </a:moveTo>
                  <a:lnTo>
                    <a:pt x="376487" y="756706"/>
                  </a:lnTo>
                </a:path>
                <a:path w="2796540" h="779145">
                  <a:moveTo>
                    <a:pt x="376487" y="756706"/>
                  </a:moveTo>
                  <a:lnTo>
                    <a:pt x="465947" y="756706"/>
                  </a:lnTo>
                </a:path>
                <a:path w="2796540" h="779145">
                  <a:moveTo>
                    <a:pt x="465947" y="756706"/>
                  </a:moveTo>
                  <a:lnTo>
                    <a:pt x="555603" y="745354"/>
                  </a:lnTo>
                </a:path>
                <a:path w="2796540" h="779145">
                  <a:moveTo>
                    <a:pt x="555603" y="745354"/>
                  </a:moveTo>
                  <a:lnTo>
                    <a:pt x="654166" y="723224"/>
                  </a:lnTo>
                </a:path>
                <a:path w="2796540" h="779145">
                  <a:moveTo>
                    <a:pt x="654166" y="723224"/>
                  </a:moveTo>
                  <a:lnTo>
                    <a:pt x="743822" y="701094"/>
                  </a:lnTo>
                </a:path>
                <a:path w="2796540" h="779145">
                  <a:moveTo>
                    <a:pt x="743822" y="701094"/>
                  </a:moveTo>
                  <a:lnTo>
                    <a:pt x="842385" y="678677"/>
                  </a:lnTo>
                </a:path>
                <a:path w="2796540" h="779145">
                  <a:moveTo>
                    <a:pt x="842385" y="678677"/>
                  </a:moveTo>
                  <a:lnTo>
                    <a:pt x="932041" y="645183"/>
                  </a:lnTo>
                </a:path>
                <a:path w="2796540" h="779145">
                  <a:moveTo>
                    <a:pt x="932041" y="645183"/>
                  </a:moveTo>
                  <a:lnTo>
                    <a:pt x="1021501" y="600936"/>
                  </a:lnTo>
                </a:path>
                <a:path w="2796540" h="779145">
                  <a:moveTo>
                    <a:pt x="1021501" y="600936"/>
                  </a:moveTo>
                  <a:lnTo>
                    <a:pt x="1120064" y="556390"/>
                  </a:lnTo>
                </a:path>
                <a:path w="2796540" h="779145">
                  <a:moveTo>
                    <a:pt x="1120064" y="556390"/>
                  </a:moveTo>
                  <a:lnTo>
                    <a:pt x="1209720" y="511830"/>
                  </a:lnTo>
                </a:path>
                <a:path w="2796540" h="779145">
                  <a:moveTo>
                    <a:pt x="1209720" y="511830"/>
                  </a:moveTo>
                  <a:lnTo>
                    <a:pt x="1308283" y="456219"/>
                  </a:lnTo>
                </a:path>
                <a:path w="2796540" h="779145">
                  <a:moveTo>
                    <a:pt x="1308283" y="456219"/>
                  </a:moveTo>
                  <a:lnTo>
                    <a:pt x="1353307" y="422737"/>
                  </a:lnTo>
                  <a:lnTo>
                    <a:pt x="1397939" y="389542"/>
                  </a:lnTo>
                </a:path>
                <a:path w="2796540" h="779145">
                  <a:moveTo>
                    <a:pt x="1397939" y="389542"/>
                  </a:moveTo>
                  <a:lnTo>
                    <a:pt x="1487596" y="333631"/>
                  </a:lnTo>
                </a:path>
                <a:path w="2796540" h="779145">
                  <a:moveTo>
                    <a:pt x="1487596" y="333631"/>
                  </a:moveTo>
                  <a:lnTo>
                    <a:pt x="1586256" y="278020"/>
                  </a:lnTo>
                </a:path>
                <a:path w="2796540" h="779145">
                  <a:moveTo>
                    <a:pt x="1586256" y="278020"/>
                  </a:moveTo>
                  <a:lnTo>
                    <a:pt x="1675619" y="222408"/>
                  </a:lnTo>
                </a:path>
                <a:path w="2796540" h="779145">
                  <a:moveTo>
                    <a:pt x="1675619" y="222408"/>
                  </a:moveTo>
                  <a:lnTo>
                    <a:pt x="1774182" y="177861"/>
                  </a:lnTo>
                </a:path>
                <a:path w="2796540" h="779145">
                  <a:moveTo>
                    <a:pt x="1774182" y="177861"/>
                  </a:moveTo>
                  <a:lnTo>
                    <a:pt x="1863838" y="144679"/>
                  </a:lnTo>
                </a:path>
                <a:path w="2796540" h="779145">
                  <a:moveTo>
                    <a:pt x="1863838" y="144679"/>
                  </a:moveTo>
                  <a:lnTo>
                    <a:pt x="1953494" y="111185"/>
                  </a:lnTo>
                </a:path>
                <a:path w="2796540" h="779145">
                  <a:moveTo>
                    <a:pt x="1953494" y="111185"/>
                  </a:moveTo>
                  <a:lnTo>
                    <a:pt x="1998224" y="89068"/>
                  </a:lnTo>
                  <a:lnTo>
                    <a:pt x="2052155" y="77703"/>
                  </a:lnTo>
                </a:path>
                <a:path w="2796540" h="779145">
                  <a:moveTo>
                    <a:pt x="2052155" y="77703"/>
                  </a:moveTo>
                  <a:lnTo>
                    <a:pt x="2096787" y="66638"/>
                  </a:lnTo>
                  <a:lnTo>
                    <a:pt x="2141811" y="66638"/>
                  </a:lnTo>
                </a:path>
                <a:path w="2796540" h="779145">
                  <a:moveTo>
                    <a:pt x="2141811" y="66638"/>
                  </a:moveTo>
                  <a:lnTo>
                    <a:pt x="2240374" y="44509"/>
                  </a:lnTo>
                </a:path>
                <a:path w="2796540" h="779145">
                  <a:moveTo>
                    <a:pt x="2240374" y="44509"/>
                  </a:moveTo>
                  <a:lnTo>
                    <a:pt x="2329834" y="33444"/>
                  </a:lnTo>
                </a:path>
                <a:path w="2796540" h="779145">
                  <a:moveTo>
                    <a:pt x="2329834" y="33444"/>
                  </a:moveTo>
                  <a:lnTo>
                    <a:pt x="2419490" y="22092"/>
                  </a:lnTo>
                </a:path>
                <a:path w="2796540" h="779145">
                  <a:moveTo>
                    <a:pt x="2419490" y="22092"/>
                  </a:moveTo>
                  <a:lnTo>
                    <a:pt x="2518053" y="22092"/>
                  </a:lnTo>
                </a:path>
                <a:path w="2796540" h="779145">
                  <a:moveTo>
                    <a:pt x="2518053" y="22092"/>
                  </a:moveTo>
                  <a:lnTo>
                    <a:pt x="2562979" y="11027"/>
                  </a:lnTo>
                  <a:lnTo>
                    <a:pt x="2607709" y="11027"/>
                  </a:lnTo>
                </a:path>
                <a:path w="2796540" h="779145">
                  <a:moveTo>
                    <a:pt x="2607709" y="11027"/>
                  </a:moveTo>
                  <a:lnTo>
                    <a:pt x="2706272" y="11027"/>
                  </a:lnTo>
                </a:path>
                <a:path w="2796540" h="779145">
                  <a:moveTo>
                    <a:pt x="2706272" y="11027"/>
                  </a:moveTo>
                  <a:lnTo>
                    <a:pt x="2795928" y="0"/>
                  </a:lnTo>
                </a:path>
              </a:pathLst>
            </a:custGeom>
            <a:ln w="10174">
              <a:solidFill>
                <a:srgbClr val="FFFF00"/>
              </a:solidFill>
            </a:ln>
          </p:spPr>
          <p:txBody>
            <a:bodyPr wrap="square" lIns="0" tIns="0" rIns="0" bIns="0" rtlCol="0"/>
            <a:lstStyle/>
            <a:p>
              <a:endParaRPr/>
            </a:p>
          </p:txBody>
        </p:sp>
        <p:sp>
          <p:nvSpPr>
            <p:cNvPr id="22" name="object 22"/>
            <p:cNvSpPr/>
            <p:nvPr/>
          </p:nvSpPr>
          <p:spPr>
            <a:xfrm>
              <a:off x="9020906" y="4373480"/>
              <a:ext cx="2585720" cy="784860"/>
            </a:xfrm>
            <a:custGeom>
              <a:avLst/>
              <a:gdLst/>
              <a:ahLst/>
              <a:cxnLst/>
              <a:rect l="l" t="t" r="r" b="b"/>
              <a:pathLst>
                <a:path w="2585720" h="784860">
                  <a:moveTo>
                    <a:pt x="0" y="784368"/>
                  </a:moveTo>
                  <a:lnTo>
                    <a:pt x="22350" y="778836"/>
                  </a:lnTo>
                  <a:lnTo>
                    <a:pt x="67295" y="778836"/>
                  </a:lnTo>
                </a:path>
                <a:path w="2585720" h="784860">
                  <a:moveTo>
                    <a:pt x="67295" y="778836"/>
                  </a:moveTo>
                  <a:lnTo>
                    <a:pt x="165888" y="778836"/>
                  </a:lnTo>
                </a:path>
                <a:path w="2585720" h="784860">
                  <a:moveTo>
                    <a:pt x="165888" y="778836"/>
                  </a:moveTo>
                  <a:lnTo>
                    <a:pt x="255348" y="778836"/>
                  </a:lnTo>
                </a:path>
                <a:path w="2585720" h="784860">
                  <a:moveTo>
                    <a:pt x="255348" y="778836"/>
                  </a:moveTo>
                  <a:lnTo>
                    <a:pt x="345004" y="767771"/>
                  </a:lnTo>
                </a:path>
                <a:path w="2585720" h="784860">
                  <a:moveTo>
                    <a:pt x="345004" y="767771"/>
                  </a:moveTo>
                  <a:lnTo>
                    <a:pt x="443567" y="756706"/>
                  </a:lnTo>
                </a:path>
                <a:path w="2585720" h="784860">
                  <a:moveTo>
                    <a:pt x="443567" y="756706"/>
                  </a:moveTo>
                  <a:lnTo>
                    <a:pt x="533223" y="745354"/>
                  </a:lnTo>
                </a:path>
                <a:path w="2585720" h="784860">
                  <a:moveTo>
                    <a:pt x="533223" y="745354"/>
                  </a:moveTo>
                  <a:lnTo>
                    <a:pt x="631786" y="723224"/>
                  </a:lnTo>
                </a:path>
                <a:path w="2585720" h="784860">
                  <a:moveTo>
                    <a:pt x="631786" y="723224"/>
                  </a:moveTo>
                  <a:lnTo>
                    <a:pt x="721442" y="689742"/>
                  </a:lnTo>
                </a:path>
                <a:path w="2585720" h="784860">
                  <a:moveTo>
                    <a:pt x="721442" y="689742"/>
                  </a:moveTo>
                  <a:lnTo>
                    <a:pt x="766172" y="678677"/>
                  </a:lnTo>
                  <a:lnTo>
                    <a:pt x="810902" y="656548"/>
                  </a:lnTo>
                </a:path>
                <a:path w="2585720" h="784860">
                  <a:moveTo>
                    <a:pt x="810902" y="656548"/>
                  </a:moveTo>
                  <a:lnTo>
                    <a:pt x="855828" y="634118"/>
                  </a:lnTo>
                  <a:lnTo>
                    <a:pt x="909465" y="600936"/>
                  </a:lnTo>
                </a:path>
                <a:path w="2585720" h="784860">
                  <a:moveTo>
                    <a:pt x="909465" y="600936"/>
                  </a:moveTo>
                  <a:lnTo>
                    <a:pt x="954391" y="578507"/>
                  </a:lnTo>
                  <a:lnTo>
                    <a:pt x="999121" y="545325"/>
                  </a:lnTo>
                </a:path>
                <a:path w="2585720" h="784860">
                  <a:moveTo>
                    <a:pt x="999121" y="545325"/>
                  </a:moveTo>
                  <a:lnTo>
                    <a:pt x="1044047" y="511830"/>
                  </a:lnTo>
                  <a:lnTo>
                    <a:pt x="1097684" y="467284"/>
                  </a:lnTo>
                </a:path>
                <a:path w="2585720" h="784860">
                  <a:moveTo>
                    <a:pt x="1097684" y="467284"/>
                  </a:moveTo>
                  <a:lnTo>
                    <a:pt x="1187340" y="389542"/>
                  </a:lnTo>
                </a:path>
                <a:path w="2585720" h="784860">
                  <a:moveTo>
                    <a:pt x="1187340" y="389542"/>
                  </a:moveTo>
                  <a:lnTo>
                    <a:pt x="1276997" y="311514"/>
                  </a:lnTo>
                </a:path>
                <a:path w="2585720" h="784860">
                  <a:moveTo>
                    <a:pt x="1276997" y="311514"/>
                  </a:moveTo>
                  <a:lnTo>
                    <a:pt x="1375657" y="244838"/>
                  </a:lnTo>
                </a:path>
                <a:path w="2585720" h="784860">
                  <a:moveTo>
                    <a:pt x="1375657" y="244838"/>
                  </a:moveTo>
                  <a:lnTo>
                    <a:pt x="1420290" y="211343"/>
                  </a:lnTo>
                  <a:lnTo>
                    <a:pt x="1465020" y="177861"/>
                  </a:lnTo>
                </a:path>
                <a:path w="2585720" h="784860">
                  <a:moveTo>
                    <a:pt x="1465020" y="177861"/>
                  </a:moveTo>
                  <a:lnTo>
                    <a:pt x="1509946" y="155732"/>
                  </a:lnTo>
                  <a:lnTo>
                    <a:pt x="1563583" y="133615"/>
                  </a:lnTo>
                </a:path>
                <a:path w="2585720" h="784860">
                  <a:moveTo>
                    <a:pt x="1563583" y="133615"/>
                  </a:moveTo>
                  <a:lnTo>
                    <a:pt x="1608607" y="111185"/>
                  </a:lnTo>
                  <a:lnTo>
                    <a:pt x="1653239" y="89068"/>
                  </a:lnTo>
                </a:path>
                <a:path w="2585720" h="784860">
                  <a:moveTo>
                    <a:pt x="1653239" y="89068"/>
                  </a:moveTo>
                  <a:lnTo>
                    <a:pt x="1698263" y="77703"/>
                  </a:lnTo>
                  <a:lnTo>
                    <a:pt x="1742895" y="66638"/>
                  </a:lnTo>
                </a:path>
                <a:path w="2585720" h="784860">
                  <a:moveTo>
                    <a:pt x="1742895" y="66638"/>
                  </a:moveTo>
                  <a:lnTo>
                    <a:pt x="1841556" y="44509"/>
                  </a:lnTo>
                </a:path>
                <a:path w="2585720" h="784860">
                  <a:moveTo>
                    <a:pt x="1841556" y="44509"/>
                  </a:moveTo>
                  <a:lnTo>
                    <a:pt x="1886188" y="33444"/>
                  </a:lnTo>
                  <a:lnTo>
                    <a:pt x="1931212" y="22092"/>
                  </a:lnTo>
                </a:path>
                <a:path w="2585720" h="784860">
                  <a:moveTo>
                    <a:pt x="1931212" y="22092"/>
                  </a:moveTo>
                  <a:lnTo>
                    <a:pt x="1975844" y="22092"/>
                  </a:lnTo>
                  <a:lnTo>
                    <a:pt x="2029775" y="22092"/>
                  </a:lnTo>
                </a:path>
                <a:path w="2585720" h="784860">
                  <a:moveTo>
                    <a:pt x="2029775" y="22092"/>
                  </a:moveTo>
                  <a:lnTo>
                    <a:pt x="2074505" y="11027"/>
                  </a:lnTo>
                  <a:lnTo>
                    <a:pt x="2119235" y="11027"/>
                  </a:lnTo>
                </a:path>
                <a:path w="2585720" h="784860">
                  <a:moveTo>
                    <a:pt x="2119235" y="11027"/>
                  </a:moveTo>
                  <a:lnTo>
                    <a:pt x="2208891" y="11027"/>
                  </a:lnTo>
                </a:path>
                <a:path w="2585720" h="784860">
                  <a:moveTo>
                    <a:pt x="2208891" y="11027"/>
                  </a:moveTo>
                  <a:lnTo>
                    <a:pt x="2253817" y="0"/>
                  </a:lnTo>
                  <a:lnTo>
                    <a:pt x="2307454" y="0"/>
                  </a:lnTo>
                </a:path>
                <a:path w="2585720" h="784860">
                  <a:moveTo>
                    <a:pt x="2307454" y="0"/>
                  </a:moveTo>
                  <a:lnTo>
                    <a:pt x="2397110" y="0"/>
                  </a:lnTo>
                </a:path>
                <a:path w="2585720" h="784860">
                  <a:moveTo>
                    <a:pt x="2397110" y="0"/>
                  </a:moveTo>
                  <a:lnTo>
                    <a:pt x="2495673" y="0"/>
                  </a:lnTo>
                </a:path>
                <a:path w="2585720" h="784860">
                  <a:moveTo>
                    <a:pt x="2495673" y="0"/>
                  </a:moveTo>
                  <a:lnTo>
                    <a:pt x="2585329" y="0"/>
                  </a:lnTo>
                </a:path>
              </a:pathLst>
            </a:custGeom>
            <a:ln w="10174">
              <a:solidFill>
                <a:srgbClr val="00FFFF"/>
              </a:solidFill>
            </a:ln>
          </p:spPr>
          <p:txBody>
            <a:bodyPr wrap="square" lIns="0" tIns="0" rIns="0" bIns="0" rtlCol="0"/>
            <a:lstStyle/>
            <a:p>
              <a:endParaRPr/>
            </a:p>
          </p:txBody>
        </p:sp>
        <p:sp>
          <p:nvSpPr>
            <p:cNvPr id="23" name="object 23"/>
            <p:cNvSpPr/>
            <p:nvPr/>
          </p:nvSpPr>
          <p:spPr>
            <a:xfrm>
              <a:off x="9388374" y="4373480"/>
              <a:ext cx="2218055" cy="784860"/>
            </a:xfrm>
            <a:custGeom>
              <a:avLst/>
              <a:gdLst/>
              <a:ahLst/>
              <a:cxnLst/>
              <a:rect l="l" t="t" r="r" b="b"/>
              <a:pathLst>
                <a:path w="2218054" h="784860">
                  <a:moveTo>
                    <a:pt x="0" y="784368"/>
                  </a:moveTo>
                  <a:lnTo>
                    <a:pt x="22462" y="778836"/>
                  </a:lnTo>
                  <a:lnTo>
                    <a:pt x="76099" y="778836"/>
                  </a:lnTo>
                </a:path>
                <a:path w="2218054" h="784860">
                  <a:moveTo>
                    <a:pt x="76099" y="778836"/>
                  </a:moveTo>
                  <a:lnTo>
                    <a:pt x="165755" y="778836"/>
                  </a:lnTo>
                </a:path>
                <a:path w="2218054" h="784860">
                  <a:moveTo>
                    <a:pt x="165755" y="778836"/>
                  </a:moveTo>
                  <a:lnTo>
                    <a:pt x="264318" y="767771"/>
                  </a:lnTo>
                </a:path>
                <a:path w="2218054" h="784860">
                  <a:moveTo>
                    <a:pt x="264318" y="767771"/>
                  </a:moveTo>
                  <a:lnTo>
                    <a:pt x="309049" y="767771"/>
                  </a:lnTo>
                  <a:lnTo>
                    <a:pt x="353974" y="756706"/>
                  </a:lnTo>
                </a:path>
                <a:path w="2218054" h="784860">
                  <a:moveTo>
                    <a:pt x="353974" y="756706"/>
                  </a:moveTo>
                  <a:lnTo>
                    <a:pt x="398705" y="745354"/>
                  </a:lnTo>
                  <a:lnTo>
                    <a:pt x="443435" y="723224"/>
                  </a:lnTo>
                </a:path>
                <a:path w="2218054" h="784860">
                  <a:moveTo>
                    <a:pt x="443435" y="723224"/>
                  </a:moveTo>
                  <a:lnTo>
                    <a:pt x="488361" y="701094"/>
                  </a:lnTo>
                  <a:lnTo>
                    <a:pt x="541998" y="678677"/>
                  </a:lnTo>
                </a:path>
                <a:path w="2218054" h="784860">
                  <a:moveTo>
                    <a:pt x="541998" y="678677"/>
                  </a:moveTo>
                  <a:lnTo>
                    <a:pt x="586924" y="645183"/>
                  </a:lnTo>
                  <a:lnTo>
                    <a:pt x="631654" y="600936"/>
                  </a:lnTo>
                </a:path>
                <a:path w="2218054" h="784860">
                  <a:moveTo>
                    <a:pt x="631654" y="600936"/>
                  </a:moveTo>
                  <a:lnTo>
                    <a:pt x="676580" y="556390"/>
                  </a:lnTo>
                  <a:lnTo>
                    <a:pt x="730217" y="511830"/>
                  </a:lnTo>
                </a:path>
                <a:path w="2218054" h="784860">
                  <a:moveTo>
                    <a:pt x="730217" y="511830"/>
                  </a:moveTo>
                  <a:lnTo>
                    <a:pt x="775241" y="456219"/>
                  </a:lnTo>
                  <a:lnTo>
                    <a:pt x="819873" y="389542"/>
                  </a:lnTo>
                </a:path>
                <a:path w="2218054" h="784860">
                  <a:moveTo>
                    <a:pt x="819873" y="389542"/>
                  </a:moveTo>
                  <a:lnTo>
                    <a:pt x="909529" y="278020"/>
                  </a:lnTo>
                </a:path>
                <a:path w="2218054" h="784860">
                  <a:moveTo>
                    <a:pt x="909529" y="278020"/>
                  </a:moveTo>
                  <a:lnTo>
                    <a:pt x="954259" y="222408"/>
                  </a:lnTo>
                  <a:lnTo>
                    <a:pt x="1008190" y="177861"/>
                  </a:lnTo>
                </a:path>
                <a:path w="2218054" h="784860">
                  <a:moveTo>
                    <a:pt x="1008190" y="177861"/>
                  </a:moveTo>
                  <a:lnTo>
                    <a:pt x="1052822" y="144679"/>
                  </a:lnTo>
                  <a:lnTo>
                    <a:pt x="1097552" y="111185"/>
                  </a:lnTo>
                </a:path>
                <a:path w="2218054" h="784860">
                  <a:moveTo>
                    <a:pt x="1097552" y="111185"/>
                  </a:moveTo>
                  <a:lnTo>
                    <a:pt x="1196115" y="66638"/>
                  </a:lnTo>
                </a:path>
                <a:path w="2218054" h="784860">
                  <a:moveTo>
                    <a:pt x="1196115" y="66638"/>
                  </a:moveTo>
                  <a:lnTo>
                    <a:pt x="1241139" y="44509"/>
                  </a:lnTo>
                  <a:lnTo>
                    <a:pt x="1285771" y="33444"/>
                  </a:lnTo>
                </a:path>
                <a:path w="2218054" h="784860">
                  <a:moveTo>
                    <a:pt x="1285771" y="33444"/>
                  </a:moveTo>
                  <a:lnTo>
                    <a:pt x="1330795" y="22092"/>
                  </a:lnTo>
                  <a:lnTo>
                    <a:pt x="1375427" y="22092"/>
                  </a:lnTo>
                </a:path>
                <a:path w="2218054" h="784860">
                  <a:moveTo>
                    <a:pt x="1375427" y="22092"/>
                  </a:moveTo>
                  <a:lnTo>
                    <a:pt x="1474088" y="11027"/>
                  </a:lnTo>
                </a:path>
                <a:path w="2218054" h="784860">
                  <a:moveTo>
                    <a:pt x="1474088" y="11027"/>
                  </a:moveTo>
                  <a:lnTo>
                    <a:pt x="1563744" y="0"/>
                  </a:lnTo>
                </a:path>
                <a:path w="2218054" h="784860">
                  <a:moveTo>
                    <a:pt x="1563744" y="0"/>
                  </a:moveTo>
                  <a:lnTo>
                    <a:pt x="1662307" y="0"/>
                  </a:lnTo>
                </a:path>
                <a:path w="2218054" h="784860">
                  <a:moveTo>
                    <a:pt x="1662307" y="0"/>
                  </a:moveTo>
                  <a:lnTo>
                    <a:pt x="1751768" y="0"/>
                  </a:lnTo>
                </a:path>
                <a:path w="2218054" h="784860">
                  <a:moveTo>
                    <a:pt x="1751768" y="0"/>
                  </a:moveTo>
                  <a:lnTo>
                    <a:pt x="1841424" y="0"/>
                  </a:lnTo>
                </a:path>
                <a:path w="2218054" h="784860">
                  <a:moveTo>
                    <a:pt x="1841424" y="0"/>
                  </a:moveTo>
                  <a:lnTo>
                    <a:pt x="1939987" y="0"/>
                  </a:lnTo>
                </a:path>
                <a:path w="2218054" h="784860">
                  <a:moveTo>
                    <a:pt x="1939987" y="0"/>
                  </a:moveTo>
                  <a:lnTo>
                    <a:pt x="2029643" y="0"/>
                  </a:lnTo>
                </a:path>
                <a:path w="2218054" h="784860">
                  <a:moveTo>
                    <a:pt x="2029643" y="0"/>
                  </a:moveTo>
                  <a:lnTo>
                    <a:pt x="2128206" y="0"/>
                  </a:lnTo>
                </a:path>
                <a:path w="2218054" h="784860">
                  <a:moveTo>
                    <a:pt x="2128206" y="0"/>
                  </a:moveTo>
                  <a:lnTo>
                    <a:pt x="2217862" y="0"/>
                  </a:lnTo>
                </a:path>
              </a:pathLst>
            </a:custGeom>
            <a:ln w="10174">
              <a:solidFill>
                <a:srgbClr val="800080"/>
              </a:solidFill>
            </a:ln>
          </p:spPr>
          <p:txBody>
            <a:bodyPr wrap="square" lIns="0" tIns="0" rIns="0" bIns="0" rtlCol="0"/>
            <a:lstStyle/>
            <a:p>
              <a:endParaRPr/>
            </a:p>
          </p:txBody>
        </p:sp>
        <p:sp>
          <p:nvSpPr>
            <p:cNvPr id="24" name="object 24"/>
            <p:cNvSpPr/>
            <p:nvPr/>
          </p:nvSpPr>
          <p:spPr>
            <a:xfrm>
              <a:off x="9787079" y="5152317"/>
              <a:ext cx="45085" cy="5715"/>
            </a:xfrm>
            <a:custGeom>
              <a:avLst/>
              <a:gdLst/>
              <a:ahLst/>
              <a:cxnLst/>
              <a:rect l="l" t="t" r="r" b="b"/>
              <a:pathLst>
                <a:path w="45084" h="5714">
                  <a:moveTo>
                    <a:pt x="-5692" y="2766"/>
                  </a:moveTo>
                  <a:lnTo>
                    <a:pt x="50422" y="2766"/>
                  </a:lnTo>
                </a:path>
              </a:pathLst>
            </a:custGeom>
            <a:ln w="16917">
              <a:solidFill>
                <a:srgbClr val="800000"/>
              </a:solidFill>
            </a:ln>
          </p:spPr>
          <p:txBody>
            <a:bodyPr wrap="square" lIns="0" tIns="0" rIns="0" bIns="0" rtlCol="0"/>
            <a:lstStyle/>
            <a:p>
              <a:endParaRPr/>
            </a:p>
          </p:txBody>
        </p:sp>
        <p:sp>
          <p:nvSpPr>
            <p:cNvPr id="25" name="object 25"/>
            <p:cNvSpPr/>
            <p:nvPr/>
          </p:nvSpPr>
          <p:spPr>
            <a:xfrm>
              <a:off x="9831809" y="4373480"/>
              <a:ext cx="1774825" cy="779145"/>
            </a:xfrm>
            <a:custGeom>
              <a:avLst/>
              <a:gdLst/>
              <a:ahLst/>
              <a:cxnLst/>
              <a:rect l="l" t="t" r="r" b="b"/>
              <a:pathLst>
                <a:path w="1774825" h="779145">
                  <a:moveTo>
                    <a:pt x="0" y="778836"/>
                  </a:moveTo>
                  <a:lnTo>
                    <a:pt x="44925" y="767771"/>
                  </a:lnTo>
                  <a:lnTo>
                    <a:pt x="98562" y="756706"/>
                  </a:lnTo>
                </a:path>
                <a:path w="1774825" h="779145">
                  <a:moveTo>
                    <a:pt x="98562" y="756706"/>
                  </a:moveTo>
                  <a:lnTo>
                    <a:pt x="143488" y="723224"/>
                  </a:lnTo>
                  <a:lnTo>
                    <a:pt x="188219" y="689742"/>
                  </a:lnTo>
                </a:path>
                <a:path w="1774825" h="779145">
                  <a:moveTo>
                    <a:pt x="188219" y="689742"/>
                  </a:moveTo>
                  <a:lnTo>
                    <a:pt x="233144" y="645183"/>
                  </a:lnTo>
                  <a:lnTo>
                    <a:pt x="286781" y="578507"/>
                  </a:lnTo>
                </a:path>
                <a:path w="1774825" h="779145">
                  <a:moveTo>
                    <a:pt x="286781" y="578507"/>
                  </a:moveTo>
                  <a:lnTo>
                    <a:pt x="313600" y="533960"/>
                  </a:lnTo>
                  <a:lnTo>
                    <a:pt x="331805" y="489413"/>
                  </a:lnTo>
                  <a:lnTo>
                    <a:pt x="376437" y="389542"/>
                  </a:lnTo>
                </a:path>
                <a:path w="1774825" h="779145">
                  <a:moveTo>
                    <a:pt x="376437" y="389542"/>
                  </a:moveTo>
                  <a:lnTo>
                    <a:pt x="421168" y="300449"/>
                  </a:lnTo>
                  <a:lnTo>
                    <a:pt x="466094" y="211343"/>
                  </a:lnTo>
                </a:path>
                <a:path w="1774825" h="779145">
                  <a:moveTo>
                    <a:pt x="466094" y="211343"/>
                  </a:moveTo>
                  <a:lnTo>
                    <a:pt x="510824" y="144679"/>
                  </a:lnTo>
                  <a:lnTo>
                    <a:pt x="564754" y="89068"/>
                  </a:lnTo>
                </a:path>
                <a:path w="1774825" h="779145">
                  <a:moveTo>
                    <a:pt x="564754" y="89068"/>
                  </a:moveTo>
                  <a:lnTo>
                    <a:pt x="609387" y="55574"/>
                  </a:lnTo>
                  <a:lnTo>
                    <a:pt x="654117" y="33444"/>
                  </a:lnTo>
                </a:path>
                <a:path w="1774825" h="779145">
                  <a:moveTo>
                    <a:pt x="654117" y="33444"/>
                  </a:moveTo>
                  <a:lnTo>
                    <a:pt x="699043" y="22092"/>
                  </a:lnTo>
                  <a:lnTo>
                    <a:pt x="752680" y="11027"/>
                  </a:lnTo>
                </a:path>
                <a:path w="1774825" h="779145">
                  <a:moveTo>
                    <a:pt x="752680" y="11027"/>
                  </a:moveTo>
                  <a:lnTo>
                    <a:pt x="842336" y="0"/>
                  </a:lnTo>
                </a:path>
                <a:path w="1774825" h="779145">
                  <a:moveTo>
                    <a:pt x="842336" y="0"/>
                  </a:moveTo>
                  <a:lnTo>
                    <a:pt x="931992" y="0"/>
                  </a:lnTo>
                </a:path>
                <a:path w="1774825" h="779145">
                  <a:moveTo>
                    <a:pt x="931992" y="0"/>
                  </a:moveTo>
                  <a:lnTo>
                    <a:pt x="1030653" y="0"/>
                  </a:lnTo>
                </a:path>
                <a:path w="1774825" h="779145">
                  <a:moveTo>
                    <a:pt x="1030653" y="0"/>
                  </a:moveTo>
                  <a:lnTo>
                    <a:pt x="1120309" y="0"/>
                  </a:lnTo>
                </a:path>
                <a:path w="1774825" h="779145">
                  <a:moveTo>
                    <a:pt x="1120309" y="0"/>
                  </a:moveTo>
                  <a:lnTo>
                    <a:pt x="1218872" y="0"/>
                  </a:lnTo>
                </a:path>
                <a:path w="1774825" h="779145">
                  <a:moveTo>
                    <a:pt x="1218872" y="0"/>
                  </a:moveTo>
                  <a:lnTo>
                    <a:pt x="1308332" y="0"/>
                  </a:lnTo>
                </a:path>
                <a:path w="1774825" h="779145">
                  <a:moveTo>
                    <a:pt x="1308332" y="0"/>
                  </a:moveTo>
                  <a:lnTo>
                    <a:pt x="1397988" y="0"/>
                  </a:lnTo>
                </a:path>
                <a:path w="1774825" h="779145">
                  <a:moveTo>
                    <a:pt x="1397988" y="0"/>
                  </a:moveTo>
                  <a:lnTo>
                    <a:pt x="1496551" y="0"/>
                  </a:lnTo>
                </a:path>
                <a:path w="1774825" h="779145">
                  <a:moveTo>
                    <a:pt x="1496551" y="0"/>
                  </a:moveTo>
                  <a:lnTo>
                    <a:pt x="1586207" y="0"/>
                  </a:lnTo>
                </a:path>
                <a:path w="1774825" h="779145">
                  <a:moveTo>
                    <a:pt x="1586207" y="0"/>
                  </a:moveTo>
                  <a:lnTo>
                    <a:pt x="1684770" y="0"/>
                  </a:lnTo>
                </a:path>
                <a:path w="1774825" h="779145">
                  <a:moveTo>
                    <a:pt x="1684770" y="0"/>
                  </a:moveTo>
                  <a:lnTo>
                    <a:pt x="1774426" y="0"/>
                  </a:lnTo>
                </a:path>
              </a:pathLst>
            </a:custGeom>
            <a:ln w="10174">
              <a:solidFill>
                <a:srgbClr val="800000"/>
              </a:solidFill>
            </a:ln>
          </p:spPr>
          <p:txBody>
            <a:bodyPr wrap="square" lIns="0" tIns="0" rIns="0" bIns="0" rtlCol="0"/>
            <a:lstStyle/>
            <a:p>
              <a:endParaRPr/>
            </a:p>
          </p:txBody>
        </p:sp>
        <p:sp>
          <p:nvSpPr>
            <p:cNvPr id="26" name="object 26"/>
            <p:cNvSpPr/>
            <p:nvPr/>
          </p:nvSpPr>
          <p:spPr>
            <a:xfrm>
              <a:off x="9881091" y="5152317"/>
              <a:ext cx="49530" cy="5715"/>
            </a:xfrm>
            <a:custGeom>
              <a:avLst/>
              <a:gdLst/>
              <a:ahLst/>
              <a:cxnLst/>
              <a:rect l="l" t="t" r="r" b="b"/>
              <a:pathLst>
                <a:path w="49529" h="5714">
                  <a:moveTo>
                    <a:pt x="-5694" y="2766"/>
                  </a:moveTo>
                  <a:lnTo>
                    <a:pt x="54975" y="2766"/>
                  </a:lnTo>
                </a:path>
              </a:pathLst>
            </a:custGeom>
            <a:ln w="16921">
              <a:solidFill>
                <a:srgbClr val="008080"/>
              </a:solidFill>
            </a:ln>
          </p:spPr>
          <p:txBody>
            <a:bodyPr wrap="square" lIns="0" tIns="0" rIns="0" bIns="0" rtlCol="0"/>
            <a:lstStyle/>
            <a:p>
              <a:endParaRPr/>
            </a:p>
          </p:txBody>
        </p:sp>
        <p:sp>
          <p:nvSpPr>
            <p:cNvPr id="27" name="object 27"/>
            <p:cNvSpPr/>
            <p:nvPr/>
          </p:nvSpPr>
          <p:spPr>
            <a:xfrm>
              <a:off x="9930372" y="4373480"/>
              <a:ext cx="1676400" cy="779145"/>
            </a:xfrm>
            <a:custGeom>
              <a:avLst/>
              <a:gdLst/>
              <a:ahLst/>
              <a:cxnLst/>
              <a:rect l="l" t="t" r="r" b="b"/>
              <a:pathLst>
                <a:path w="1676400" h="779145">
                  <a:moveTo>
                    <a:pt x="0" y="778836"/>
                  </a:moveTo>
                  <a:lnTo>
                    <a:pt x="44925" y="767771"/>
                  </a:lnTo>
                  <a:lnTo>
                    <a:pt x="89656" y="745354"/>
                  </a:lnTo>
                </a:path>
                <a:path w="1676400" h="779145">
                  <a:moveTo>
                    <a:pt x="89656" y="745354"/>
                  </a:moveTo>
                  <a:lnTo>
                    <a:pt x="134581" y="701094"/>
                  </a:lnTo>
                  <a:lnTo>
                    <a:pt x="161400" y="678677"/>
                  </a:lnTo>
                  <a:lnTo>
                    <a:pt x="188219" y="634118"/>
                  </a:lnTo>
                </a:path>
                <a:path w="1676400" h="779145">
                  <a:moveTo>
                    <a:pt x="188219" y="634118"/>
                  </a:moveTo>
                  <a:lnTo>
                    <a:pt x="215037" y="578507"/>
                  </a:lnTo>
                  <a:lnTo>
                    <a:pt x="233242" y="522895"/>
                  </a:lnTo>
                  <a:lnTo>
                    <a:pt x="260061" y="456219"/>
                  </a:lnTo>
                  <a:lnTo>
                    <a:pt x="277875" y="389542"/>
                  </a:lnTo>
                </a:path>
                <a:path w="1676400" h="779145">
                  <a:moveTo>
                    <a:pt x="277875" y="389542"/>
                  </a:moveTo>
                  <a:lnTo>
                    <a:pt x="322605" y="266967"/>
                  </a:lnTo>
                  <a:lnTo>
                    <a:pt x="340516" y="200291"/>
                  </a:lnTo>
                  <a:lnTo>
                    <a:pt x="367531" y="155732"/>
                  </a:lnTo>
                </a:path>
                <a:path w="1676400" h="779145">
                  <a:moveTo>
                    <a:pt x="367531" y="155732"/>
                  </a:moveTo>
                  <a:lnTo>
                    <a:pt x="394349" y="122250"/>
                  </a:lnTo>
                  <a:lnTo>
                    <a:pt x="412261" y="89068"/>
                  </a:lnTo>
                  <a:lnTo>
                    <a:pt x="466191" y="44509"/>
                  </a:lnTo>
                </a:path>
                <a:path w="1676400" h="779145">
                  <a:moveTo>
                    <a:pt x="466191" y="44509"/>
                  </a:moveTo>
                  <a:lnTo>
                    <a:pt x="510824" y="22092"/>
                  </a:lnTo>
                  <a:lnTo>
                    <a:pt x="555554" y="11027"/>
                  </a:lnTo>
                </a:path>
                <a:path w="1676400" h="779145">
                  <a:moveTo>
                    <a:pt x="555554" y="11027"/>
                  </a:moveTo>
                  <a:lnTo>
                    <a:pt x="654117" y="0"/>
                  </a:lnTo>
                </a:path>
                <a:path w="1676400" h="779145">
                  <a:moveTo>
                    <a:pt x="654117" y="0"/>
                  </a:moveTo>
                  <a:lnTo>
                    <a:pt x="743773" y="0"/>
                  </a:lnTo>
                </a:path>
                <a:path w="1676400" h="779145">
                  <a:moveTo>
                    <a:pt x="743773" y="0"/>
                  </a:moveTo>
                  <a:lnTo>
                    <a:pt x="833429" y="0"/>
                  </a:lnTo>
                </a:path>
                <a:path w="1676400" h="779145">
                  <a:moveTo>
                    <a:pt x="833429" y="0"/>
                  </a:moveTo>
                  <a:lnTo>
                    <a:pt x="932090" y="0"/>
                  </a:lnTo>
                </a:path>
                <a:path w="1676400" h="779145">
                  <a:moveTo>
                    <a:pt x="932090" y="0"/>
                  </a:moveTo>
                  <a:lnTo>
                    <a:pt x="1021746" y="0"/>
                  </a:lnTo>
                </a:path>
                <a:path w="1676400" h="779145">
                  <a:moveTo>
                    <a:pt x="1021746" y="0"/>
                  </a:moveTo>
                  <a:lnTo>
                    <a:pt x="1120309" y="0"/>
                  </a:lnTo>
                </a:path>
                <a:path w="1676400" h="779145">
                  <a:moveTo>
                    <a:pt x="1120309" y="0"/>
                  </a:moveTo>
                  <a:lnTo>
                    <a:pt x="1209769" y="0"/>
                  </a:lnTo>
                </a:path>
                <a:path w="1676400" h="779145">
                  <a:moveTo>
                    <a:pt x="1209769" y="0"/>
                  </a:moveTo>
                  <a:lnTo>
                    <a:pt x="1299425" y="0"/>
                  </a:lnTo>
                </a:path>
                <a:path w="1676400" h="779145">
                  <a:moveTo>
                    <a:pt x="1299425" y="0"/>
                  </a:moveTo>
                  <a:lnTo>
                    <a:pt x="1397988" y="0"/>
                  </a:lnTo>
                </a:path>
                <a:path w="1676400" h="779145">
                  <a:moveTo>
                    <a:pt x="1397988" y="0"/>
                  </a:moveTo>
                  <a:lnTo>
                    <a:pt x="1487644" y="0"/>
                  </a:lnTo>
                </a:path>
                <a:path w="1676400" h="779145">
                  <a:moveTo>
                    <a:pt x="1487644" y="0"/>
                  </a:moveTo>
                  <a:lnTo>
                    <a:pt x="1586207" y="0"/>
                  </a:lnTo>
                </a:path>
                <a:path w="1676400" h="779145">
                  <a:moveTo>
                    <a:pt x="1586207" y="0"/>
                  </a:moveTo>
                  <a:lnTo>
                    <a:pt x="1675863" y="0"/>
                  </a:lnTo>
                </a:path>
              </a:pathLst>
            </a:custGeom>
            <a:ln w="10174">
              <a:solidFill>
                <a:srgbClr val="008080"/>
              </a:solidFill>
            </a:ln>
          </p:spPr>
          <p:txBody>
            <a:bodyPr wrap="square" lIns="0" tIns="0" rIns="0" bIns="0" rtlCol="0"/>
            <a:lstStyle/>
            <a:p>
              <a:endParaRPr/>
            </a:p>
          </p:txBody>
        </p:sp>
        <p:sp>
          <p:nvSpPr>
            <p:cNvPr id="28" name="object 28"/>
            <p:cNvSpPr/>
            <p:nvPr/>
          </p:nvSpPr>
          <p:spPr>
            <a:xfrm>
              <a:off x="8805834" y="4367861"/>
              <a:ext cx="2795905" cy="790575"/>
            </a:xfrm>
            <a:custGeom>
              <a:avLst/>
              <a:gdLst/>
              <a:ahLst/>
              <a:cxnLst/>
              <a:rect l="l" t="t" r="r" b="b"/>
              <a:pathLst>
                <a:path w="2795904" h="790575">
                  <a:moveTo>
                    <a:pt x="0" y="789988"/>
                  </a:moveTo>
                  <a:lnTo>
                    <a:pt x="89656" y="789988"/>
                  </a:lnTo>
                </a:path>
                <a:path w="2795904" h="790575">
                  <a:moveTo>
                    <a:pt x="89656" y="789988"/>
                  </a:moveTo>
                  <a:lnTo>
                    <a:pt x="188248" y="789988"/>
                  </a:lnTo>
                </a:path>
                <a:path w="2795904" h="790575">
                  <a:moveTo>
                    <a:pt x="188248" y="789988"/>
                  </a:moveTo>
                  <a:lnTo>
                    <a:pt x="277904" y="789988"/>
                  </a:lnTo>
                </a:path>
                <a:path w="2795904" h="790575">
                  <a:moveTo>
                    <a:pt x="277904" y="789988"/>
                  </a:moveTo>
                  <a:lnTo>
                    <a:pt x="376457" y="789988"/>
                  </a:lnTo>
                </a:path>
                <a:path w="2795904" h="790575">
                  <a:moveTo>
                    <a:pt x="376457" y="789988"/>
                  </a:moveTo>
                  <a:lnTo>
                    <a:pt x="465918" y="789988"/>
                  </a:lnTo>
                </a:path>
                <a:path w="2795904" h="790575">
                  <a:moveTo>
                    <a:pt x="465918" y="789988"/>
                  </a:moveTo>
                  <a:lnTo>
                    <a:pt x="555574" y="789988"/>
                  </a:lnTo>
                </a:path>
                <a:path w="2795904" h="790575">
                  <a:moveTo>
                    <a:pt x="555574" y="789988"/>
                  </a:moveTo>
                  <a:lnTo>
                    <a:pt x="654137" y="789988"/>
                  </a:lnTo>
                </a:path>
                <a:path w="2795904" h="790575">
                  <a:moveTo>
                    <a:pt x="654137" y="789988"/>
                  </a:moveTo>
                  <a:lnTo>
                    <a:pt x="743793" y="789988"/>
                  </a:lnTo>
                </a:path>
                <a:path w="2795904" h="790575">
                  <a:moveTo>
                    <a:pt x="743793" y="789988"/>
                  </a:moveTo>
                  <a:lnTo>
                    <a:pt x="842454" y="789988"/>
                  </a:lnTo>
                </a:path>
                <a:path w="2795904" h="790575">
                  <a:moveTo>
                    <a:pt x="842454" y="789988"/>
                  </a:moveTo>
                  <a:lnTo>
                    <a:pt x="932012" y="789988"/>
                  </a:lnTo>
                </a:path>
                <a:path w="2795904" h="790575">
                  <a:moveTo>
                    <a:pt x="932012" y="789988"/>
                  </a:moveTo>
                  <a:lnTo>
                    <a:pt x="1021472" y="789988"/>
                  </a:lnTo>
                </a:path>
                <a:path w="2795904" h="790575">
                  <a:moveTo>
                    <a:pt x="1021472" y="789988"/>
                  </a:moveTo>
                  <a:lnTo>
                    <a:pt x="1120035" y="789988"/>
                  </a:lnTo>
                </a:path>
                <a:path w="2795904" h="790575">
                  <a:moveTo>
                    <a:pt x="1120035" y="789988"/>
                  </a:moveTo>
                  <a:lnTo>
                    <a:pt x="1165059" y="789988"/>
                  </a:lnTo>
                  <a:lnTo>
                    <a:pt x="1182873" y="789988"/>
                  </a:lnTo>
                  <a:lnTo>
                    <a:pt x="1209691" y="778923"/>
                  </a:lnTo>
                </a:path>
                <a:path w="2795904" h="790575">
                  <a:moveTo>
                    <a:pt x="1209691" y="778923"/>
                  </a:moveTo>
                  <a:lnTo>
                    <a:pt x="1236510" y="767858"/>
                  </a:lnTo>
                  <a:lnTo>
                    <a:pt x="1254715" y="756793"/>
                  </a:lnTo>
                  <a:lnTo>
                    <a:pt x="1281533" y="723312"/>
                  </a:lnTo>
                  <a:lnTo>
                    <a:pt x="1308352" y="689830"/>
                  </a:lnTo>
                </a:path>
                <a:path w="2795904" h="790575">
                  <a:moveTo>
                    <a:pt x="1308352" y="689830"/>
                  </a:moveTo>
                  <a:lnTo>
                    <a:pt x="1335170" y="634218"/>
                  </a:lnTo>
                  <a:lnTo>
                    <a:pt x="1353278" y="556477"/>
                  </a:lnTo>
                  <a:lnTo>
                    <a:pt x="1380096" y="467371"/>
                  </a:lnTo>
                  <a:lnTo>
                    <a:pt x="1398008" y="389642"/>
                  </a:lnTo>
                </a:path>
                <a:path w="2795904" h="790575">
                  <a:moveTo>
                    <a:pt x="1398008" y="389642"/>
                  </a:moveTo>
                  <a:lnTo>
                    <a:pt x="1415822" y="311601"/>
                  </a:lnTo>
                  <a:lnTo>
                    <a:pt x="1442640" y="222496"/>
                  </a:lnTo>
                  <a:lnTo>
                    <a:pt x="1460552" y="144767"/>
                  </a:lnTo>
                  <a:lnTo>
                    <a:pt x="1487664" y="89155"/>
                  </a:lnTo>
                </a:path>
                <a:path w="2795904" h="790575">
                  <a:moveTo>
                    <a:pt x="1487664" y="89155"/>
                  </a:moveTo>
                  <a:lnTo>
                    <a:pt x="1514482" y="55661"/>
                  </a:lnTo>
                  <a:lnTo>
                    <a:pt x="1532296" y="33544"/>
                  </a:lnTo>
                  <a:lnTo>
                    <a:pt x="1559115" y="22179"/>
                  </a:lnTo>
                  <a:lnTo>
                    <a:pt x="1586227" y="11114"/>
                  </a:lnTo>
                </a:path>
                <a:path w="2795904" h="790575">
                  <a:moveTo>
                    <a:pt x="1586227" y="11114"/>
                  </a:moveTo>
                  <a:lnTo>
                    <a:pt x="1630957" y="0"/>
                  </a:lnTo>
                  <a:lnTo>
                    <a:pt x="1675589" y="0"/>
                  </a:lnTo>
                </a:path>
                <a:path w="2795904" h="790575">
                  <a:moveTo>
                    <a:pt x="1675589" y="0"/>
                  </a:moveTo>
                  <a:lnTo>
                    <a:pt x="1774250" y="0"/>
                  </a:lnTo>
                </a:path>
                <a:path w="2795904" h="790575">
                  <a:moveTo>
                    <a:pt x="1774250" y="0"/>
                  </a:moveTo>
                  <a:lnTo>
                    <a:pt x="1863906" y="0"/>
                  </a:lnTo>
                </a:path>
                <a:path w="2795904" h="790575">
                  <a:moveTo>
                    <a:pt x="1863906" y="0"/>
                  </a:moveTo>
                  <a:lnTo>
                    <a:pt x="1953562" y="0"/>
                  </a:lnTo>
                </a:path>
                <a:path w="2795904" h="790575">
                  <a:moveTo>
                    <a:pt x="1953562" y="0"/>
                  </a:moveTo>
                  <a:lnTo>
                    <a:pt x="2052125" y="0"/>
                  </a:lnTo>
                </a:path>
                <a:path w="2795904" h="790575">
                  <a:moveTo>
                    <a:pt x="2052125" y="0"/>
                  </a:moveTo>
                  <a:lnTo>
                    <a:pt x="2141781" y="0"/>
                  </a:lnTo>
                </a:path>
                <a:path w="2795904" h="790575">
                  <a:moveTo>
                    <a:pt x="2141781" y="0"/>
                  </a:moveTo>
                  <a:lnTo>
                    <a:pt x="2240344" y="0"/>
                  </a:lnTo>
                </a:path>
                <a:path w="2795904" h="790575">
                  <a:moveTo>
                    <a:pt x="2240344" y="0"/>
                  </a:moveTo>
                  <a:lnTo>
                    <a:pt x="2329805" y="0"/>
                  </a:lnTo>
                </a:path>
                <a:path w="2795904" h="790575">
                  <a:moveTo>
                    <a:pt x="2329805" y="0"/>
                  </a:moveTo>
                  <a:lnTo>
                    <a:pt x="2419461" y="0"/>
                  </a:lnTo>
                </a:path>
                <a:path w="2795904" h="790575">
                  <a:moveTo>
                    <a:pt x="2419461" y="0"/>
                  </a:moveTo>
                  <a:lnTo>
                    <a:pt x="2518024" y="0"/>
                  </a:lnTo>
                </a:path>
                <a:path w="2795904" h="790575">
                  <a:moveTo>
                    <a:pt x="2518024" y="0"/>
                  </a:moveTo>
                  <a:lnTo>
                    <a:pt x="2607680" y="0"/>
                  </a:lnTo>
                </a:path>
                <a:path w="2795904" h="790575">
                  <a:moveTo>
                    <a:pt x="2607680" y="0"/>
                  </a:moveTo>
                  <a:lnTo>
                    <a:pt x="2706243" y="0"/>
                  </a:lnTo>
                </a:path>
                <a:path w="2795904" h="790575">
                  <a:moveTo>
                    <a:pt x="2706243" y="0"/>
                  </a:moveTo>
                  <a:lnTo>
                    <a:pt x="2795899" y="0"/>
                  </a:lnTo>
                </a:path>
              </a:pathLst>
            </a:custGeom>
            <a:ln w="30524">
              <a:solidFill>
                <a:srgbClr val="FF0000"/>
              </a:solidFill>
            </a:ln>
          </p:spPr>
          <p:txBody>
            <a:bodyPr wrap="square" lIns="0" tIns="0" rIns="0" bIns="0" rtlCol="0"/>
            <a:lstStyle/>
            <a:p>
              <a:endParaRPr/>
            </a:p>
          </p:txBody>
        </p:sp>
      </p:grpSp>
      <p:sp>
        <p:nvSpPr>
          <p:cNvPr id="29" name="object 29"/>
          <p:cNvSpPr txBox="1"/>
          <p:nvPr/>
        </p:nvSpPr>
        <p:spPr>
          <a:xfrm>
            <a:off x="9967100" y="4662592"/>
            <a:ext cx="156845" cy="191135"/>
          </a:xfrm>
          <a:prstGeom prst="rect">
            <a:avLst/>
          </a:prstGeom>
        </p:spPr>
        <p:txBody>
          <a:bodyPr vert="horz" wrap="square" lIns="0" tIns="17145" rIns="0" bIns="0" rtlCol="0">
            <a:spAutoFit/>
          </a:bodyPr>
          <a:lstStyle/>
          <a:p>
            <a:pPr marL="12700">
              <a:lnSpc>
                <a:spcPct val="100000"/>
              </a:lnSpc>
              <a:spcBef>
                <a:spcPts val="135"/>
              </a:spcBef>
            </a:pPr>
            <a:r>
              <a:rPr sz="1050" spc="-165" dirty="0">
                <a:latin typeface="Arial"/>
                <a:cs typeface="Arial"/>
              </a:rPr>
              <a:t>0</a:t>
            </a:r>
            <a:r>
              <a:rPr sz="1050" spc="-90" dirty="0">
                <a:latin typeface="Arial"/>
                <a:cs typeface="Arial"/>
              </a:rPr>
              <a:t>.</a:t>
            </a:r>
            <a:r>
              <a:rPr sz="1050" spc="-185" dirty="0">
                <a:latin typeface="Arial"/>
                <a:cs typeface="Arial"/>
              </a:rPr>
              <a:t>5</a:t>
            </a:r>
            <a:endParaRPr sz="1050">
              <a:latin typeface="Arial"/>
              <a:cs typeface="Arial"/>
            </a:endParaRPr>
          </a:p>
        </p:txBody>
      </p:sp>
      <p:sp>
        <p:nvSpPr>
          <p:cNvPr id="30" name="object 30"/>
          <p:cNvSpPr txBox="1"/>
          <p:nvPr/>
        </p:nvSpPr>
        <p:spPr>
          <a:xfrm>
            <a:off x="10047849" y="4272999"/>
            <a:ext cx="76200" cy="191135"/>
          </a:xfrm>
          <a:prstGeom prst="rect">
            <a:avLst/>
          </a:prstGeom>
        </p:spPr>
        <p:txBody>
          <a:bodyPr vert="horz" wrap="square" lIns="0" tIns="17145" rIns="0" bIns="0" rtlCol="0">
            <a:spAutoFit/>
          </a:bodyPr>
          <a:lstStyle/>
          <a:p>
            <a:pPr marL="12700">
              <a:lnSpc>
                <a:spcPct val="100000"/>
              </a:lnSpc>
              <a:spcBef>
                <a:spcPts val="135"/>
              </a:spcBef>
            </a:pPr>
            <a:r>
              <a:rPr sz="1050" spc="-185" dirty="0">
                <a:latin typeface="Arial"/>
                <a:cs typeface="Arial"/>
              </a:rPr>
              <a:t>1</a:t>
            </a:r>
            <a:endParaRPr sz="1050">
              <a:latin typeface="Arial"/>
              <a:cs typeface="Arial"/>
            </a:endParaRPr>
          </a:p>
        </p:txBody>
      </p:sp>
      <p:sp>
        <p:nvSpPr>
          <p:cNvPr id="31" name="object 31"/>
          <p:cNvSpPr txBox="1"/>
          <p:nvPr/>
        </p:nvSpPr>
        <p:spPr>
          <a:xfrm>
            <a:off x="9967100" y="3872403"/>
            <a:ext cx="156845" cy="191135"/>
          </a:xfrm>
          <a:prstGeom prst="rect">
            <a:avLst/>
          </a:prstGeom>
        </p:spPr>
        <p:txBody>
          <a:bodyPr vert="horz" wrap="square" lIns="0" tIns="17145" rIns="0" bIns="0" rtlCol="0">
            <a:spAutoFit/>
          </a:bodyPr>
          <a:lstStyle/>
          <a:p>
            <a:pPr marL="12700">
              <a:lnSpc>
                <a:spcPct val="100000"/>
              </a:lnSpc>
              <a:spcBef>
                <a:spcPts val="135"/>
              </a:spcBef>
            </a:pPr>
            <a:r>
              <a:rPr sz="1050" spc="-165" dirty="0">
                <a:latin typeface="Arial"/>
                <a:cs typeface="Arial"/>
              </a:rPr>
              <a:t>1</a:t>
            </a:r>
            <a:r>
              <a:rPr sz="1050" spc="-90" dirty="0">
                <a:latin typeface="Arial"/>
                <a:cs typeface="Arial"/>
              </a:rPr>
              <a:t>.</a:t>
            </a:r>
            <a:r>
              <a:rPr sz="1050" spc="-185" dirty="0">
                <a:latin typeface="Arial"/>
                <a:cs typeface="Arial"/>
              </a:rPr>
              <a:t>5</a:t>
            </a:r>
            <a:endParaRPr sz="1050">
              <a:latin typeface="Arial"/>
              <a:cs typeface="Arial"/>
            </a:endParaRPr>
          </a:p>
        </p:txBody>
      </p:sp>
      <p:sp>
        <p:nvSpPr>
          <p:cNvPr id="32" name="object 32"/>
          <p:cNvSpPr txBox="1"/>
          <p:nvPr/>
        </p:nvSpPr>
        <p:spPr>
          <a:xfrm>
            <a:off x="10047850" y="5039061"/>
            <a:ext cx="193040" cy="404495"/>
          </a:xfrm>
          <a:prstGeom prst="rect">
            <a:avLst/>
          </a:prstGeom>
        </p:spPr>
        <p:txBody>
          <a:bodyPr vert="horz" wrap="square" lIns="0" tIns="40640" rIns="0" bIns="0" rtlCol="0">
            <a:spAutoFit/>
          </a:bodyPr>
          <a:lstStyle/>
          <a:p>
            <a:pPr marL="12700">
              <a:lnSpc>
                <a:spcPct val="100000"/>
              </a:lnSpc>
              <a:spcBef>
                <a:spcPts val="320"/>
              </a:spcBef>
            </a:pPr>
            <a:r>
              <a:rPr sz="1050" spc="-185" dirty="0">
                <a:latin typeface="Arial"/>
                <a:cs typeface="Arial"/>
              </a:rPr>
              <a:t>0</a:t>
            </a:r>
            <a:endParaRPr sz="1050">
              <a:latin typeface="Arial"/>
              <a:cs typeface="Arial"/>
            </a:endParaRPr>
          </a:p>
          <a:p>
            <a:pPr marL="128905">
              <a:lnSpc>
                <a:spcPct val="100000"/>
              </a:lnSpc>
              <a:spcBef>
                <a:spcPts val="229"/>
              </a:spcBef>
            </a:pPr>
            <a:r>
              <a:rPr sz="1050" spc="-185" dirty="0">
                <a:latin typeface="Arial"/>
                <a:cs typeface="Arial"/>
              </a:rPr>
              <a:t>0</a:t>
            </a:r>
            <a:endParaRPr sz="1050">
              <a:latin typeface="Arial"/>
              <a:cs typeface="Arial"/>
            </a:endParaRPr>
          </a:p>
        </p:txBody>
      </p:sp>
      <p:sp>
        <p:nvSpPr>
          <p:cNvPr id="33" name="object 33"/>
          <p:cNvSpPr txBox="1"/>
          <p:nvPr/>
        </p:nvSpPr>
        <p:spPr>
          <a:xfrm>
            <a:off x="8282271" y="5252201"/>
            <a:ext cx="114300" cy="191135"/>
          </a:xfrm>
          <a:prstGeom prst="rect">
            <a:avLst/>
          </a:prstGeom>
        </p:spPr>
        <p:txBody>
          <a:bodyPr vert="horz" wrap="square" lIns="0" tIns="17145" rIns="0" bIns="0" rtlCol="0">
            <a:spAutoFit/>
          </a:bodyPr>
          <a:lstStyle/>
          <a:p>
            <a:pPr marL="12700">
              <a:lnSpc>
                <a:spcPct val="100000"/>
              </a:lnSpc>
              <a:spcBef>
                <a:spcPts val="135"/>
              </a:spcBef>
            </a:pPr>
            <a:r>
              <a:rPr sz="1050" spc="-120" dirty="0">
                <a:latin typeface="Arial"/>
                <a:cs typeface="Arial"/>
              </a:rPr>
              <a:t>-4</a:t>
            </a:r>
            <a:endParaRPr sz="1050">
              <a:latin typeface="Arial"/>
              <a:cs typeface="Arial"/>
            </a:endParaRPr>
          </a:p>
        </p:txBody>
      </p:sp>
      <p:sp>
        <p:nvSpPr>
          <p:cNvPr id="34" name="object 34"/>
          <p:cNvSpPr txBox="1"/>
          <p:nvPr/>
        </p:nvSpPr>
        <p:spPr>
          <a:xfrm>
            <a:off x="8748424" y="5252201"/>
            <a:ext cx="114300" cy="191135"/>
          </a:xfrm>
          <a:prstGeom prst="rect">
            <a:avLst/>
          </a:prstGeom>
        </p:spPr>
        <p:txBody>
          <a:bodyPr vert="horz" wrap="square" lIns="0" tIns="17145" rIns="0" bIns="0" rtlCol="0">
            <a:spAutoFit/>
          </a:bodyPr>
          <a:lstStyle/>
          <a:p>
            <a:pPr marL="12700">
              <a:lnSpc>
                <a:spcPct val="100000"/>
              </a:lnSpc>
              <a:spcBef>
                <a:spcPts val="135"/>
              </a:spcBef>
            </a:pPr>
            <a:r>
              <a:rPr sz="1050" spc="-120" dirty="0">
                <a:latin typeface="Arial"/>
                <a:cs typeface="Arial"/>
              </a:rPr>
              <a:t>-3</a:t>
            </a:r>
            <a:endParaRPr sz="1050">
              <a:latin typeface="Arial"/>
              <a:cs typeface="Arial"/>
            </a:endParaRPr>
          </a:p>
        </p:txBody>
      </p:sp>
      <p:sp>
        <p:nvSpPr>
          <p:cNvPr id="35" name="object 35"/>
          <p:cNvSpPr txBox="1"/>
          <p:nvPr/>
        </p:nvSpPr>
        <p:spPr>
          <a:xfrm>
            <a:off x="9214322" y="5252201"/>
            <a:ext cx="114300" cy="191135"/>
          </a:xfrm>
          <a:prstGeom prst="rect">
            <a:avLst/>
          </a:prstGeom>
        </p:spPr>
        <p:txBody>
          <a:bodyPr vert="horz" wrap="square" lIns="0" tIns="17145" rIns="0" bIns="0" rtlCol="0">
            <a:spAutoFit/>
          </a:bodyPr>
          <a:lstStyle/>
          <a:p>
            <a:pPr marL="12700">
              <a:lnSpc>
                <a:spcPct val="100000"/>
              </a:lnSpc>
              <a:spcBef>
                <a:spcPts val="135"/>
              </a:spcBef>
            </a:pPr>
            <a:r>
              <a:rPr sz="1050" spc="-120" dirty="0">
                <a:latin typeface="Arial"/>
                <a:cs typeface="Arial"/>
              </a:rPr>
              <a:t>-2</a:t>
            </a:r>
            <a:endParaRPr sz="1050">
              <a:latin typeface="Arial"/>
              <a:cs typeface="Arial"/>
            </a:endParaRPr>
          </a:p>
        </p:txBody>
      </p:sp>
      <p:sp>
        <p:nvSpPr>
          <p:cNvPr id="36" name="object 36"/>
          <p:cNvSpPr txBox="1"/>
          <p:nvPr/>
        </p:nvSpPr>
        <p:spPr>
          <a:xfrm>
            <a:off x="9680220" y="5252201"/>
            <a:ext cx="114300" cy="191135"/>
          </a:xfrm>
          <a:prstGeom prst="rect">
            <a:avLst/>
          </a:prstGeom>
        </p:spPr>
        <p:txBody>
          <a:bodyPr vert="horz" wrap="square" lIns="0" tIns="17145" rIns="0" bIns="0" rtlCol="0">
            <a:spAutoFit/>
          </a:bodyPr>
          <a:lstStyle/>
          <a:p>
            <a:pPr marL="12700">
              <a:lnSpc>
                <a:spcPct val="100000"/>
              </a:lnSpc>
              <a:spcBef>
                <a:spcPts val="135"/>
              </a:spcBef>
            </a:pPr>
            <a:r>
              <a:rPr sz="1050" spc="-120" dirty="0">
                <a:latin typeface="Arial"/>
                <a:cs typeface="Arial"/>
              </a:rPr>
              <a:t>-1</a:t>
            </a:r>
            <a:endParaRPr sz="1050">
              <a:latin typeface="Arial"/>
              <a:cs typeface="Arial"/>
            </a:endParaRPr>
          </a:p>
        </p:txBody>
      </p:sp>
      <p:sp>
        <p:nvSpPr>
          <p:cNvPr id="37" name="object 37"/>
          <p:cNvSpPr txBox="1"/>
          <p:nvPr/>
        </p:nvSpPr>
        <p:spPr>
          <a:xfrm>
            <a:off x="10630223" y="5252201"/>
            <a:ext cx="76200" cy="191135"/>
          </a:xfrm>
          <a:prstGeom prst="rect">
            <a:avLst/>
          </a:prstGeom>
        </p:spPr>
        <p:txBody>
          <a:bodyPr vert="horz" wrap="square" lIns="0" tIns="17145" rIns="0" bIns="0" rtlCol="0">
            <a:spAutoFit/>
          </a:bodyPr>
          <a:lstStyle/>
          <a:p>
            <a:pPr marL="12700">
              <a:lnSpc>
                <a:spcPct val="100000"/>
              </a:lnSpc>
              <a:spcBef>
                <a:spcPts val="135"/>
              </a:spcBef>
            </a:pPr>
            <a:r>
              <a:rPr sz="1050" spc="-185" dirty="0">
                <a:latin typeface="Arial"/>
                <a:cs typeface="Arial"/>
              </a:rPr>
              <a:t>1</a:t>
            </a:r>
            <a:endParaRPr sz="1050">
              <a:latin typeface="Arial"/>
              <a:cs typeface="Arial"/>
            </a:endParaRPr>
          </a:p>
        </p:txBody>
      </p:sp>
      <p:sp>
        <p:nvSpPr>
          <p:cNvPr id="38" name="object 38"/>
          <p:cNvSpPr txBox="1"/>
          <p:nvPr/>
        </p:nvSpPr>
        <p:spPr>
          <a:xfrm>
            <a:off x="11096121" y="5252201"/>
            <a:ext cx="76200" cy="191135"/>
          </a:xfrm>
          <a:prstGeom prst="rect">
            <a:avLst/>
          </a:prstGeom>
        </p:spPr>
        <p:txBody>
          <a:bodyPr vert="horz" wrap="square" lIns="0" tIns="17145" rIns="0" bIns="0" rtlCol="0">
            <a:spAutoFit/>
          </a:bodyPr>
          <a:lstStyle/>
          <a:p>
            <a:pPr marL="12700">
              <a:lnSpc>
                <a:spcPct val="100000"/>
              </a:lnSpc>
              <a:spcBef>
                <a:spcPts val="135"/>
              </a:spcBef>
            </a:pPr>
            <a:r>
              <a:rPr sz="1050" spc="-185" dirty="0">
                <a:latin typeface="Arial"/>
                <a:cs typeface="Arial"/>
              </a:rPr>
              <a:t>2</a:t>
            </a:r>
            <a:endParaRPr sz="1050">
              <a:latin typeface="Arial"/>
              <a:cs typeface="Arial"/>
            </a:endParaRPr>
          </a:p>
        </p:txBody>
      </p:sp>
      <p:sp>
        <p:nvSpPr>
          <p:cNvPr id="39" name="object 39"/>
          <p:cNvSpPr txBox="1"/>
          <p:nvPr/>
        </p:nvSpPr>
        <p:spPr>
          <a:xfrm>
            <a:off x="11562019" y="5252201"/>
            <a:ext cx="76200" cy="191135"/>
          </a:xfrm>
          <a:prstGeom prst="rect">
            <a:avLst/>
          </a:prstGeom>
        </p:spPr>
        <p:txBody>
          <a:bodyPr vert="horz" wrap="square" lIns="0" tIns="17145" rIns="0" bIns="0" rtlCol="0">
            <a:spAutoFit/>
          </a:bodyPr>
          <a:lstStyle/>
          <a:p>
            <a:pPr marL="12700">
              <a:lnSpc>
                <a:spcPct val="100000"/>
              </a:lnSpc>
              <a:spcBef>
                <a:spcPts val="135"/>
              </a:spcBef>
            </a:pPr>
            <a:r>
              <a:rPr sz="1050" spc="-185" dirty="0">
                <a:latin typeface="Arial"/>
                <a:cs typeface="Arial"/>
              </a:rPr>
              <a:t>3</a:t>
            </a:r>
            <a:endParaRPr sz="1050">
              <a:latin typeface="Arial"/>
              <a:cs typeface="Arial"/>
            </a:endParaRPr>
          </a:p>
        </p:txBody>
      </p:sp>
      <p:sp>
        <p:nvSpPr>
          <p:cNvPr id="40" name="object 40"/>
          <p:cNvSpPr txBox="1"/>
          <p:nvPr/>
        </p:nvSpPr>
        <p:spPr>
          <a:xfrm>
            <a:off x="12028212" y="5252201"/>
            <a:ext cx="76200" cy="191135"/>
          </a:xfrm>
          <a:prstGeom prst="rect">
            <a:avLst/>
          </a:prstGeom>
        </p:spPr>
        <p:txBody>
          <a:bodyPr vert="horz" wrap="square" lIns="0" tIns="17145" rIns="0" bIns="0" rtlCol="0">
            <a:spAutoFit/>
          </a:bodyPr>
          <a:lstStyle/>
          <a:p>
            <a:pPr marL="12700">
              <a:lnSpc>
                <a:spcPct val="100000"/>
              </a:lnSpc>
              <a:spcBef>
                <a:spcPts val="135"/>
              </a:spcBef>
            </a:pPr>
            <a:r>
              <a:rPr sz="1050" spc="-185" dirty="0">
                <a:latin typeface="Arial"/>
                <a:cs typeface="Arial"/>
              </a:rPr>
              <a:t>4</a:t>
            </a:r>
            <a:endParaRPr sz="1050">
              <a:latin typeface="Arial"/>
              <a:cs typeface="Arial"/>
            </a:endParaRPr>
          </a:p>
        </p:txBody>
      </p:sp>
      <p:grpSp>
        <p:nvGrpSpPr>
          <p:cNvPr id="41" name="object 41"/>
          <p:cNvGrpSpPr/>
          <p:nvPr/>
        </p:nvGrpSpPr>
        <p:grpSpPr>
          <a:xfrm>
            <a:off x="8709659" y="2266188"/>
            <a:ext cx="3183890" cy="1377950"/>
            <a:chOff x="8709659" y="2266188"/>
            <a:chExt cx="3183890" cy="1377950"/>
          </a:xfrm>
        </p:grpSpPr>
        <p:sp>
          <p:nvSpPr>
            <p:cNvPr id="42" name="object 42"/>
            <p:cNvSpPr/>
            <p:nvPr/>
          </p:nvSpPr>
          <p:spPr>
            <a:xfrm>
              <a:off x="8775191" y="2331720"/>
              <a:ext cx="3117977" cy="1311909"/>
            </a:xfrm>
            <a:prstGeom prst="rect">
              <a:avLst/>
            </a:prstGeom>
            <a:blipFill>
              <a:blip r:embed="rId2" cstate="print"/>
              <a:stretch>
                <a:fillRect/>
              </a:stretch>
            </a:blipFill>
          </p:spPr>
          <p:txBody>
            <a:bodyPr wrap="square" lIns="0" tIns="0" rIns="0" bIns="0" rtlCol="0"/>
            <a:lstStyle/>
            <a:p>
              <a:endParaRPr/>
            </a:p>
          </p:txBody>
        </p:sp>
        <p:sp>
          <p:nvSpPr>
            <p:cNvPr id="43" name="object 43"/>
            <p:cNvSpPr/>
            <p:nvPr/>
          </p:nvSpPr>
          <p:spPr>
            <a:xfrm>
              <a:off x="8709659" y="2266188"/>
              <a:ext cx="3101340" cy="1295400"/>
            </a:xfrm>
            <a:custGeom>
              <a:avLst/>
              <a:gdLst/>
              <a:ahLst/>
              <a:cxnLst/>
              <a:rect l="l" t="t" r="r" b="b"/>
              <a:pathLst>
                <a:path w="3101340" h="1295400">
                  <a:moveTo>
                    <a:pt x="3101340" y="0"/>
                  </a:moveTo>
                  <a:lnTo>
                    <a:pt x="0" y="0"/>
                  </a:lnTo>
                  <a:lnTo>
                    <a:pt x="0" y="1295400"/>
                  </a:lnTo>
                  <a:lnTo>
                    <a:pt x="3101340" y="1295400"/>
                  </a:lnTo>
                  <a:lnTo>
                    <a:pt x="3101340" y="0"/>
                  </a:lnTo>
                  <a:close/>
                </a:path>
              </a:pathLst>
            </a:custGeom>
            <a:solidFill>
              <a:srgbClr val="FFFF00"/>
            </a:solidFill>
          </p:spPr>
          <p:txBody>
            <a:bodyPr wrap="square" lIns="0" tIns="0" rIns="0" bIns="0" rtlCol="0"/>
            <a:lstStyle/>
            <a:p>
              <a:endParaRPr/>
            </a:p>
          </p:txBody>
        </p:sp>
        <p:sp>
          <p:nvSpPr>
            <p:cNvPr id="44" name="object 44"/>
            <p:cNvSpPr/>
            <p:nvPr/>
          </p:nvSpPr>
          <p:spPr>
            <a:xfrm>
              <a:off x="10271365" y="2939475"/>
              <a:ext cx="1438910" cy="0"/>
            </a:xfrm>
            <a:custGeom>
              <a:avLst/>
              <a:gdLst/>
              <a:ahLst/>
              <a:cxnLst/>
              <a:rect l="l" t="t" r="r" b="b"/>
              <a:pathLst>
                <a:path w="1438909">
                  <a:moveTo>
                    <a:pt x="0" y="0"/>
                  </a:moveTo>
                  <a:lnTo>
                    <a:pt x="1438490" y="0"/>
                  </a:lnTo>
                </a:path>
              </a:pathLst>
            </a:custGeom>
            <a:ln w="20680">
              <a:solidFill>
                <a:srgbClr val="000000"/>
              </a:solidFill>
            </a:ln>
          </p:spPr>
          <p:txBody>
            <a:bodyPr wrap="square" lIns="0" tIns="0" rIns="0" bIns="0" rtlCol="0"/>
            <a:lstStyle/>
            <a:p>
              <a:endParaRPr/>
            </a:p>
          </p:txBody>
        </p:sp>
      </p:grpSp>
      <p:sp>
        <p:nvSpPr>
          <p:cNvPr id="45" name="object 45"/>
          <p:cNvSpPr txBox="1"/>
          <p:nvPr/>
        </p:nvSpPr>
        <p:spPr>
          <a:xfrm>
            <a:off x="8785790" y="2548803"/>
            <a:ext cx="1379220" cy="630555"/>
          </a:xfrm>
          <a:prstGeom prst="rect">
            <a:avLst/>
          </a:prstGeom>
        </p:spPr>
        <p:txBody>
          <a:bodyPr vert="horz" wrap="square" lIns="0" tIns="15240" rIns="0" bIns="0" rtlCol="0">
            <a:spAutoFit/>
          </a:bodyPr>
          <a:lstStyle/>
          <a:p>
            <a:pPr>
              <a:lnSpc>
                <a:spcPct val="100000"/>
              </a:lnSpc>
              <a:spcBef>
                <a:spcPts val="120"/>
              </a:spcBef>
            </a:pPr>
            <a:r>
              <a:rPr sz="3950" i="1" spc="75" dirty="0">
                <a:latin typeface="Times New Roman"/>
                <a:cs typeface="Times New Roman"/>
              </a:rPr>
              <a:t>a</a:t>
            </a:r>
            <a:r>
              <a:rPr sz="3950" spc="75" dirty="0">
                <a:latin typeface="Times New Roman"/>
                <a:cs typeface="Times New Roman"/>
              </a:rPr>
              <a:t>( </a:t>
            </a:r>
            <a:r>
              <a:rPr sz="3950" i="1" spc="20" dirty="0">
                <a:latin typeface="Times New Roman"/>
                <a:cs typeface="Times New Roman"/>
              </a:rPr>
              <a:t>f </a:t>
            </a:r>
            <a:r>
              <a:rPr sz="3950" spc="25" dirty="0">
                <a:latin typeface="Times New Roman"/>
                <a:cs typeface="Times New Roman"/>
              </a:rPr>
              <a:t>)</a:t>
            </a:r>
            <a:r>
              <a:rPr sz="3950" spc="-525" dirty="0">
                <a:latin typeface="Times New Roman"/>
                <a:cs typeface="Times New Roman"/>
              </a:rPr>
              <a:t> </a:t>
            </a:r>
            <a:r>
              <a:rPr sz="3950" spc="45" dirty="0">
                <a:latin typeface="Symbol"/>
                <a:cs typeface="Symbol"/>
              </a:rPr>
              <a:t></a:t>
            </a:r>
            <a:endParaRPr sz="3950">
              <a:latin typeface="Symbol"/>
              <a:cs typeface="Symbol"/>
            </a:endParaRPr>
          </a:p>
        </p:txBody>
      </p:sp>
      <p:sp>
        <p:nvSpPr>
          <p:cNvPr id="46" name="object 46"/>
          <p:cNvSpPr/>
          <p:nvPr/>
        </p:nvSpPr>
        <p:spPr>
          <a:xfrm>
            <a:off x="8705088" y="2261616"/>
            <a:ext cx="3110865" cy="1304925"/>
          </a:xfrm>
          <a:custGeom>
            <a:avLst/>
            <a:gdLst/>
            <a:ahLst/>
            <a:cxnLst/>
            <a:rect l="l" t="t" r="r" b="b"/>
            <a:pathLst>
              <a:path w="3110865" h="1304925">
                <a:moveTo>
                  <a:pt x="0" y="1304543"/>
                </a:moveTo>
                <a:lnTo>
                  <a:pt x="3110483" y="1304543"/>
                </a:lnTo>
                <a:lnTo>
                  <a:pt x="3110483" y="0"/>
                </a:lnTo>
                <a:lnTo>
                  <a:pt x="0" y="0"/>
                </a:lnTo>
                <a:lnTo>
                  <a:pt x="0" y="1304543"/>
                </a:lnTo>
                <a:close/>
              </a:path>
            </a:pathLst>
          </a:custGeom>
          <a:ln w="9144">
            <a:solidFill>
              <a:srgbClr val="000000"/>
            </a:solidFill>
          </a:ln>
        </p:spPr>
        <p:txBody>
          <a:bodyPr wrap="square" lIns="0" tIns="0" rIns="0" bIns="0" rtlCol="0"/>
          <a:lstStyle/>
          <a:p>
            <a:endParaRPr/>
          </a:p>
        </p:txBody>
      </p:sp>
      <p:grpSp>
        <p:nvGrpSpPr>
          <p:cNvPr id="47" name="object 47"/>
          <p:cNvGrpSpPr/>
          <p:nvPr/>
        </p:nvGrpSpPr>
        <p:grpSpPr>
          <a:xfrm>
            <a:off x="4681728" y="2001011"/>
            <a:ext cx="3328670" cy="1802764"/>
            <a:chOff x="4681728" y="2001011"/>
            <a:chExt cx="3328670" cy="1802764"/>
          </a:xfrm>
        </p:grpSpPr>
        <p:sp>
          <p:nvSpPr>
            <p:cNvPr id="48" name="object 48"/>
            <p:cNvSpPr/>
            <p:nvPr/>
          </p:nvSpPr>
          <p:spPr>
            <a:xfrm>
              <a:off x="4757928" y="2077719"/>
              <a:ext cx="3252470" cy="1725930"/>
            </a:xfrm>
            <a:custGeom>
              <a:avLst/>
              <a:gdLst/>
              <a:ahLst/>
              <a:cxnLst/>
              <a:rect l="l" t="t" r="r" b="b"/>
              <a:pathLst>
                <a:path w="3252470" h="1725929">
                  <a:moveTo>
                    <a:pt x="3252216" y="0"/>
                  </a:moveTo>
                  <a:lnTo>
                    <a:pt x="3171444" y="0"/>
                  </a:lnTo>
                  <a:lnTo>
                    <a:pt x="3171444" y="3810"/>
                  </a:lnTo>
                  <a:lnTo>
                    <a:pt x="3171444" y="8890"/>
                  </a:lnTo>
                  <a:lnTo>
                    <a:pt x="3171444" y="1645920"/>
                  </a:lnTo>
                  <a:lnTo>
                    <a:pt x="9144" y="1645920"/>
                  </a:lnTo>
                  <a:lnTo>
                    <a:pt x="4572" y="1645920"/>
                  </a:lnTo>
                  <a:lnTo>
                    <a:pt x="0" y="1645920"/>
                  </a:lnTo>
                  <a:lnTo>
                    <a:pt x="0" y="1717040"/>
                  </a:lnTo>
                  <a:lnTo>
                    <a:pt x="0" y="1725930"/>
                  </a:lnTo>
                  <a:lnTo>
                    <a:pt x="3252216" y="1725930"/>
                  </a:lnTo>
                  <a:lnTo>
                    <a:pt x="3252216" y="1717040"/>
                  </a:lnTo>
                  <a:lnTo>
                    <a:pt x="3252216" y="8890"/>
                  </a:lnTo>
                  <a:lnTo>
                    <a:pt x="3252216" y="0"/>
                  </a:lnTo>
                  <a:close/>
                </a:path>
              </a:pathLst>
            </a:custGeom>
            <a:solidFill>
              <a:srgbClr val="808080"/>
            </a:solidFill>
          </p:spPr>
          <p:txBody>
            <a:bodyPr wrap="square" lIns="0" tIns="0" rIns="0" bIns="0" rtlCol="0"/>
            <a:lstStyle/>
            <a:p>
              <a:endParaRPr/>
            </a:p>
          </p:txBody>
        </p:sp>
        <p:sp>
          <p:nvSpPr>
            <p:cNvPr id="49" name="object 49"/>
            <p:cNvSpPr/>
            <p:nvPr/>
          </p:nvSpPr>
          <p:spPr>
            <a:xfrm>
              <a:off x="4686300" y="2005583"/>
              <a:ext cx="3243580" cy="1717675"/>
            </a:xfrm>
            <a:custGeom>
              <a:avLst/>
              <a:gdLst/>
              <a:ahLst/>
              <a:cxnLst/>
              <a:rect l="l" t="t" r="r" b="b"/>
              <a:pathLst>
                <a:path w="3243579" h="1717675">
                  <a:moveTo>
                    <a:pt x="3243072" y="0"/>
                  </a:moveTo>
                  <a:lnTo>
                    <a:pt x="0" y="0"/>
                  </a:lnTo>
                  <a:lnTo>
                    <a:pt x="0" y="1717548"/>
                  </a:lnTo>
                  <a:lnTo>
                    <a:pt x="3243072" y="1717548"/>
                  </a:lnTo>
                  <a:lnTo>
                    <a:pt x="3243072" y="0"/>
                  </a:lnTo>
                  <a:close/>
                </a:path>
              </a:pathLst>
            </a:custGeom>
            <a:solidFill>
              <a:srgbClr val="ECECEC"/>
            </a:solidFill>
          </p:spPr>
          <p:txBody>
            <a:bodyPr wrap="square" lIns="0" tIns="0" rIns="0" bIns="0" rtlCol="0"/>
            <a:lstStyle/>
            <a:p>
              <a:endParaRPr/>
            </a:p>
          </p:txBody>
        </p:sp>
        <p:sp>
          <p:nvSpPr>
            <p:cNvPr id="50" name="object 50"/>
            <p:cNvSpPr/>
            <p:nvPr/>
          </p:nvSpPr>
          <p:spPr>
            <a:xfrm>
              <a:off x="4686300" y="2005583"/>
              <a:ext cx="3243580" cy="1717675"/>
            </a:xfrm>
            <a:custGeom>
              <a:avLst/>
              <a:gdLst/>
              <a:ahLst/>
              <a:cxnLst/>
              <a:rect l="l" t="t" r="r" b="b"/>
              <a:pathLst>
                <a:path w="3243579" h="1717675">
                  <a:moveTo>
                    <a:pt x="0" y="1717548"/>
                  </a:moveTo>
                  <a:lnTo>
                    <a:pt x="3243072" y="1717548"/>
                  </a:lnTo>
                  <a:lnTo>
                    <a:pt x="3243072" y="0"/>
                  </a:lnTo>
                  <a:lnTo>
                    <a:pt x="0" y="0"/>
                  </a:lnTo>
                  <a:lnTo>
                    <a:pt x="0" y="1717548"/>
                  </a:lnTo>
                  <a:close/>
                </a:path>
              </a:pathLst>
            </a:custGeom>
            <a:ln w="9144">
              <a:solidFill>
                <a:srgbClr val="000000"/>
              </a:solidFill>
            </a:ln>
          </p:spPr>
          <p:txBody>
            <a:bodyPr wrap="square" lIns="0" tIns="0" rIns="0" bIns="0" rtlCol="0"/>
            <a:lstStyle/>
            <a:p>
              <a:endParaRPr/>
            </a:p>
          </p:txBody>
        </p:sp>
      </p:grpSp>
      <p:sp>
        <p:nvSpPr>
          <p:cNvPr id="51" name="object 51"/>
          <p:cNvSpPr txBox="1"/>
          <p:nvPr/>
        </p:nvSpPr>
        <p:spPr>
          <a:xfrm>
            <a:off x="5820409" y="3217545"/>
            <a:ext cx="194945" cy="467995"/>
          </a:xfrm>
          <a:prstGeom prst="rect">
            <a:avLst/>
          </a:prstGeom>
        </p:spPr>
        <p:txBody>
          <a:bodyPr vert="horz" wrap="square" lIns="0" tIns="13335" rIns="0" bIns="0" rtlCol="0">
            <a:spAutoFit/>
          </a:bodyPr>
          <a:lstStyle/>
          <a:p>
            <a:pPr>
              <a:lnSpc>
                <a:spcPct val="100000"/>
              </a:lnSpc>
              <a:spcBef>
                <a:spcPts val="105"/>
              </a:spcBef>
            </a:pPr>
            <a:r>
              <a:rPr sz="2900" dirty="0">
                <a:latin typeface="Symbol"/>
                <a:cs typeface="Symbol"/>
              </a:rPr>
              <a:t></a:t>
            </a:r>
            <a:endParaRPr sz="2900">
              <a:latin typeface="Symbol"/>
              <a:cs typeface="Symbol"/>
            </a:endParaRPr>
          </a:p>
        </p:txBody>
      </p:sp>
      <p:sp>
        <p:nvSpPr>
          <p:cNvPr id="52" name="object 52"/>
          <p:cNvSpPr txBox="1"/>
          <p:nvPr/>
        </p:nvSpPr>
        <p:spPr>
          <a:xfrm>
            <a:off x="5820409" y="2628392"/>
            <a:ext cx="194945" cy="467995"/>
          </a:xfrm>
          <a:prstGeom prst="rect">
            <a:avLst/>
          </a:prstGeom>
        </p:spPr>
        <p:txBody>
          <a:bodyPr vert="horz" wrap="square" lIns="0" tIns="13335" rIns="0" bIns="0" rtlCol="0">
            <a:spAutoFit/>
          </a:bodyPr>
          <a:lstStyle/>
          <a:p>
            <a:pPr>
              <a:lnSpc>
                <a:spcPct val="100000"/>
              </a:lnSpc>
              <a:spcBef>
                <a:spcPts val="105"/>
              </a:spcBef>
            </a:pPr>
            <a:r>
              <a:rPr sz="2900" dirty="0">
                <a:latin typeface="Symbol"/>
                <a:cs typeface="Symbol"/>
              </a:rPr>
              <a:t></a:t>
            </a:r>
            <a:endParaRPr sz="2900">
              <a:latin typeface="Symbol"/>
              <a:cs typeface="Symbol"/>
            </a:endParaRPr>
          </a:p>
        </p:txBody>
      </p:sp>
      <p:sp>
        <p:nvSpPr>
          <p:cNvPr id="53" name="object 53"/>
          <p:cNvSpPr txBox="1"/>
          <p:nvPr/>
        </p:nvSpPr>
        <p:spPr>
          <a:xfrm>
            <a:off x="5795009" y="2980385"/>
            <a:ext cx="426084" cy="468630"/>
          </a:xfrm>
          <a:prstGeom prst="rect">
            <a:avLst/>
          </a:prstGeom>
        </p:spPr>
        <p:txBody>
          <a:bodyPr vert="horz" wrap="square" lIns="0" tIns="13335" rIns="0" bIns="0" rtlCol="0">
            <a:spAutoFit/>
          </a:bodyPr>
          <a:lstStyle/>
          <a:p>
            <a:pPr marL="25400">
              <a:lnSpc>
                <a:spcPct val="100000"/>
              </a:lnSpc>
              <a:spcBef>
                <a:spcPts val="105"/>
              </a:spcBef>
            </a:pPr>
            <a:r>
              <a:rPr sz="2900" spc="-20" dirty="0">
                <a:latin typeface="Symbol"/>
                <a:cs typeface="Symbol"/>
              </a:rPr>
              <a:t></a:t>
            </a:r>
            <a:r>
              <a:rPr sz="4350" spc="-30" baseline="-26819" dirty="0">
                <a:latin typeface="Times New Roman"/>
                <a:cs typeface="Times New Roman"/>
              </a:rPr>
              <a:t>0</a:t>
            </a:r>
            <a:endParaRPr sz="4350" baseline="-26819">
              <a:latin typeface="Times New Roman"/>
              <a:cs typeface="Times New Roman"/>
            </a:endParaRPr>
          </a:p>
        </p:txBody>
      </p:sp>
      <p:sp>
        <p:nvSpPr>
          <p:cNvPr id="54" name="object 54"/>
          <p:cNvSpPr txBox="1"/>
          <p:nvPr/>
        </p:nvSpPr>
        <p:spPr>
          <a:xfrm>
            <a:off x="5820409" y="2039238"/>
            <a:ext cx="341630" cy="467995"/>
          </a:xfrm>
          <a:prstGeom prst="rect">
            <a:avLst/>
          </a:prstGeom>
        </p:spPr>
        <p:txBody>
          <a:bodyPr vert="horz" wrap="square" lIns="0" tIns="13335" rIns="0" bIns="0" rtlCol="0">
            <a:spAutoFit/>
          </a:bodyPr>
          <a:lstStyle/>
          <a:p>
            <a:pPr>
              <a:lnSpc>
                <a:spcPct val="100000"/>
              </a:lnSpc>
              <a:spcBef>
                <a:spcPts val="105"/>
              </a:spcBef>
            </a:pPr>
            <a:r>
              <a:rPr sz="2900" spc="-300" dirty="0">
                <a:latin typeface="Symbol"/>
                <a:cs typeface="Symbol"/>
              </a:rPr>
              <a:t></a:t>
            </a:r>
            <a:r>
              <a:rPr sz="4350" baseline="-1915" dirty="0">
                <a:latin typeface="Times New Roman"/>
                <a:cs typeface="Times New Roman"/>
              </a:rPr>
              <a:t>1</a:t>
            </a:r>
            <a:endParaRPr sz="4350" baseline="-1915">
              <a:latin typeface="Times New Roman"/>
              <a:cs typeface="Times New Roman"/>
            </a:endParaRPr>
          </a:p>
        </p:txBody>
      </p:sp>
      <p:sp>
        <p:nvSpPr>
          <p:cNvPr id="55" name="object 55"/>
          <p:cNvSpPr txBox="1"/>
          <p:nvPr/>
        </p:nvSpPr>
        <p:spPr>
          <a:xfrm>
            <a:off x="4704334" y="1942453"/>
            <a:ext cx="3256279" cy="1683385"/>
          </a:xfrm>
          <a:prstGeom prst="rect">
            <a:avLst/>
          </a:prstGeom>
        </p:spPr>
        <p:txBody>
          <a:bodyPr vert="horz" wrap="square" lIns="0" tIns="122555" rIns="0" bIns="0" rtlCol="0">
            <a:spAutoFit/>
          </a:bodyPr>
          <a:lstStyle/>
          <a:p>
            <a:pPr marL="1971039">
              <a:lnSpc>
                <a:spcPct val="100000"/>
              </a:lnSpc>
              <a:spcBef>
                <a:spcPts val="965"/>
              </a:spcBef>
              <a:tabLst>
                <a:tab pos="2241550" algn="l"/>
              </a:tabLst>
            </a:pPr>
            <a:r>
              <a:rPr sz="2900" i="1" dirty="0">
                <a:latin typeface="Times New Roman"/>
                <a:cs typeface="Times New Roman"/>
              </a:rPr>
              <a:t>f	</a:t>
            </a:r>
            <a:r>
              <a:rPr sz="4350" baseline="5747" dirty="0">
                <a:latin typeface="Symbol"/>
                <a:cs typeface="Symbol"/>
              </a:rPr>
              <a:t></a:t>
            </a:r>
            <a:r>
              <a:rPr sz="4350" spc="-592" baseline="5747" dirty="0">
                <a:latin typeface="Times New Roman"/>
                <a:cs typeface="Times New Roman"/>
              </a:rPr>
              <a:t> </a:t>
            </a:r>
            <a:r>
              <a:rPr sz="2900" dirty="0">
                <a:latin typeface="Times New Roman"/>
                <a:cs typeface="Times New Roman"/>
              </a:rPr>
              <a:t>1</a:t>
            </a:r>
            <a:endParaRPr sz="2900">
              <a:latin typeface="Times New Roman"/>
              <a:cs typeface="Times New Roman"/>
            </a:endParaRPr>
          </a:p>
          <a:p>
            <a:pPr marL="38100">
              <a:lnSpc>
                <a:spcPct val="100000"/>
              </a:lnSpc>
              <a:spcBef>
                <a:spcPts val="869"/>
              </a:spcBef>
              <a:tabLst>
                <a:tab pos="1896745" algn="l"/>
                <a:tab pos="2509520" algn="l"/>
                <a:tab pos="2774950" algn="l"/>
              </a:tabLst>
            </a:pPr>
            <a:r>
              <a:rPr sz="2900" i="1" spc="40" dirty="0">
                <a:latin typeface="Times New Roman"/>
                <a:cs typeface="Times New Roman"/>
              </a:rPr>
              <a:t>a</a:t>
            </a:r>
            <a:r>
              <a:rPr sz="2900" spc="40" dirty="0">
                <a:latin typeface="Times New Roman"/>
                <a:cs typeface="Times New Roman"/>
              </a:rPr>
              <a:t>( </a:t>
            </a:r>
            <a:r>
              <a:rPr sz="2900" i="1" dirty="0">
                <a:latin typeface="Times New Roman"/>
                <a:cs typeface="Times New Roman"/>
              </a:rPr>
              <a:t>f </a:t>
            </a:r>
            <a:r>
              <a:rPr sz="2900" dirty="0">
                <a:latin typeface="Times New Roman"/>
                <a:cs typeface="Times New Roman"/>
              </a:rPr>
              <a:t>) </a:t>
            </a:r>
            <a:r>
              <a:rPr sz="4350" baseline="5747" dirty="0">
                <a:latin typeface="Symbol"/>
                <a:cs typeface="Symbol"/>
              </a:rPr>
              <a:t></a:t>
            </a:r>
            <a:r>
              <a:rPr sz="4350" spc="-494" baseline="5747" dirty="0">
                <a:latin typeface="Times New Roman"/>
                <a:cs typeface="Times New Roman"/>
              </a:rPr>
              <a:t> </a:t>
            </a:r>
            <a:r>
              <a:rPr sz="4350" baseline="38314" dirty="0">
                <a:latin typeface="Symbol"/>
                <a:cs typeface="Symbol"/>
              </a:rPr>
              <a:t></a:t>
            </a:r>
            <a:r>
              <a:rPr sz="4350" spc="-262" baseline="38314" dirty="0">
                <a:latin typeface="Times New Roman"/>
                <a:cs typeface="Times New Roman"/>
              </a:rPr>
              <a:t> </a:t>
            </a:r>
            <a:r>
              <a:rPr sz="2900" i="1" dirty="0">
                <a:latin typeface="Times New Roman"/>
                <a:cs typeface="Times New Roman"/>
              </a:rPr>
              <a:t>f	</a:t>
            </a:r>
            <a:r>
              <a:rPr sz="2900" dirty="0">
                <a:latin typeface="Times New Roman"/>
                <a:cs typeface="Times New Roman"/>
              </a:rPr>
              <a:t>0</a:t>
            </a:r>
            <a:r>
              <a:rPr sz="2900" spc="-155" dirty="0">
                <a:latin typeface="Times New Roman"/>
                <a:cs typeface="Times New Roman"/>
              </a:rPr>
              <a:t> </a:t>
            </a:r>
            <a:r>
              <a:rPr sz="4350" baseline="5747" dirty="0">
                <a:latin typeface="Symbol"/>
                <a:cs typeface="Symbol"/>
              </a:rPr>
              <a:t></a:t>
            </a:r>
            <a:r>
              <a:rPr sz="4350" baseline="5747" dirty="0">
                <a:latin typeface="Times New Roman"/>
                <a:cs typeface="Times New Roman"/>
              </a:rPr>
              <a:t>	</a:t>
            </a:r>
            <a:r>
              <a:rPr sz="2900" i="1" dirty="0">
                <a:latin typeface="Times New Roman"/>
                <a:cs typeface="Times New Roman"/>
              </a:rPr>
              <a:t>f	</a:t>
            </a:r>
            <a:r>
              <a:rPr sz="4350" baseline="5747" dirty="0">
                <a:latin typeface="Symbol"/>
                <a:cs typeface="Symbol"/>
              </a:rPr>
              <a:t></a:t>
            </a:r>
            <a:r>
              <a:rPr sz="4350" spc="-637" baseline="5747" dirty="0">
                <a:latin typeface="Times New Roman"/>
                <a:cs typeface="Times New Roman"/>
              </a:rPr>
              <a:t> </a:t>
            </a:r>
            <a:r>
              <a:rPr sz="2900" dirty="0">
                <a:latin typeface="Times New Roman"/>
                <a:cs typeface="Times New Roman"/>
              </a:rPr>
              <a:t>1</a:t>
            </a:r>
            <a:endParaRPr sz="2900">
              <a:latin typeface="Times New Roman"/>
              <a:cs typeface="Times New Roman"/>
            </a:endParaRPr>
          </a:p>
          <a:p>
            <a:pPr marL="1971039">
              <a:lnSpc>
                <a:spcPct val="100000"/>
              </a:lnSpc>
              <a:spcBef>
                <a:spcPts val="875"/>
              </a:spcBef>
              <a:tabLst>
                <a:tab pos="2235200" algn="l"/>
              </a:tabLst>
            </a:pPr>
            <a:r>
              <a:rPr sz="2900" i="1" dirty="0">
                <a:latin typeface="Times New Roman"/>
                <a:cs typeface="Times New Roman"/>
              </a:rPr>
              <a:t>f	</a:t>
            </a:r>
            <a:r>
              <a:rPr sz="4350" baseline="5747" dirty="0">
                <a:latin typeface="Symbol"/>
                <a:cs typeface="Symbol"/>
              </a:rPr>
              <a:t></a:t>
            </a:r>
            <a:r>
              <a:rPr sz="4350" spc="-187" baseline="5747" dirty="0">
                <a:latin typeface="Times New Roman"/>
                <a:cs typeface="Times New Roman"/>
              </a:rPr>
              <a:t> </a:t>
            </a:r>
            <a:r>
              <a:rPr sz="2900" dirty="0">
                <a:latin typeface="Times New Roman"/>
                <a:cs typeface="Times New Roman"/>
              </a:rPr>
              <a:t>0</a:t>
            </a:r>
            <a:endParaRPr sz="2900">
              <a:latin typeface="Times New Roman"/>
              <a:cs typeface="Times New Roman"/>
            </a:endParaRPr>
          </a:p>
        </p:txBody>
      </p:sp>
      <p:grpSp>
        <p:nvGrpSpPr>
          <p:cNvPr id="56" name="object 56"/>
          <p:cNvGrpSpPr/>
          <p:nvPr/>
        </p:nvGrpSpPr>
        <p:grpSpPr>
          <a:xfrm>
            <a:off x="455676" y="2427732"/>
            <a:ext cx="3453765" cy="1205865"/>
            <a:chOff x="455676" y="2427732"/>
            <a:chExt cx="3453765" cy="1205865"/>
          </a:xfrm>
        </p:grpSpPr>
        <p:sp>
          <p:nvSpPr>
            <p:cNvPr id="57" name="object 57"/>
            <p:cNvSpPr/>
            <p:nvPr/>
          </p:nvSpPr>
          <p:spPr>
            <a:xfrm>
              <a:off x="455676" y="2427732"/>
              <a:ext cx="3447415" cy="1205865"/>
            </a:xfrm>
            <a:custGeom>
              <a:avLst/>
              <a:gdLst/>
              <a:ahLst/>
              <a:cxnLst/>
              <a:rect l="l" t="t" r="r" b="b"/>
              <a:pathLst>
                <a:path w="3447415" h="1205864">
                  <a:moveTo>
                    <a:pt x="3447288" y="0"/>
                  </a:moveTo>
                  <a:lnTo>
                    <a:pt x="0" y="0"/>
                  </a:lnTo>
                  <a:lnTo>
                    <a:pt x="0" y="1205483"/>
                  </a:lnTo>
                  <a:lnTo>
                    <a:pt x="3447288" y="1205483"/>
                  </a:lnTo>
                  <a:lnTo>
                    <a:pt x="3447288" y="0"/>
                  </a:lnTo>
                  <a:close/>
                </a:path>
              </a:pathLst>
            </a:custGeom>
            <a:solidFill>
              <a:srgbClr val="ECECEC"/>
            </a:solidFill>
          </p:spPr>
          <p:txBody>
            <a:bodyPr wrap="square" lIns="0" tIns="0" rIns="0" bIns="0" rtlCol="0"/>
            <a:lstStyle/>
            <a:p>
              <a:endParaRPr/>
            </a:p>
          </p:txBody>
        </p:sp>
        <p:sp>
          <p:nvSpPr>
            <p:cNvPr id="58" name="object 58"/>
            <p:cNvSpPr/>
            <p:nvPr/>
          </p:nvSpPr>
          <p:spPr>
            <a:xfrm>
              <a:off x="530352" y="2502433"/>
              <a:ext cx="3378708" cy="1130782"/>
            </a:xfrm>
            <a:prstGeom prst="rect">
              <a:avLst/>
            </a:prstGeom>
            <a:blipFill>
              <a:blip r:embed="rId3" cstate="print"/>
              <a:stretch>
                <a:fillRect/>
              </a:stretch>
            </a:blipFill>
          </p:spPr>
          <p:txBody>
            <a:bodyPr wrap="square" lIns="0" tIns="0" rIns="0" bIns="0" rtlCol="0"/>
            <a:lstStyle/>
            <a:p>
              <a:endParaRPr/>
            </a:p>
          </p:txBody>
        </p:sp>
        <p:sp>
          <p:nvSpPr>
            <p:cNvPr id="59" name="object 59"/>
            <p:cNvSpPr/>
            <p:nvPr/>
          </p:nvSpPr>
          <p:spPr>
            <a:xfrm>
              <a:off x="464820" y="2436876"/>
              <a:ext cx="3357879" cy="1111250"/>
            </a:xfrm>
            <a:custGeom>
              <a:avLst/>
              <a:gdLst/>
              <a:ahLst/>
              <a:cxnLst/>
              <a:rect l="l" t="t" r="r" b="b"/>
              <a:pathLst>
                <a:path w="3357879" h="1111250">
                  <a:moveTo>
                    <a:pt x="3357372" y="0"/>
                  </a:moveTo>
                  <a:lnTo>
                    <a:pt x="0" y="0"/>
                  </a:lnTo>
                  <a:lnTo>
                    <a:pt x="0" y="1110996"/>
                  </a:lnTo>
                  <a:lnTo>
                    <a:pt x="3357372" y="1110996"/>
                  </a:lnTo>
                  <a:lnTo>
                    <a:pt x="3357372" y="0"/>
                  </a:lnTo>
                  <a:close/>
                </a:path>
              </a:pathLst>
            </a:custGeom>
            <a:solidFill>
              <a:srgbClr val="ECECEC"/>
            </a:solidFill>
          </p:spPr>
          <p:txBody>
            <a:bodyPr wrap="square" lIns="0" tIns="0" rIns="0" bIns="0" rtlCol="0"/>
            <a:lstStyle/>
            <a:p>
              <a:endParaRPr/>
            </a:p>
          </p:txBody>
        </p:sp>
      </p:grpSp>
      <p:sp>
        <p:nvSpPr>
          <p:cNvPr id="60" name="object 60"/>
          <p:cNvSpPr txBox="1"/>
          <p:nvPr/>
        </p:nvSpPr>
        <p:spPr>
          <a:xfrm>
            <a:off x="1568450" y="2345598"/>
            <a:ext cx="2237105" cy="1136650"/>
          </a:xfrm>
          <a:prstGeom prst="rect">
            <a:avLst/>
          </a:prstGeom>
        </p:spPr>
        <p:txBody>
          <a:bodyPr vert="horz" wrap="square" lIns="0" tIns="125730" rIns="0" bIns="0" rtlCol="0">
            <a:spAutoFit/>
          </a:bodyPr>
          <a:lstStyle/>
          <a:p>
            <a:pPr marL="38100">
              <a:lnSpc>
                <a:spcPct val="100000"/>
              </a:lnSpc>
              <a:spcBef>
                <a:spcPts val="990"/>
              </a:spcBef>
              <a:tabLst>
                <a:tab pos="817244" algn="l"/>
                <a:tab pos="1082675" algn="l"/>
              </a:tabLst>
            </a:pPr>
            <a:r>
              <a:rPr sz="4350" spc="-232" baseline="1915" dirty="0">
                <a:latin typeface="Symbol"/>
                <a:cs typeface="Symbol"/>
              </a:rPr>
              <a:t></a:t>
            </a:r>
            <a:r>
              <a:rPr sz="2900" spc="-155" dirty="0">
                <a:latin typeface="Times New Roman"/>
                <a:cs typeface="Times New Roman"/>
              </a:rPr>
              <a:t>1	</a:t>
            </a:r>
            <a:r>
              <a:rPr sz="2900" i="1" dirty="0">
                <a:latin typeface="Times New Roman"/>
                <a:cs typeface="Times New Roman"/>
              </a:rPr>
              <a:t>f	</a:t>
            </a:r>
            <a:r>
              <a:rPr sz="4350" baseline="5747" dirty="0">
                <a:latin typeface="Symbol"/>
                <a:cs typeface="Symbol"/>
              </a:rPr>
              <a:t></a:t>
            </a:r>
            <a:r>
              <a:rPr sz="4350" spc="-142" baseline="5747" dirty="0">
                <a:latin typeface="Times New Roman"/>
                <a:cs typeface="Times New Roman"/>
              </a:rPr>
              <a:t> </a:t>
            </a:r>
            <a:r>
              <a:rPr sz="2900" dirty="0">
                <a:latin typeface="Times New Roman"/>
                <a:cs typeface="Times New Roman"/>
              </a:rPr>
              <a:t>0</a:t>
            </a:r>
            <a:endParaRPr sz="2900">
              <a:latin typeface="Times New Roman"/>
              <a:cs typeface="Times New Roman"/>
            </a:endParaRPr>
          </a:p>
          <a:p>
            <a:pPr marL="38100">
              <a:lnSpc>
                <a:spcPct val="100000"/>
              </a:lnSpc>
              <a:spcBef>
                <a:spcPts val="894"/>
              </a:spcBef>
              <a:tabLst>
                <a:tab pos="741045" algn="l"/>
              </a:tabLst>
            </a:pPr>
            <a:r>
              <a:rPr sz="4350" spc="-15" baseline="-7662" dirty="0">
                <a:latin typeface="Symbol"/>
                <a:cs typeface="Symbol"/>
              </a:rPr>
              <a:t></a:t>
            </a:r>
            <a:r>
              <a:rPr sz="2900" spc="-10" dirty="0">
                <a:latin typeface="Times New Roman"/>
                <a:cs typeface="Times New Roman"/>
              </a:rPr>
              <a:t>0	</a:t>
            </a:r>
            <a:r>
              <a:rPr sz="2900" i="1" spc="-5" dirty="0">
                <a:latin typeface="Times New Roman"/>
                <a:cs typeface="Times New Roman"/>
              </a:rPr>
              <a:t>otherwise</a:t>
            </a:r>
            <a:endParaRPr sz="2900">
              <a:latin typeface="Times New Roman"/>
              <a:cs typeface="Times New Roman"/>
            </a:endParaRPr>
          </a:p>
        </p:txBody>
      </p:sp>
      <p:sp>
        <p:nvSpPr>
          <p:cNvPr id="61" name="object 61"/>
          <p:cNvSpPr txBox="1"/>
          <p:nvPr/>
        </p:nvSpPr>
        <p:spPr>
          <a:xfrm>
            <a:off x="493674" y="2731465"/>
            <a:ext cx="1333500" cy="468630"/>
          </a:xfrm>
          <a:prstGeom prst="rect">
            <a:avLst/>
          </a:prstGeom>
        </p:spPr>
        <p:txBody>
          <a:bodyPr vert="horz" wrap="square" lIns="0" tIns="13335" rIns="0" bIns="0" rtlCol="0">
            <a:spAutoFit/>
          </a:bodyPr>
          <a:lstStyle/>
          <a:p>
            <a:pPr marL="25400">
              <a:lnSpc>
                <a:spcPct val="100000"/>
              </a:lnSpc>
              <a:spcBef>
                <a:spcPts val="105"/>
              </a:spcBef>
            </a:pPr>
            <a:r>
              <a:rPr sz="2900" i="1" spc="55" dirty="0">
                <a:latin typeface="Times New Roman"/>
                <a:cs typeface="Times New Roman"/>
              </a:rPr>
              <a:t>a</a:t>
            </a:r>
            <a:r>
              <a:rPr sz="2900" spc="55" dirty="0">
                <a:latin typeface="Times New Roman"/>
                <a:cs typeface="Times New Roman"/>
              </a:rPr>
              <a:t>( </a:t>
            </a:r>
            <a:r>
              <a:rPr sz="2900" i="1" dirty="0">
                <a:latin typeface="Times New Roman"/>
                <a:cs typeface="Times New Roman"/>
              </a:rPr>
              <a:t>f </a:t>
            </a:r>
            <a:r>
              <a:rPr sz="2900" dirty="0">
                <a:latin typeface="Times New Roman"/>
                <a:cs typeface="Times New Roman"/>
              </a:rPr>
              <a:t>) </a:t>
            </a:r>
            <a:r>
              <a:rPr sz="4350" baseline="5747" dirty="0">
                <a:latin typeface="Symbol"/>
                <a:cs typeface="Symbol"/>
              </a:rPr>
              <a:t></a:t>
            </a:r>
            <a:r>
              <a:rPr sz="4350" spc="-577" baseline="5747" dirty="0">
                <a:latin typeface="Times New Roman"/>
                <a:cs typeface="Times New Roman"/>
              </a:rPr>
              <a:t> </a:t>
            </a:r>
            <a:r>
              <a:rPr sz="4350" baseline="-3831" dirty="0">
                <a:latin typeface="Symbol"/>
                <a:cs typeface="Symbol"/>
              </a:rPr>
              <a:t></a:t>
            </a:r>
            <a:endParaRPr sz="4350" baseline="-3831">
              <a:latin typeface="Symbol"/>
              <a:cs typeface="Symbol"/>
            </a:endParaRPr>
          </a:p>
        </p:txBody>
      </p:sp>
      <p:sp>
        <p:nvSpPr>
          <p:cNvPr id="62" name="object 62"/>
          <p:cNvSpPr/>
          <p:nvPr/>
        </p:nvSpPr>
        <p:spPr>
          <a:xfrm>
            <a:off x="460248" y="2432304"/>
            <a:ext cx="3366770" cy="1120140"/>
          </a:xfrm>
          <a:custGeom>
            <a:avLst/>
            <a:gdLst/>
            <a:ahLst/>
            <a:cxnLst/>
            <a:rect l="l" t="t" r="r" b="b"/>
            <a:pathLst>
              <a:path w="3366770" h="1120139">
                <a:moveTo>
                  <a:pt x="0" y="1120139"/>
                </a:moveTo>
                <a:lnTo>
                  <a:pt x="3366516" y="1120139"/>
                </a:lnTo>
                <a:lnTo>
                  <a:pt x="3366516" y="0"/>
                </a:lnTo>
                <a:lnTo>
                  <a:pt x="0" y="0"/>
                </a:lnTo>
                <a:lnTo>
                  <a:pt x="0" y="1120139"/>
                </a:lnTo>
                <a:close/>
              </a:path>
            </a:pathLst>
          </a:custGeom>
          <a:ln w="9143">
            <a:solidFill>
              <a:srgbClr val="003366"/>
            </a:solidFill>
          </a:ln>
        </p:spPr>
        <p:txBody>
          <a:bodyPr wrap="square" lIns="0" tIns="0" rIns="0" bIns="0" rtlCol="0"/>
          <a:lstStyle/>
          <a:p>
            <a:endParaRPr/>
          </a:p>
        </p:txBody>
      </p:sp>
      <p:grpSp>
        <p:nvGrpSpPr>
          <p:cNvPr id="63" name="object 63"/>
          <p:cNvGrpSpPr/>
          <p:nvPr/>
        </p:nvGrpSpPr>
        <p:grpSpPr>
          <a:xfrm>
            <a:off x="9820656" y="0"/>
            <a:ext cx="2333625" cy="2110740"/>
            <a:chOff x="9820656" y="0"/>
            <a:chExt cx="2333625" cy="2110740"/>
          </a:xfrm>
        </p:grpSpPr>
        <p:sp>
          <p:nvSpPr>
            <p:cNvPr id="64" name="object 64"/>
            <p:cNvSpPr/>
            <p:nvPr/>
          </p:nvSpPr>
          <p:spPr>
            <a:xfrm>
              <a:off x="9825228" y="0"/>
              <a:ext cx="2324100" cy="2101850"/>
            </a:xfrm>
            <a:custGeom>
              <a:avLst/>
              <a:gdLst/>
              <a:ahLst/>
              <a:cxnLst/>
              <a:rect l="l" t="t" r="r" b="b"/>
              <a:pathLst>
                <a:path w="2324100" h="2101850">
                  <a:moveTo>
                    <a:pt x="1162050" y="0"/>
                  </a:moveTo>
                  <a:lnTo>
                    <a:pt x="1111646" y="970"/>
                  </a:lnTo>
                  <a:lnTo>
                    <a:pt x="1061791" y="3856"/>
                  </a:lnTo>
                  <a:lnTo>
                    <a:pt x="1012527" y="8618"/>
                  </a:lnTo>
                  <a:lnTo>
                    <a:pt x="963899" y="15216"/>
                  </a:lnTo>
                  <a:lnTo>
                    <a:pt x="915949" y="23611"/>
                  </a:lnTo>
                  <a:lnTo>
                    <a:pt x="868723" y="33764"/>
                  </a:lnTo>
                  <a:lnTo>
                    <a:pt x="822262" y="45634"/>
                  </a:lnTo>
                  <a:lnTo>
                    <a:pt x="776611" y="59184"/>
                  </a:lnTo>
                  <a:lnTo>
                    <a:pt x="731814" y="74373"/>
                  </a:lnTo>
                  <a:lnTo>
                    <a:pt x="687914" y="91161"/>
                  </a:lnTo>
                  <a:lnTo>
                    <a:pt x="644954" y="109510"/>
                  </a:lnTo>
                  <a:lnTo>
                    <a:pt x="602979" y="129381"/>
                  </a:lnTo>
                  <a:lnTo>
                    <a:pt x="562031" y="150733"/>
                  </a:lnTo>
                  <a:lnTo>
                    <a:pt x="522155" y="173527"/>
                  </a:lnTo>
                  <a:lnTo>
                    <a:pt x="483395" y="197724"/>
                  </a:lnTo>
                  <a:lnTo>
                    <a:pt x="445793" y="223284"/>
                  </a:lnTo>
                  <a:lnTo>
                    <a:pt x="409393" y="250169"/>
                  </a:lnTo>
                  <a:lnTo>
                    <a:pt x="374239" y="278338"/>
                  </a:lnTo>
                  <a:lnTo>
                    <a:pt x="340375" y="307752"/>
                  </a:lnTo>
                  <a:lnTo>
                    <a:pt x="307845" y="338372"/>
                  </a:lnTo>
                  <a:lnTo>
                    <a:pt x="276691" y="370159"/>
                  </a:lnTo>
                  <a:lnTo>
                    <a:pt x="246957" y="403072"/>
                  </a:lnTo>
                  <a:lnTo>
                    <a:pt x="218688" y="437073"/>
                  </a:lnTo>
                  <a:lnTo>
                    <a:pt x="191926" y="472123"/>
                  </a:lnTo>
                  <a:lnTo>
                    <a:pt x="166716" y="508181"/>
                  </a:lnTo>
                  <a:lnTo>
                    <a:pt x="143101" y="545208"/>
                  </a:lnTo>
                  <a:lnTo>
                    <a:pt x="121124" y="583165"/>
                  </a:lnTo>
                  <a:lnTo>
                    <a:pt x="100829" y="622013"/>
                  </a:lnTo>
                  <a:lnTo>
                    <a:pt x="82260" y="661712"/>
                  </a:lnTo>
                  <a:lnTo>
                    <a:pt x="65461" y="702222"/>
                  </a:lnTo>
                  <a:lnTo>
                    <a:pt x="50475" y="743505"/>
                  </a:lnTo>
                  <a:lnTo>
                    <a:pt x="37345" y="785521"/>
                  </a:lnTo>
                  <a:lnTo>
                    <a:pt x="26116" y="828230"/>
                  </a:lnTo>
                  <a:lnTo>
                    <a:pt x="16830" y="871593"/>
                  </a:lnTo>
                  <a:lnTo>
                    <a:pt x="9532" y="915571"/>
                  </a:lnTo>
                  <a:lnTo>
                    <a:pt x="4265" y="960123"/>
                  </a:lnTo>
                  <a:lnTo>
                    <a:pt x="1073" y="1005212"/>
                  </a:lnTo>
                  <a:lnTo>
                    <a:pt x="0" y="1050798"/>
                  </a:lnTo>
                  <a:lnTo>
                    <a:pt x="1073" y="1096383"/>
                  </a:lnTo>
                  <a:lnTo>
                    <a:pt x="4265" y="1141472"/>
                  </a:lnTo>
                  <a:lnTo>
                    <a:pt x="9532" y="1186024"/>
                  </a:lnTo>
                  <a:lnTo>
                    <a:pt x="16830" y="1230002"/>
                  </a:lnTo>
                  <a:lnTo>
                    <a:pt x="26116" y="1273365"/>
                  </a:lnTo>
                  <a:lnTo>
                    <a:pt x="37345" y="1316074"/>
                  </a:lnTo>
                  <a:lnTo>
                    <a:pt x="50475" y="1358090"/>
                  </a:lnTo>
                  <a:lnTo>
                    <a:pt x="65461" y="1399373"/>
                  </a:lnTo>
                  <a:lnTo>
                    <a:pt x="82260" y="1439883"/>
                  </a:lnTo>
                  <a:lnTo>
                    <a:pt x="100829" y="1479582"/>
                  </a:lnTo>
                  <a:lnTo>
                    <a:pt x="121124" y="1518430"/>
                  </a:lnTo>
                  <a:lnTo>
                    <a:pt x="143101" y="1556387"/>
                  </a:lnTo>
                  <a:lnTo>
                    <a:pt x="166716" y="1593414"/>
                  </a:lnTo>
                  <a:lnTo>
                    <a:pt x="191926" y="1629472"/>
                  </a:lnTo>
                  <a:lnTo>
                    <a:pt x="218688" y="1664522"/>
                  </a:lnTo>
                  <a:lnTo>
                    <a:pt x="246957" y="1698523"/>
                  </a:lnTo>
                  <a:lnTo>
                    <a:pt x="276691" y="1731436"/>
                  </a:lnTo>
                  <a:lnTo>
                    <a:pt x="307845" y="1763223"/>
                  </a:lnTo>
                  <a:lnTo>
                    <a:pt x="340375" y="1793843"/>
                  </a:lnTo>
                  <a:lnTo>
                    <a:pt x="374239" y="1823257"/>
                  </a:lnTo>
                  <a:lnTo>
                    <a:pt x="409393" y="1851426"/>
                  </a:lnTo>
                  <a:lnTo>
                    <a:pt x="445793" y="1878311"/>
                  </a:lnTo>
                  <a:lnTo>
                    <a:pt x="483395" y="1903871"/>
                  </a:lnTo>
                  <a:lnTo>
                    <a:pt x="522155" y="1928068"/>
                  </a:lnTo>
                  <a:lnTo>
                    <a:pt x="562031" y="1950862"/>
                  </a:lnTo>
                  <a:lnTo>
                    <a:pt x="602979" y="1972214"/>
                  </a:lnTo>
                  <a:lnTo>
                    <a:pt x="644954" y="1992085"/>
                  </a:lnTo>
                  <a:lnTo>
                    <a:pt x="687914" y="2010434"/>
                  </a:lnTo>
                  <a:lnTo>
                    <a:pt x="731814" y="2027222"/>
                  </a:lnTo>
                  <a:lnTo>
                    <a:pt x="776611" y="2042411"/>
                  </a:lnTo>
                  <a:lnTo>
                    <a:pt x="822262" y="2055961"/>
                  </a:lnTo>
                  <a:lnTo>
                    <a:pt x="868723" y="2067831"/>
                  </a:lnTo>
                  <a:lnTo>
                    <a:pt x="915949" y="2077984"/>
                  </a:lnTo>
                  <a:lnTo>
                    <a:pt x="963899" y="2086379"/>
                  </a:lnTo>
                  <a:lnTo>
                    <a:pt x="1012527" y="2092977"/>
                  </a:lnTo>
                  <a:lnTo>
                    <a:pt x="1061791" y="2097739"/>
                  </a:lnTo>
                  <a:lnTo>
                    <a:pt x="1111646" y="2100625"/>
                  </a:lnTo>
                  <a:lnTo>
                    <a:pt x="1162050" y="2101596"/>
                  </a:lnTo>
                  <a:lnTo>
                    <a:pt x="1212453" y="2100625"/>
                  </a:lnTo>
                  <a:lnTo>
                    <a:pt x="1262308" y="2097739"/>
                  </a:lnTo>
                  <a:lnTo>
                    <a:pt x="1311572" y="2092977"/>
                  </a:lnTo>
                  <a:lnTo>
                    <a:pt x="1360200" y="2086379"/>
                  </a:lnTo>
                  <a:lnTo>
                    <a:pt x="1408150" y="2077984"/>
                  </a:lnTo>
                  <a:lnTo>
                    <a:pt x="1455376" y="2067831"/>
                  </a:lnTo>
                  <a:lnTo>
                    <a:pt x="1501837" y="2055961"/>
                  </a:lnTo>
                  <a:lnTo>
                    <a:pt x="1547488" y="2042411"/>
                  </a:lnTo>
                  <a:lnTo>
                    <a:pt x="1592285" y="2027222"/>
                  </a:lnTo>
                  <a:lnTo>
                    <a:pt x="1636185" y="2010434"/>
                  </a:lnTo>
                  <a:lnTo>
                    <a:pt x="1679145" y="1992085"/>
                  </a:lnTo>
                  <a:lnTo>
                    <a:pt x="1721120" y="1972214"/>
                  </a:lnTo>
                  <a:lnTo>
                    <a:pt x="1762068" y="1950862"/>
                  </a:lnTo>
                  <a:lnTo>
                    <a:pt x="1801944" y="1928068"/>
                  </a:lnTo>
                  <a:lnTo>
                    <a:pt x="1840704" y="1903871"/>
                  </a:lnTo>
                  <a:lnTo>
                    <a:pt x="1878306" y="1878311"/>
                  </a:lnTo>
                  <a:lnTo>
                    <a:pt x="1914706" y="1851426"/>
                  </a:lnTo>
                  <a:lnTo>
                    <a:pt x="1949860" y="1823257"/>
                  </a:lnTo>
                  <a:lnTo>
                    <a:pt x="1983724" y="1793843"/>
                  </a:lnTo>
                  <a:lnTo>
                    <a:pt x="2016254" y="1763223"/>
                  </a:lnTo>
                  <a:lnTo>
                    <a:pt x="2047408" y="1731436"/>
                  </a:lnTo>
                  <a:lnTo>
                    <a:pt x="2077142" y="1698523"/>
                  </a:lnTo>
                  <a:lnTo>
                    <a:pt x="2105411" y="1664522"/>
                  </a:lnTo>
                  <a:lnTo>
                    <a:pt x="2132173" y="1629472"/>
                  </a:lnTo>
                  <a:lnTo>
                    <a:pt x="2157383" y="1593414"/>
                  </a:lnTo>
                  <a:lnTo>
                    <a:pt x="2180998" y="1556387"/>
                  </a:lnTo>
                  <a:lnTo>
                    <a:pt x="2202975" y="1518430"/>
                  </a:lnTo>
                  <a:lnTo>
                    <a:pt x="2223270" y="1479582"/>
                  </a:lnTo>
                  <a:lnTo>
                    <a:pt x="2241839" y="1439883"/>
                  </a:lnTo>
                  <a:lnTo>
                    <a:pt x="2258638" y="1399373"/>
                  </a:lnTo>
                  <a:lnTo>
                    <a:pt x="2273624" y="1358090"/>
                  </a:lnTo>
                  <a:lnTo>
                    <a:pt x="2286754" y="1316074"/>
                  </a:lnTo>
                  <a:lnTo>
                    <a:pt x="2297983" y="1273365"/>
                  </a:lnTo>
                  <a:lnTo>
                    <a:pt x="2307269" y="1230002"/>
                  </a:lnTo>
                  <a:lnTo>
                    <a:pt x="2314567" y="1186024"/>
                  </a:lnTo>
                  <a:lnTo>
                    <a:pt x="2319834" y="1141472"/>
                  </a:lnTo>
                  <a:lnTo>
                    <a:pt x="2323026" y="1096383"/>
                  </a:lnTo>
                  <a:lnTo>
                    <a:pt x="2324100" y="1050798"/>
                  </a:lnTo>
                  <a:lnTo>
                    <a:pt x="2323026" y="1005212"/>
                  </a:lnTo>
                  <a:lnTo>
                    <a:pt x="2319834" y="960123"/>
                  </a:lnTo>
                  <a:lnTo>
                    <a:pt x="2314567" y="915571"/>
                  </a:lnTo>
                  <a:lnTo>
                    <a:pt x="2307269" y="871593"/>
                  </a:lnTo>
                  <a:lnTo>
                    <a:pt x="2297983" y="828230"/>
                  </a:lnTo>
                  <a:lnTo>
                    <a:pt x="2286754" y="785521"/>
                  </a:lnTo>
                  <a:lnTo>
                    <a:pt x="2273624" y="743505"/>
                  </a:lnTo>
                  <a:lnTo>
                    <a:pt x="2258638" y="702222"/>
                  </a:lnTo>
                  <a:lnTo>
                    <a:pt x="2241839" y="661712"/>
                  </a:lnTo>
                  <a:lnTo>
                    <a:pt x="2223270" y="622013"/>
                  </a:lnTo>
                  <a:lnTo>
                    <a:pt x="2202975" y="583165"/>
                  </a:lnTo>
                  <a:lnTo>
                    <a:pt x="2180998" y="545208"/>
                  </a:lnTo>
                  <a:lnTo>
                    <a:pt x="2157383" y="508181"/>
                  </a:lnTo>
                  <a:lnTo>
                    <a:pt x="2132173" y="472123"/>
                  </a:lnTo>
                  <a:lnTo>
                    <a:pt x="2105411" y="437073"/>
                  </a:lnTo>
                  <a:lnTo>
                    <a:pt x="2077142" y="403072"/>
                  </a:lnTo>
                  <a:lnTo>
                    <a:pt x="2047408" y="370159"/>
                  </a:lnTo>
                  <a:lnTo>
                    <a:pt x="2016254" y="338372"/>
                  </a:lnTo>
                  <a:lnTo>
                    <a:pt x="1983724" y="307752"/>
                  </a:lnTo>
                  <a:lnTo>
                    <a:pt x="1949860" y="278338"/>
                  </a:lnTo>
                  <a:lnTo>
                    <a:pt x="1914706" y="250169"/>
                  </a:lnTo>
                  <a:lnTo>
                    <a:pt x="1878306" y="223284"/>
                  </a:lnTo>
                  <a:lnTo>
                    <a:pt x="1840704" y="197724"/>
                  </a:lnTo>
                  <a:lnTo>
                    <a:pt x="1801944" y="173527"/>
                  </a:lnTo>
                  <a:lnTo>
                    <a:pt x="1762068" y="150733"/>
                  </a:lnTo>
                  <a:lnTo>
                    <a:pt x="1721120" y="129381"/>
                  </a:lnTo>
                  <a:lnTo>
                    <a:pt x="1679145" y="109510"/>
                  </a:lnTo>
                  <a:lnTo>
                    <a:pt x="1636185" y="91161"/>
                  </a:lnTo>
                  <a:lnTo>
                    <a:pt x="1592285" y="74373"/>
                  </a:lnTo>
                  <a:lnTo>
                    <a:pt x="1547488" y="59184"/>
                  </a:lnTo>
                  <a:lnTo>
                    <a:pt x="1501837" y="45634"/>
                  </a:lnTo>
                  <a:lnTo>
                    <a:pt x="1455376" y="33764"/>
                  </a:lnTo>
                  <a:lnTo>
                    <a:pt x="1408150" y="23611"/>
                  </a:lnTo>
                  <a:lnTo>
                    <a:pt x="1360200" y="15216"/>
                  </a:lnTo>
                  <a:lnTo>
                    <a:pt x="1311572" y="8618"/>
                  </a:lnTo>
                  <a:lnTo>
                    <a:pt x="1262308" y="3856"/>
                  </a:lnTo>
                  <a:lnTo>
                    <a:pt x="1212453" y="970"/>
                  </a:lnTo>
                  <a:lnTo>
                    <a:pt x="1162050" y="0"/>
                  </a:lnTo>
                  <a:close/>
                </a:path>
              </a:pathLst>
            </a:custGeom>
            <a:solidFill>
              <a:srgbClr val="CCFFCC"/>
            </a:solidFill>
          </p:spPr>
          <p:txBody>
            <a:bodyPr wrap="square" lIns="0" tIns="0" rIns="0" bIns="0" rtlCol="0"/>
            <a:lstStyle/>
            <a:p>
              <a:endParaRPr/>
            </a:p>
          </p:txBody>
        </p:sp>
        <p:sp>
          <p:nvSpPr>
            <p:cNvPr id="65" name="object 65"/>
            <p:cNvSpPr/>
            <p:nvPr/>
          </p:nvSpPr>
          <p:spPr>
            <a:xfrm>
              <a:off x="9825228" y="0"/>
              <a:ext cx="2324100" cy="2101850"/>
            </a:xfrm>
            <a:custGeom>
              <a:avLst/>
              <a:gdLst/>
              <a:ahLst/>
              <a:cxnLst/>
              <a:rect l="l" t="t" r="r" b="b"/>
              <a:pathLst>
                <a:path w="2324100" h="2101850">
                  <a:moveTo>
                    <a:pt x="0" y="1050798"/>
                  </a:moveTo>
                  <a:lnTo>
                    <a:pt x="1073" y="1005212"/>
                  </a:lnTo>
                  <a:lnTo>
                    <a:pt x="4265" y="960123"/>
                  </a:lnTo>
                  <a:lnTo>
                    <a:pt x="9532" y="915571"/>
                  </a:lnTo>
                  <a:lnTo>
                    <a:pt x="16830" y="871593"/>
                  </a:lnTo>
                  <a:lnTo>
                    <a:pt x="26116" y="828230"/>
                  </a:lnTo>
                  <a:lnTo>
                    <a:pt x="37345" y="785521"/>
                  </a:lnTo>
                  <a:lnTo>
                    <a:pt x="50475" y="743505"/>
                  </a:lnTo>
                  <a:lnTo>
                    <a:pt x="65461" y="702222"/>
                  </a:lnTo>
                  <a:lnTo>
                    <a:pt x="82260" y="661712"/>
                  </a:lnTo>
                  <a:lnTo>
                    <a:pt x="100829" y="622013"/>
                  </a:lnTo>
                  <a:lnTo>
                    <a:pt x="121124" y="583165"/>
                  </a:lnTo>
                  <a:lnTo>
                    <a:pt x="143101" y="545208"/>
                  </a:lnTo>
                  <a:lnTo>
                    <a:pt x="166716" y="508181"/>
                  </a:lnTo>
                  <a:lnTo>
                    <a:pt x="191926" y="472123"/>
                  </a:lnTo>
                  <a:lnTo>
                    <a:pt x="218688" y="437073"/>
                  </a:lnTo>
                  <a:lnTo>
                    <a:pt x="246957" y="403072"/>
                  </a:lnTo>
                  <a:lnTo>
                    <a:pt x="276691" y="370159"/>
                  </a:lnTo>
                  <a:lnTo>
                    <a:pt x="307845" y="338372"/>
                  </a:lnTo>
                  <a:lnTo>
                    <a:pt x="340375" y="307752"/>
                  </a:lnTo>
                  <a:lnTo>
                    <a:pt x="374239" y="278338"/>
                  </a:lnTo>
                  <a:lnTo>
                    <a:pt x="409393" y="250169"/>
                  </a:lnTo>
                  <a:lnTo>
                    <a:pt x="445793" y="223284"/>
                  </a:lnTo>
                  <a:lnTo>
                    <a:pt x="483395" y="197724"/>
                  </a:lnTo>
                  <a:lnTo>
                    <a:pt x="522155" y="173527"/>
                  </a:lnTo>
                  <a:lnTo>
                    <a:pt x="562031" y="150733"/>
                  </a:lnTo>
                  <a:lnTo>
                    <a:pt x="602979" y="129381"/>
                  </a:lnTo>
                  <a:lnTo>
                    <a:pt x="644954" y="109510"/>
                  </a:lnTo>
                  <a:lnTo>
                    <a:pt x="687914" y="91161"/>
                  </a:lnTo>
                  <a:lnTo>
                    <a:pt x="731814" y="74373"/>
                  </a:lnTo>
                  <a:lnTo>
                    <a:pt x="776611" y="59184"/>
                  </a:lnTo>
                  <a:lnTo>
                    <a:pt x="822262" y="45634"/>
                  </a:lnTo>
                  <a:lnTo>
                    <a:pt x="868723" y="33764"/>
                  </a:lnTo>
                  <a:lnTo>
                    <a:pt x="915949" y="23611"/>
                  </a:lnTo>
                  <a:lnTo>
                    <a:pt x="963899" y="15216"/>
                  </a:lnTo>
                  <a:lnTo>
                    <a:pt x="1012527" y="8618"/>
                  </a:lnTo>
                  <a:lnTo>
                    <a:pt x="1061791" y="3856"/>
                  </a:lnTo>
                  <a:lnTo>
                    <a:pt x="1111646" y="970"/>
                  </a:lnTo>
                  <a:lnTo>
                    <a:pt x="1162050" y="0"/>
                  </a:lnTo>
                  <a:lnTo>
                    <a:pt x="1212453" y="970"/>
                  </a:lnTo>
                  <a:lnTo>
                    <a:pt x="1262308" y="3856"/>
                  </a:lnTo>
                  <a:lnTo>
                    <a:pt x="1311572" y="8618"/>
                  </a:lnTo>
                  <a:lnTo>
                    <a:pt x="1360200" y="15216"/>
                  </a:lnTo>
                  <a:lnTo>
                    <a:pt x="1408150" y="23611"/>
                  </a:lnTo>
                  <a:lnTo>
                    <a:pt x="1455376" y="33764"/>
                  </a:lnTo>
                  <a:lnTo>
                    <a:pt x="1501837" y="45634"/>
                  </a:lnTo>
                  <a:lnTo>
                    <a:pt x="1547488" y="59184"/>
                  </a:lnTo>
                  <a:lnTo>
                    <a:pt x="1592285" y="74373"/>
                  </a:lnTo>
                  <a:lnTo>
                    <a:pt x="1636185" y="91161"/>
                  </a:lnTo>
                  <a:lnTo>
                    <a:pt x="1679145" y="109510"/>
                  </a:lnTo>
                  <a:lnTo>
                    <a:pt x="1721120" y="129381"/>
                  </a:lnTo>
                  <a:lnTo>
                    <a:pt x="1762068" y="150733"/>
                  </a:lnTo>
                  <a:lnTo>
                    <a:pt x="1801944" y="173527"/>
                  </a:lnTo>
                  <a:lnTo>
                    <a:pt x="1840704" y="197724"/>
                  </a:lnTo>
                  <a:lnTo>
                    <a:pt x="1878306" y="223284"/>
                  </a:lnTo>
                  <a:lnTo>
                    <a:pt x="1914706" y="250169"/>
                  </a:lnTo>
                  <a:lnTo>
                    <a:pt x="1949860" y="278338"/>
                  </a:lnTo>
                  <a:lnTo>
                    <a:pt x="1983724" y="307752"/>
                  </a:lnTo>
                  <a:lnTo>
                    <a:pt x="2016254" y="338372"/>
                  </a:lnTo>
                  <a:lnTo>
                    <a:pt x="2047408" y="370159"/>
                  </a:lnTo>
                  <a:lnTo>
                    <a:pt x="2077142" y="403072"/>
                  </a:lnTo>
                  <a:lnTo>
                    <a:pt x="2105411" y="437073"/>
                  </a:lnTo>
                  <a:lnTo>
                    <a:pt x="2132173" y="472123"/>
                  </a:lnTo>
                  <a:lnTo>
                    <a:pt x="2157383" y="508181"/>
                  </a:lnTo>
                  <a:lnTo>
                    <a:pt x="2180998" y="545208"/>
                  </a:lnTo>
                  <a:lnTo>
                    <a:pt x="2202975" y="583165"/>
                  </a:lnTo>
                  <a:lnTo>
                    <a:pt x="2223270" y="622013"/>
                  </a:lnTo>
                  <a:lnTo>
                    <a:pt x="2241839" y="661712"/>
                  </a:lnTo>
                  <a:lnTo>
                    <a:pt x="2258638" y="702222"/>
                  </a:lnTo>
                  <a:lnTo>
                    <a:pt x="2273624" y="743505"/>
                  </a:lnTo>
                  <a:lnTo>
                    <a:pt x="2286754" y="785521"/>
                  </a:lnTo>
                  <a:lnTo>
                    <a:pt x="2297983" y="828230"/>
                  </a:lnTo>
                  <a:lnTo>
                    <a:pt x="2307269" y="871593"/>
                  </a:lnTo>
                  <a:lnTo>
                    <a:pt x="2314567" y="915571"/>
                  </a:lnTo>
                  <a:lnTo>
                    <a:pt x="2319834" y="960123"/>
                  </a:lnTo>
                  <a:lnTo>
                    <a:pt x="2323026" y="1005212"/>
                  </a:lnTo>
                  <a:lnTo>
                    <a:pt x="2324100" y="1050798"/>
                  </a:lnTo>
                  <a:lnTo>
                    <a:pt x="2323026" y="1096383"/>
                  </a:lnTo>
                  <a:lnTo>
                    <a:pt x="2319834" y="1141472"/>
                  </a:lnTo>
                  <a:lnTo>
                    <a:pt x="2314567" y="1186024"/>
                  </a:lnTo>
                  <a:lnTo>
                    <a:pt x="2307269" y="1230002"/>
                  </a:lnTo>
                  <a:lnTo>
                    <a:pt x="2297983" y="1273365"/>
                  </a:lnTo>
                  <a:lnTo>
                    <a:pt x="2286754" y="1316074"/>
                  </a:lnTo>
                  <a:lnTo>
                    <a:pt x="2273624" y="1358090"/>
                  </a:lnTo>
                  <a:lnTo>
                    <a:pt x="2258638" y="1399373"/>
                  </a:lnTo>
                  <a:lnTo>
                    <a:pt x="2241839" y="1439883"/>
                  </a:lnTo>
                  <a:lnTo>
                    <a:pt x="2223270" y="1479582"/>
                  </a:lnTo>
                  <a:lnTo>
                    <a:pt x="2202975" y="1518430"/>
                  </a:lnTo>
                  <a:lnTo>
                    <a:pt x="2180998" y="1556387"/>
                  </a:lnTo>
                  <a:lnTo>
                    <a:pt x="2157383" y="1593414"/>
                  </a:lnTo>
                  <a:lnTo>
                    <a:pt x="2132173" y="1629472"/>
                  </a:lnTo>
                  <a:lnTo>
                    <a:pt x="2105411" y="1664522"/>
                  </a:lnTo>
                  <a:lnTo>
                    <a:pt x="2077142" y="1698523"/>
                  </a:lnTo>
                  <a:lnTo>
                    <a:pt x="2047408" y="1731436"/>
                  </a:lnTo>
                  <a:lnTo>
                    <a:pt x="2016254" y="1763223"/>
                  </a:lnTo>
                  <a:lnTo>
                    <a:pt x="1983724" y="1793843"/>
                  </a:lnTo>
                  <a:lnTo>
                    <a:pt x="1949860" y="1823257"/>
                  </a:lnTo>
                  <a:lnTo>
                    <a:pt x="1914706" y="1851426"/>
                  </a:lnTo>
                  <a:lnTo>
                    <a:pt x="1878306" y="1878311"/>
                  </a:lnTo>
                  <a:lnTo>
                    <a:pt x="1840704" y="1903871"/>
                  </a:lnTo>
                  <a:lnTo>
                    <a:pt x="1801944" y="1928068"/>
                  </a:lnTo>
                  <a:lnTo>
                    <a:pt x="1762068" y="1950862"/>
                  </a:lnTo>
                  <a:lnTo>
                    <a:pt x="1721120" y="1972214"/>
                  </a:lnTo>
                  <a:lnTo>
                    <a:pt x="1679145" y="1992085"/>
                  </a:lnTo>
                  <a:lnTo>
                    <a:pt x="1636185" y="2010434"/>
                  </a:lnTo>
                  <a:lnTo>
                    <a:pt x="1592285" y="2027222"/>
                  </a:lnTo>
                  <a:lnTo>
                    <a:pt x="1547488" y="2042411"/>
                  </a:lnTo>
                  <a:lnTo>
                    <a:pt x="1501837" y="2055961"/>
                  </a:lnTo>
                  <a:lnTo>
                    <a:pt x="1455376" y="2067831"/>
                  </a:lnTo>
                  <a:lnTo>
                    <a:pt x="1408150" y="2077984"/>
                  </a:lnTo>
                  <a:lnTo>
                    <a:pt x="1360200" y="2086379"/>
                  </a:lnTo>
                  <a:lnTo>
                    <a:pt x="1311572" y="2092977"/>
                  </a:lnTo>
                  <a:lnTo>
                    <a:pt x="1262308" y="2097739"/>
                  </a:lnTo>
                  <a:lnTo>
                    <a:pt x="1212453" y="2100625"/>
                  </a:lnTo>
                  <a:lnTo>
                    <a:pt x="1162050" y="2101596"/>
                  </a:lnTo>
                  <a:lnTo>
                    <a:pt x="1111646" y="2100625"/>
                  </a:lnTo>
                  <a:lnTo>
                    <a:pt x="1061791" y="2097739"/>
                  </a:lnTo>
                  <a:lnTo>
                    <a:pt x="1012527" y="2092977"/>
                  </a:lnTo>
                  <a:lnTo>
                    <a:pt x="963899" y="2086379"/>
                  </a:lnTo>
                  <a:lnTo>
                    <a:pt x="915949" y="2077984"/>
                  </a:lnTo>
                  <a:lnTo>
                    <a:pt x="868723" y="2067831"/>
                  </a:lnTo>
                  <a:lnTo>
                    <a:pt x="822262" y="2055961"/>
                  </a:lnTo>
                  <a:lnTo>
                    <a:pt x="776611" y="2042411"/>
                  </a:lnTo>
                  <a:lnTo>
                    <a:pt x="731814" y="2027222"/>
                  </a:lnTo>
                  <a:lnTo>
                    <a:pt x="687914" y="2010434"/>
                  </a:lnTo>
                  <a:lnTo>
                    <a:pt x="644954" y="1992085"/>
                  </a:lnTo>
                  <a:lnTo>
                    <a:pt x="602979" y="1972214"/>
                  </a:lnTo>
                  <a:lnTo>
                    <a:pt x="562031" y="1950862"/>
                  </a:lnTo>
                  <a:lnTo>
                    <a:pt x="522155" y="1928068"/>
                  </a:lnTo>
                  <a:lnTo>
                    <a:pt x="483395" y="1903871"/>
                  </a:lnTo>
                  <a:lnTo>
                    <a:pt x="445793" y="1878311"/>
                  </a:lnTo>
                  <a:lnTo>
                    <a:pt x="409393" y="1851426"/>
                  </a:lnTo>
                  <a:lnTo>
                    <a:pt x="374239" y="1823257"/>
                  </a:lnTo>
                  <a:lnTo>
                    <a:pt x="340375" y="1793843"/>
                  </a:lnTo>
                  <a:lnTo>
                    <a:pt x="307845" y="1763223"/>
                  </a:lnTo>
                  <a:lnTo>
                    <a:pt x="276691" y="1731436"/>
                  </a:lnTo>
                  <a:lnTo>
                    <a:pt x="246957" y="1698523"/>
                  </a:lnTo>
                  <a:lnTo>
                    <a:pt x="218688" y="1664522"/>
                  </a:lnTo>
                  <a:lnTo>
                    <a:pt x="191926" y="1629472"/>
                  </a:lnTo>
                  <a:lnTo>
                    <a:pt x="166716" y="1593414"/>
                  </a:lnTo>
                  <a:lnTo>
                    <a:pt x="143101" y="1556387"/>
                  </a:lnTo>
                  <a:lnTo>
                    <a:pt x="121124" y="1518430"/>
                  </a:lnTo>
                  <a:lnTo>
                    <a:pt x="100829" y="1479582"/>
                  </a:lnTo>
                  <a:lnTo>
                    <a:pt x="82260" y="1439883"/>
                  </a:lnTo>
                  <a:lnTo>
                    <a:pt x="65461" y="1399373"/>
                  </a:lnTo>
                  <a:lnTo>
                    <a:pt x="50475" y="1358090"/>
                  </a:lnTo>
                  <a:lnTo>
                    <a:pt x="37345" y="1316074"/>
                  </a:lnTo>
                  <a:lnTo>
                    <a:pt x="26116" y="1273365"/>
                  </a:lnTo>
                  <a:lnTo>
                    <a:pt x="16830" y="1230002"/>
                  </a:lnTo>
                  <a:lnTo>
                    <a:pt x="9532" y="1186024"/>
                  </a:lnTo>
                  <a:lnTo>
                    <a:pt x="4265" y="1141472"/>
                  </a:lnTo>
                  <a:lnTo>
                    <a:pt x="1073" y="1096383"/>
                  </a:lnTo>
                  <a:lnTo>
                    <a:pt x="0" y="1050798"/>
                  </a:lnTo>
                  <a:close/>
                </a:path>
                <a:path w="2324100" h="2101850">
                  <a:moveTo>
                    <a:pt x="1162812" y="0"/>
                  </a:moveTo>
                  <a:lnTo>
                    <a:pt x="1162812" y="2101596"/>
                  </a:lnTo>
                </a:path>
              </a:pathLst>
            </a:custGeom>
            <a:ln w="9144">
              <a:solidFill>
                <a:srgbClr val="000000"/>
              </a:solidFill>
            </a:ln>
          </p:spPr>
          <p:txBody>
            <a:bodyPr wrap="square" lIns="0" tIns="0" rIns="0" bIns="0" rtlCol="0"/>
            <a:lstStyle/>
            <a:p>
              <a:endParaRPr/>
            </a:p>
          </p:txBody>
        </p:sp>
        <p:sp>
          <p:nvSpPr>
            <p:cNvPr id="66" name="object 66"/>
            <p:cNvSpPr/>
            <p:nvPr/>
          </p:nvSpPr>
          <p:spPr>
            <a:xfrm>
              <a:off x="11059668" y="1004316"/>
              <a:ext cx="944880" cy="0"/>
            </a:xfrm>
            <a:custGeom>
              <a:avLst/>
              <a:gdLst/>
              <a:ahLst/>
              <a:cxnLst/>
              <a:rect l="l" t="t" r="r" b="b"/>
              <a:pathLst>
                <a:path w="944879">
                  <a:moveTo>
                    <a:pt x="0" y="0"/>
                  </a:moveTo>
                  <a:lnTo>
                    <a:pt x="944879" y="0"/>
                  </a:lnTo>
                </a:path>
              </a:pathLst>
            </a:custGeom>
            <a:ln w="9144">
              <a:solidFill>
                <a:srgbClr val="000000"/>
              </a:solidFill>
            </a:ln>
          </p:spPr>
          <p:txBody>
            <a:bodyPr wrap="square" lIns="0" tIns="0" rIns="0" bIns="0" rtlCol="0"/>
            <a:lstStyle/>
            <a:p>
              <a:endParaRPr/>
            </a:p>
          </p:txBody>
        </p:sp>
        <p:sp>
          <p:nvSpPr>
            <p:cNvPr id="67" name="object 67"/>
            <p:cNvSpPr/>
            <p:nvPr/>
          </p:nvSpPr>
          <p:spPr>
            <a:xfrm>
              <a:off x="11165586" y="578358"/>
              <a:ext cx="734695" cy="623570"/>
            </a:xfrm>
            <a:custGeom>
              <a:avLst/>
              <a:gdLst/>
              <a:ahLst/>
              <a:cxnLst/>
              <a:rect l="l" t="t" r="r" b="b"/>
              <a:pathLst>
                <a:path w="734695" h="623569">
                  <a:moveTo>
                    <a:pt x="0" y="623315"/>
                  </a:moveTo>
                  <a:lnTo>
                    <a:pt x="330581" y="623315"/>
                  </a:lnTo>
                  <a:lnTo>
                    <a:pt x="330581" y="0"/>
                  </a:lnTo>
                  <a:lnTo>
                    <a:pt x="734568" y="0"/>
                  </a:lnTo>
                </a:path>
              </a:pathLst>
            </a:custGeom>
            <a:ln w="28956">
              <a:solidFill>
                <a:srgbClr val="0033CC"/>
              </a:solidFill>
            </a:ln>
          </p:spPr>
          <p:txBody>
            <a:bodyPr wrap="square" lIns="0" tIns="0" rIns="0" bIns="0" rtlCol="0"/>
            <a:lstStyle/>
            <a:p>
              <a:endParaRPr/>
            </a:p>
          </p:txBody>
        </p:sp>
      </p:grpSp>
      <p:sp>
        <p:nvSpPr>
          <p:cNvPr id="68" name="object 68"/>
          <p:cNvSpPr txBox="1"/>
          <p:nvPr/>
        </p:nvSpPr>
        <p:spPr>
          <a:xfrm>
            <a:off x="10224915" y="1227531"/>
            <a:ext cx="1631314" cy="2119630"/>
          </a:xfrm>
          <a:prstGeom prst="rect">
            <a:avLst/>
          </a:prstGeom>
        </p:spPr>
        <p:txBody>
          <a:bodyPr vert="horz" wrap="square" lIns="0" tIns="13335" rIns="0" bIns="0" rtlCol="0">
            <a:spAutoFit/>
          </a:bodyPr>
          <a:lstStyle/>
          <a:p>
            <a:pPr marL="55880">
              <a:lnSpc>
                <a:spcPct val="100000"/>
              </a:lnSpc>
              <a:spcBef>
                <a:spcPts val="105"/>
              </a:spcBef>
              <a:tabLst>
                <a:tab pos="927735" algn="l"/>
              </a:tabLst>
            </a:pPr>
            <a:r>
              <a:rPr sz="3200" i="1" dirty="0">
                <a:solidFill>
                  <a:srgbClr val="0033CC"/>
                </a:solidFill>
                <a:latin typeface="Times New Roman"/>
                <a:cs typeface="Times New Roman"/>
              </a:rPr>
              <a:t>f </a:t>
            </a:r>
            <a:r>
              <a:rPr sz="3200" dirty="0">
                <a:solidFill>
                  <a:srgbClr val="0033CC"/>
                </a:solidFill>
                <a:latin typeface="Times New Roman"/>
                <a:cs typeface="Times New Roman"/>
              </a:rPr>
              <a:t>(.)	</a:t>
            </a:r>
            <a:r>
              <a:rPr sz="3200" i="1" dirty="0">
                <a:solidFill>
                  <a:srgbClr val="0033CC"/>
                </a:solidFill>
                <a:latin typeface="Times New Roman"/>
                <a:cs typeface="Times New Roman"/>
              </a:rPr>
              <a:t>a</a:t>
            </a:r>
            <a:r>
              <a:rPr sz="3200" i="1" spc="-80" dirty="0">
                <a:solidFill>
                  <a:srgbClr val="0033CC"/>
                </a:solidFill>
                <a:latin typeface="Times New Roman"/>
                <a:cs typeface="Times New Roman"/>
              </a:rPr>
              <a:t> </a:t>
            </a:r>
            <a:r>
              <a:rPr sz="3200" dirty="0">
                <a:solidFill>
                  <a:srgbClr val="0033CC"/>
                </a:solidFill>
                <a:latin typeface="Times New Roman"/>
                <a:cs typeface="Times New Roman"/>
              </a:rPr>
              <a:t>(.)</a:t>
            </a:r>
            <a:endParaRPr sz="3200" dirty="0">
              <a:latin typeface="Times New Roman"/>
              <a:cs typeface="Times New Roman"/>
            </a:endParaRPr>
          </a:p>
          <a:p>
            <a:pPr>
              <a:lnSpc>
                <a:spcPct val="100000"/>
              </a:lnSpc>
              <a:spcBef>
                <a:spcPts val="45"/>
              </a:spcBef>
            </a:pPr>
            <a:endParaRPr sz="3500" dirty="0">
              <a:latin typeface="Times New Roman"/>
              <a:cs typeface="Times New Roman"/>
            </a:endParaRPr>
          </a:p>
          <a:p>
            <a:pPr marR="87630" algn="ctr">
              <a:lnSpc>
                <a:spcPts val="4285"/>
              </a:lnSpc>
            </a:pPr>
            <a:r>
              <a:rPr sz="3950" spc="40" dirty="0">
                <a:latin typeface="Times New Roman"/>
                <a:cs typeface="Times New Roman"/>
              </a:rPr>
              <a:t>1</a:t>
            </a:r>
            <a:endParaRPr sz="3950" dirty="0">
              <a:latin typeface="Times New Roman"/>
              <a:cs typeface="Times New Roman"/>
            </a:endParaRPr>
          </a:p>
          <a:p>
            <a:pPr marL="25400">
              <a:lnSpc>
                <a:spcPts val="4285"/>
              </a:lnSpc>
            </a:pPr>
            <a:r>
              <a:rPr sz="5925" spc="262" baseline="-25316" dirty="0">
                <a:latin typeface="Times New Roman"/>
                <a:cs typeface="Times New Roman"/>
              </a:rPr>
              <a:t>1</a:t>
            </a:r>
            <a:r>
              <a:rPr sz="5925" spc="262" baseline="-25316" dirty="0">
                <a:latin typeface="Symbol"/>
                <a:cs typeface="Symbol"/>
              </a:rPr>
              <a:t></a:t>
            </a:r>
            <a:r>
              <a:rPr sz="5925" spc="-569" baseline="-25316" dirty="0">
                <a:latin typeface="Times New Roman"/>
                <a:cs typeface="Times New Roman"/>
              </a:rPr>
              <a:t> </a:t>
            </a:r>
            <a:r>
              <a:rPr sz="5925" i="1" spc="75" baseline="-25316" dirty="0">
                <a:latin typeface="Times New Roman"/>
                <a:cs typeface="Times New Roman"/>
              </a:rPr>
              <a:t>e</a:t>
            </a:r>
            <a:r>
              <a:rPr sz="2300" spc="50" dirty="0">
                <a:latin typeface="Symbol"/>
                <a:cs typeface="Symbol"/>
              </a:rPr>
              <a:t></a:t>
            </a:r>
            <a:r>
              <a:rPr sz="2450" i="1" spc="50" dirty="0">
                <a:latin typeface="Symbol"/>
                <a:cs typeface="Symbol"/>
              </a:rPr>
              <a:t></a:t>
            </a:r>
            <a:r>
              <a:rPr sz="2300" i="1" spc="50" dirty="0">
                <a:latin typeface="Times New Roman"/>
                <a:cs typeface="Times New Roman"/>
              </a:rPr>
              <a:t>f</a:t>
            </a:r>
            <a:endParaRPr sz="2300" dirty="0">
              <a:latin typeface="Times New Roman"/>
              <a:cs typeface="Times New Roman"/>
            </a:endParaRPr>
          </a:p>
        </p:txBody>
      </p:sp>
      <p:sp>
        <p:nvSpPr>
          <p:cNvPr id="69" name="object 69"/>
          <p:cNvSpPr txBox="1">
            <a:spLocks noGrp="1"/>
          </p:cNvSpPr>
          <p:nvPr>
            <p:ph type="title"/>
          </p:nvPr>
        </p:nvSpPr>
        <p:spPr>
          <a:xfrm>
            <a:off x="10268457" y="208610"/>
            <a:ext cx="514984" cy="848994"/>
          </a:xfrm>
          <a:prstGeom prst="rect">
            <a:avLst/>
          </a:prstGeom>
        </p:spPr>
        <p:txBody>
          <a:bodyPr vert="horz" wrap="square" lIns="0" tIns="12700" rIns="0" bIns="0" rtlCol="0">
            <a:spAutoFit/>
          </a:bodyPr>
          <a:lstStyle/>
          <a:p>
            <a:pPr marL="12700">
              <a:lnSpc>
                <a:spcPct val="100000"/>
              </a:lnSpc>
              <a:spcBef>
                <a:spcPts val="100"/>
              </a:spcBef>
            </a:pPr>
            <a:r>
              <a:rPr sz="5400" dirty="0">
                <a:solidFill>
                  <a:srgbClr val="0033CC"/>
                </a:solidFill>
                <a:latin typeface="Symbol"/>
                <a:cs typeface="Symbol"/>
              </a:rPr>
              <a:t></a:t>
            </a:r>
            <a:endParaRPr sz="5400">
              <a:latin typeface="Symbol"/>
              <a:cs typeface="Symbol"/>
            </a:endParaRPr>
          </a:p>
        </p:txBody>
      </p:sp>
      <p:sp>
        <p:nvSpPr>
          <p:cNvPr id="70" name="object 70"/>
          <p:cNvSpPr txBox="1"/>
          <p:nvPr/>
        </p:nvSpPr>
        <p:spPr>
          <a:xfrm>
            <a:off x="8767698" y="5778500"/>
            <a:ext cx="281051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3300"/>
                </a:solidFill>
                <a:latin typeface="Comic Sans MS"/>
                <a:cs typeface="Comic Sans MS"/>
              </a:rPr>
              <a:t>Sigmoid</a:t>
            </a:r>
            <a:r>
              <a:rPr sz="2800" spc="-55" dirty="0">
                <a:solidFill>
                  <a:srgbClr val="FF3300"/>
                </a:solidFill>
                <a:latin typeface="Comic Sans MS"/>
                <a:cs typeface="Comic Sans MS"/>
              </a:rPr>
              <a:t> </a:t>
            </a:r>
            <a:r>
              <a:rPr sz="2800" spc="-10" dirty="0">
                <a:solidFill>
                  <a:srgbClr val="FF3300"/>
                </a:solidFill>
                <a:latin typeface="Comic Sans MS"/>
                <a:cs typeface="Comic Sans MS"/>
              </a:rPr>
              <a:t>function</a:t>
            </a:r>
            <a:endParaRPr sz="2800" dirty="0">
              <a:latin typeface="Comic Sans MS"/>
              <a:cs typeface="Comic Sans MS"/>
            </a:endParaRPr>
          </a:p>
        </p:txBody>
      </p:sp>
      <p:sp>
        <p:nvSpPr>
          <p:cNvPr id="71" name="object 71"/>
          <p:cNvSpPr txBox="1"/>
          <p:nvPr/>
        </p:nvSpPr>
        <p:spPr>
          <a:xfrm>
            <a:off x="4986654" y="5766003"/>
            <a:ext cx="237680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3300"/>
                </a:solidFill>
                <a:latin typeface="Comic Sans MS"/>
                <a:cs typeface="Comic Sans MS"/>
              </a:rPr>
              <a:t>Ramp</a:t>
            </a:r>
            <a:r>
              <a:rPr sz="2800" spc="-25" dirty="0">
                <a:solidFill>
                  <a:srgbClr val="FF3300"/>
                </a:solidFill>
                <a:latin typeface="Comic Sans MS"/>
                <a:cs typeface="Comic Sans MS"/>
              </a:rPr>
              <a:t> </a:t>
            </a:r>
            <a:r>
              <a:rPr sz="2800" spc="-10" dirty="0">
                <a:solidFill>
                  <a:srgbClr val="FF3300"/>
                </a:solidFill>
                <a:latin typeface="Comic Sans MS"/>
                <a:cs typeface="Comic Sans MS"/>
              </a:rPr>
              <a:t>function</a:t>
            </a:r>
            <a:endParaRPr sz="2800">
              <a:latin typeface="Comic Sans MS"/>
              <a:cs typeface="Comic Sans MS"/>
            </a:endParaRPr>
          </a:p>
        </p:txBody>
      </p:sp>
      <p:sp>
        <p:nvSpPr>
          <p:cNvPr id="72" name="object 72"/>
          <p:cNvSpPr txBox="1"/>
          <p:nvPr/>
        </p:nvSpPr>
        <p:spPr>
          <a:xfrm>
            <a:off x="926693" y="5727903"/>
            <a:ext cx="230378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3300"/>
                </a:solidFill>
                <a:latin typeface="Comic Sans MS"/>
                <a:cs typeface="Comic Sans MS"/>
              </a:rPr>
              <a:t>Step</a:t>
            </a:r>
            <a:r>
              <a:rPr sz="2800" spc="-55" dirty="0">
                <a:solidFill>
                  <a:srgbClr val="FF3300"/>
                </a:solidFill>
                <a:latin typeface="Comic Sans MS"/>
                <a:cs typeface="Comic Sans MS"/>
              </a:rPr>
              <a:t> </a:t>
            </a:r>
            <a:r>
              <a:rPr sz="2800" spc="-10" dirty="0">
                <a:solidFill>
                  <a:srgbClr val="FF3300"/>
                </a:solidFill>
                <a:latin typeface="Comic Sans MS"/>
                <a:cs typeface="Comic Sans MS"/>
              </a:rPr>
              <a:t>function</a:t>
            </a:r>
            <a:endParaRPr sz="2800">
              <a:latin typeface="Comic Sans MS"/>
              <a:cs typeface="Comic Sans MS"/>
            </a:endParaRPr>
          </a:p>
        </p:txBody>
      </p:sp>
      <p:sp>
        <p:nvSpPr>
          <p:cNvPr id="73" name="TextBox 72">
            <a:extLst>
              <a:ext uri="{FF2B5EF4-FFF2-40B4-BE49-F238E27FC236}">
                <a16:creationId xmlns:a16="http://schemas.microsoft.com/office/drawing/2014/main" id="{432487F6-6833-4EE0-A3B9-95E9BB835DF9}"/>
              </a:ext>
            </a:extLst>
          </p:cNvPr>
          <p:cNvSpPr txBox="1"/>
          <p:nvPr/>
        </p:nvSpPr>
        <p:spPr>
          <a:xfrm>
            <a:off x="602868" y="1004316"/>
            <a:ext cx="9031288" cy="707886"/>
          </a:xfrm>
          <a:prstGeom prst="rect">
            <a:avLst/>
          </a:prstGeom>
          <a:noFill/>
        </p:spPr>
        <p:txBody>
          <a:bodyPr wrap="square" rtlCol="0">
            <a:spAutoFit/>
          </a:bodyPr>
          <a:lstStyle/>
          <a:p>
            <a:r>
              <a:rPr lang="en-US" sz="4000" dirty="0"/>
              <a:t>NN architecture – Activation functions a (.)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2937-CD56-48D1-86E2-421981C68A20}"/>
              </a:ext>
            </a:extLst>
          </p:cNvPr>
          <p:cNvSpPr>
            <a:spLocks noGrp="1"/>
          </p:cNvSpPr>
          <p:nvPr>
            <p:ph type="title"/>
          </p:nvPr>
        </p:nvSpPr>
        <p:spPr/>
        <p:txBody>
          <a:bodyPr/>
          <a:lstStyle/>
          <a:p>
            <a:r>
              <a:rPr lang="en-US" dirty="0"/>
              <a:t>Neuron nothing but a logistic regression</a:t>
            </a:r>
          </a:p>
        </p:txBody>
      </p:sp>
      <p:pic>
        <p:nvPicPr>
          <p:cNvPr id="29700" name="Picture 4" descr="Image for post">
            <a:extLst>
              <a:ext uri="{FF2B5EF4-FFF2-40B4-BE49-F238E27FC236}">
                <a16:creationId xmlns:a16="http://schemas.microsoft.com/office/drawing/2014/main" id="{5826D4E9-4D18-49DB-A343-F33CF035E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2428951"/>
            <a:ext cx="4465284" cy="2691690"/>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What is the relation between Logistic Regression and Neural Networks and  when to use which?">
            <a:extLst>
              <a:ext uri="{FF2B5EF4-FFF2-40B4-BE49-F238E27FC236}">
                <a16:creationId xmlns:a16="http://schemas.microsoft.com/office/drawing/2014/main" id="{30A1DA22-B899-4DCA-A17B-B2FB0B3016B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92750" y="2663191"/>
            <a:ext cx="3692889" cy="2457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85108F7-6107-4195-AFE2-F6FCE74F502F}"/>
              </a:ext>
            </a:extLst>
          </p:cNvPr>
          <p:cNvSpPr/>
          <p:nvPr/>
        </p:nvSpPr>
        <p:spPr>
          <a:xfrm>
            <a:off x="7936636" y="2059619"/>
            <a:ext cx="2461459" cy="369332"/>
          </a:xfrm>
          <a:prstGeom prst="rect">
            <a:avLst/>
          </a:prstGeom>
        </p:spPr>
        <p:txBody>
          <a:bodyPr wrap="square">
            <a:spAutoFit/>
          </a:bodyPr>
          <a:lstStyle/>
          <a:p>
            <a:pPr marL="12700">
              <a:lnSpc>
                <a:spcPct val="100000"/>
              </a:lnSpc>
              <a:spcBef>
                <a:spcPts val="95"/>
              </a:spcBef>
            </a:pPr>
            <a:r>
              <a:rPr lang="en-US" spc="-5" dirty="0">
                <a:solidFill>
                  <a:srgbClr val="FF3300"/>
                </a:solidFill>
                <a:latin typeface="Comic Sans MS"/>
                <a:cs typeface="Comic Sans MS"/>
              </a:rPr>
              <a:t>Sigmoid</a:t>
            </a:r>
            <a:r>
              <a:rPr lang="en-US" spc="-55" dirty="0">
                <a:solidFill>
                  <a:srgbClr val="FF3300"/>
                </a:solidFill>
                <a:latin typeface="Comic Sans MS"/>
                <a:cs typeface="Comic Sans MS"/>
              </a:rPr>
              <a:t> </a:t>
            </a:r>
            <a:r>
              <a:rPr lang="en-US" spc="-10" dirty="0">
                <a:solidFill>
                  <a:srgbClr val="FF3300"/>
                </a:solidFill>
                <a:latin typeface="Comic Sans MS"/>
                <a:cs typeface="Comic Sans MS"/>
              </a:rPr>
              <a:t>function</a:t>
            </a:r>
            <a:endParaRPr lang="en-US" dirty="0">
              <a:latin typeface="Comic Sans MS"/>
              <a:cs typeface="Comic Sans MS"/>
            </a:endParaRPr>
          </a:p>
        </p:txBody>
      </p:sp>
    </p:spTree>
    <p:extLst>
      <p:ext uri="{BB962C8B-B14F-4D97-AF65-F5344CB8AC3E}">
        <p14:creationId xmlns:p14="http://schemas.microsoft.com/office/powerpoint/2010/main" val="1027692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8" y="833484"/>
            <a:ext cx="4972655" cy="551433"/>
          </a:xfrm>
          <a:prstGeom prst="rect">
            <a:avLst/>
          </a:prstGeom>
        </p:spPr>
        <p:txBody>
          <a:bodyPr vert="horz" wrap="square" lIns="0" tIns="12700" rIns="0" bIns="0" rtlCol="0">
            <a:spAutoFit/>
          </a:bodyPr>
          <a:lstStyle/>
          <a:p>
            <a:pPr marL="12700">
              <a:lnSpc>
                <a:spcPct val="100000"/>
              </a:lnSpc>
              <a:spcBef>
                <a:spcPts val="100"/>
              </a:spcBef>
            </a:pPr>
            <a:r>
              <a:rPr lang="en-US" sz="3500" dirty="0"/>
              <a:t>	</a:t>
            </a:r>
            <a:r>
              <a:rPr sz="3500" b="1" dirty="0"/>
              <a:t>Activation</a:t>
            </a:r>
            <a:r>
              <a:rPr sz="3500" b="1" spc="-85" dirty="0"/>
              <a:t> </a:t>
            </a:r>
            <a:r>
              <a:rPr sz="3500" b="1" dirty="0"/>
              <a:t>Functions</a:t>
            </a:r>
          </a:p>
        </p:txBody>
      </p:sp>
      <p:sp>
        <p:nvSpPr>
          <p:cNvPr id="3" name="object 3"/>
          <p:cNvSpPr/>
          <p:nvPr/>
        </p:nvSpPr>
        <p:spPr>
          <a:xfrm>
            <a:off x="736846" y="1979720"/>
            <a:ext cx="7698493" cy="3852651"/>
          </a:xfrm>
          <a:prstGeom prst="rect">
            <a:avLst/>
          </a:prstGeom>
          <a:blipFill>
            <a:blip r:embed="rId2" cstate="print"/>
            <a:stretch>
              <a:fillRect/>
            </a:stretch>
          </a:blipFill>
        </p:spPr>
        <p:txBody>
          <a:bodyPr wrap="square" lIns="0" tIns="0" rIns="0" bIns="0" rtlCol="0"/>
          <a:lstStyle/>
          <a:p>
            <a:endParaRPr/>
          </a:p>
        </p:txBody>
      </p:sp>
      <p:graphicFrame>
        <p:nvGraphicFramePr>
          <p:cNvPr id="5" name="Table 4">
            <a:extLst>
              <a:ext uri="{FF2B5EF4-FFF2-40B4-BE49-F238E27FC236}">
                <a16:creationId xmlns:a16="http://schemas.microsoft.com/office/drawing/2014/main" id="{CA909C3A-DAE8-4B8E-8A0E-8F5C4A88241C}"/>
              </a:ext>
            </a:extLst>
          </p:cNvPr>
          <p:cNvGraphicFramePr>
            <a:graphicFrameLocks noGrp="1"/>
          </p:cNvGraphicFramePr>
          <p:nvPr>
            <p:extLst>
              <p:ext uri="{D42A27DB-BD31-4B8C-83A1-F6EECF244321}">
                <p14:modId xmlns:p14="http://schemas.microsoft.com/office/powerpoint/2010/main" val="3043209459"/>
              </p:ext>
            </p:extLst>
          </p:nvPr>
        </p:nvGraphicFramePr>
        <p:xfrm>
          <a:off x="6096000" y="1828800"/>
          <a:ext cx="5791200" cy="4446234"/>
        </p:xfrm>
        <a:graphic>
          <a:graphicData uri="http://schemas.openxmlformats.org/drawingml/2006/table">
            <a:tbl>
              <a:tblPr/>
              <a:tblGrid>
                <a:gridCol w="1930400">
                  <a:extLst>
                    <a:ext uri="{9D8B030D-6E8A-4147-A177-3AD203B41FA5}">
                      <a16:colId xmlns:a16="http://schemas.microsoft.com/office/drawing/2014/main" val="2427917942"/>
                    </a:ext>
                  </a:extLst>
                </a:gridCol>
                <a:gridCol w="1930400">
                  <a:extLst>
                    <a:ext uri="{9D8B030D-6E8A-4147-A177-3AD203B41FA5}">
                      <a16:colId xmlns:a16="http://schemas.microsoft.com/office/drawing/2014/main" val="1134116798"/>
                    </a:ext>
                  </a:extLst>
                </a:gridCol>
                <a:gridCol w="1930400">
                  <a:extLst>
                    <a:ext uri="{9D8B030D-6E8A-4147-A177-3AD203B41FA5}">
                      <a16:colId xmlns:a16="http://schemas.microsoft.com/office/drawing/2014/main" val="3050259049"/>
                    </a:ext>
                  </a:extLst>
                </a:gridCol>
              </a:tblGrid>
              <a:tr h="628605">
                <a:tc>
                  <a:txBody>
                    <a:bodyPr/>
                    <a:lstStyle/>
                    <a:p>
                      <a:pPr algn="ctr"/>
                      <a:r>
                        <a:rPr lang="en-US">
                          <a:effectLst/>
                        </a:rPr>
                        <a:t>Activation Function</a:t>
                      </a:r>
                    </a:p>
                  </a:txBody>
                  <a:tcPr marL="76200" marR="76200" marT="38100" marB="38100" anchor="ctr">
                    <a:lnL>
                      <a:noFill/>
                    </a:lnL>
                    <a:lnR>
                      <a:noFill/>
                    </a:lnR>
                    <a:lnT>
                      <a:noFill/>
                    </a:lnT>
                    <a:lnB w="7620" cap="flat" cmpd="sng" algn="ctr">
                      <a:solidFill>
                        <a:srgbClr val="E7E7E7"/>
                      </a:solidFill>
                      <a:prstDash val="solid"/>
                      <a:round/>
                      <a:headEnd type="none" w="med" len="med"/>
                      <a:tailEnd type="none" w="med" len="med"/>
                    </a:lnB>
                    <a:solidFill>
                      <a:srgbClr val="FFFFFF"/>
                    </a:solidFill>
                  </a:tcPr>
                </a:tc>
                <a:tc>
                  <a:txBody>
                    <a:bodyPr/>
                    <a:lstStyle/>
                    <a:p>
                      <a:pPr algn="ctr"/>
                      <a:r>
                        <a:rPr lang="en-US">
                          <a:effectLst/>
                        </a:rPr>
                        <a:t>Pros</a:t>
                      </a:r>
                    </a:p>
                  </a:txBody>
                  <a:tcPr marL="76200" marR="76200" marT="38100" marB="38100" anchor="ctr">
                    <a:lnL>
                      <a:noFill/>
                    </a:lnL>
                    <a:lnR>
                      <a:noFill/>
                    </a:lnR>
                    <a:lnT>
                      <a:noFill/>
                    </a:lnT>
                    <a:lnB w="7620" cap="flat" cmpd="sng" algn="ctr">
                      <a:solidFill>
                        <a:srgbClr val="E7E7E7"/>
                      </a:solidFill>
                      <a:prstDash val="solid"/>
                      <a:round/>
                      <a:headEnd type="none" w="med" len="med"/>
                      <a:tailEnd type="none" w="med" len="med"/>
                    </a:lnB>
                    <a:solidFill>
                      <a:srgbClr val="FFFFFF"/>
                    </a:solidFill>
                  </a:tcPr>
                </a:tc>
                <a:tc>
                  <a:txBody>
                    <a:bodyPr/>
                    <a:lstStyle/>
                    <a:p>
                      <a:pPr algn="ctr"/>
                      <a:r>
                        <a:rPr lang="en-US">
                          <a:effectLst/>
                        </a:rPr>
                        <a:t>Cons</a:t>
                      </a:r>
                    </a:p>
                  </a:txBody>
                  <a:tcPr marL="76200" marR="76200" marT="38100" marB="38100" anchor="ctr">
                    <a:lnL>
                      <a:noFill/>
                    </a:lnL>
                    <a:lnR>
                      <a:noFill/>
                    </a:lnR>
                    <a:lnT>
                      <a:noFill/>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3621667251"/>
                  </a:ext>
                </a:extLst>
              </a:tr>
              <a:tr h="1180552">
                <a:tc>
                  <a:txBody>
                    <a:bodyPr/>
                    <a:lstStyle/>
                    <a:p>
                      <a:pPr algn="ctr"/>
                      <a:r>
                        <a:rPr lang="en-US" dirty="0">
                          <a:effectLst/>
                        </a:rPr>
                        <a:t>Sigmoid</a:t>
                      </a:r>
                    </a:p>
                  </a:txBody>
                  <a:tcPr marL="76200" marR="76200" marT="38100" marB="38100" anchor="ctr">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pPr algn="ctr"/>
                      <a:r>
                        <a:rPr lang="en-US" dirty="0">
                          <a:effectLst/>
                        </a:rPr>
                        <a:t>Used in the output layer for binary classification</a:t>
                      </a:r>
                    </a:p>
                  </a:txBody>
                  <a:tcPr marL="76200" marR="76200" marT="38100" marB="38100" anchor="ctr">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pPr algn="ctr"/>
                      <a:r>
                        <a:rPr lang="en-US" dirty="0">
                          <a:effectLst/>
                        </a:rPr>
                        <a:t>Output ranges from 0 to 1</a:t>
                      </a:r>
                    </a:p>
                  </a:txBody>
                  <a:tcPr marL="76200" marR="76200" marT="38100" marB="38100" anchor="ctr">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4093757492"/>
                  </a:ext>
                </a:extLst>
              </a:tr>
              <a:tr h="1456525">
                <a:tc>
                  <a:txBody>
                    <a:bodyPr/>
                    <a:lstStyle/>
                    <a:p>
                      <a:pPr algn="ctr"/>
                      <a:r>
                        <a:rPr lang="en-US" dirty="0">
                          <a:effectLst/>
                        </a:rPr>
                        <a:t>tanh</a:t>
                      </a:r>
                    </a:p>
                  </a:txBody>
                  <a:tcPr marL="76200" marR="76200" marT="38100" marB="38100" anchor="ctr">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pPr algn="ctr"/>
                      <a:r>
                        <a:rPr lang="en-US" dirty="0">
                          <a:effectLst/>
                        </a:rPr>
                        <a:t>Better than sigmoid</a:t>
                      </a:r>
                    </a:p>
                  </a:txBody>
                  <a:tcPr marL="76200" marR="76200" marT="38100" marB="38100" anchor="ctr">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tc>
                  <a:txBody>
                    <a:bodyPr/>
                    <a:lstStyle/>
                    <a:p>
                      <a:pPr algn="ctr"/>
                      <a:r>
                        <a:rPr lang="en-US">
                          <a:effectLst/>
                        </a:rPr>
                        <a:t>Updates parameters slowly when points are at extreme ends</a:t>
                      </a:r>
                    </a:p>
                  </a:txBody>
                  <a:tcPr marL="76200" marR="76200" marT="38100" marB="38100" anchor="ctr">
                    <a:lnL>
                      <a:noFill/>
                    </a:lnL>
                    <a:lnR>
                      <a:noFill/>
                    </a:lnR>
                    <a:lnT w="7620" cap="flat" cmpd="sng" algn="ctr">
                      <a:solidFill>
                        <a:srgbClr val="E7E7E7"/>
                      </a:solidFill>
                      <a:prstDash val="solid"/>
                      <a:round/>
                      <a:headEnd type="none" w="med" len="med"/>
                      <a:tailEnd type="none" w="med" len="med"/>
                    </a:lnT>
                    <a:lnB w="7620" cap="flat" cmpd="sng" algn="ctr">
                      <a:solidFill>
                        <a:srgbClr val="E7E7E7"/>
                      </a:solidFill>
                      <a:prstDash val="solid"/>
                      <a:round/>
                      <a:headEnd type="none" w="med" len="med"/>
                      <a:tailEnd type="none" w="med" len="med"/>
                    </a:lnB>
                    <a:solidFill>
                      <a:srgbClr val="FFFFFF"/>
                    </a:solidFill>
                  </a:tcPr>
                </a:tc>
                <a:extLst>
                  <a:ext uri="{0D108BD9-81ED-4DB2-BD59-A6C34878D82A}">
                    <a16:rowId xmlns:a16="http://schemas.microsoft.com/office/drawing/2014/main" val="3134871385"/>
                  </a:ext>
                </a:extLst>
              </a:tr>
              <a:tr h="1180552">
                <a:tc>
                  <a:txBody>
                    <a:bodyPr/>
                    <a:lstStyle/>
                    <a:p>
                      <a:pPr algn="ctr"/>
                      <a:r>
                        <a:rPr lang="en-US">
                          <a:effectLst/>
                        </a:rPr>
                        <a:t>ReLU</a:t>
                      </a:r>
                    </a:p>
                  </a:txBody>
                  <a:tcPr marL="76200" marR="76200" marT="38100" marB="38100" anchor="ctr">
                    <a:lnL>
                      <a:noFill/>
                    </a:lnL>
                    <a:lnR>
                      <a:noFill/>
                    </a:lnR>
                    <a:lnT w="7620" cap="flat" cmpd="sng" algn="ctr">
                      <a:solidFill>
                        <a:srgbClr val="E7E7E7"/>
                      </a:solidFill>
                      <a:prstDash val="solid"/>
                      <a:round/>
                      <a:headEnd type="none" w="med" len="med"/>
                      <a:tailEnd type="none" w="med" len="med"/>
                    </a:lnT>
                    <a:lnB>
                      <a:noFill/>
                    </a:lnB>
                    <a:solidFill>
                      <a:srgbClr val="FFFFFF"/>
                    </a:solidFill>
                  </a:tcPr>
                </a:tc>
                <a:tc>
                  <a:txBody>
                    <a:bodyPr/>
                    <a:lstStyle/>
                    <a:p>
                      <a:pPr algn="ctr"/>
                      <a:r>
                        <a:rPr lang="en-US">
                          <a:effectLst/>
                        </a:rPr>
                        <a:t>Updates parameters faster as slope is 1 when x&gt;0</a:t>
                      </a:r>
                    </a:p>
                  </a:txBody>
                  <a:tcPr marL="76200" marR="76200" marT="38100" marB="38100" anchor="ctr">
                    <a:lnL>
                      <a:noFill/>
                    </a:lnL>
                    <a:lnR>
                      <a:noFill/>
                    </a:lnR>
                    <a:lnT w="7620" cap="flat" cmpd="sng" algn="ctr">
                      <a:solidFill>
                        <a:srgbClr val="E7E7E7"/>
                      </a:solidFill>
                      <a:prstDash val="solid"/>
                      <a:round/>
                      <a:headEnd type="none" w="med" len="med"/>
                      <a:tailEnd type="none" w="med" len="med"/>
                    </a:lnT>
                    <a:lnB>
                      <a:noFill/>
                    </a:lnB>
                    <a:solidFill>
                      <a:srgbClr val="FFFFFF"/>
                    </a:solidFill>
                  </a:tcPr>
                </a:tc>
                <a:tc>
                  <a:txBody>
                    <a:bodyPr/>
                    <a:lstStyle/>
                    <a:p>
                      <a:pPr algn="ctr"/>
                      <a:r>
                        <a:rPr lang="en-US" dirty="0">
                          <a:effectLst/>
                        </a:rPr>
                        <a:t>Zero slope when x&lt;0</a:t>
                      </a:r>
                    </a:p>
                  </a:txBody>
                  <a:tcPr marL="76200" marR="76200" marT="38100" marB="38100" anchor="ctr">
                    <a:lnL>
                      <a:noFill/>
                    </a:lnL>
                    <a:lnR>
                      <a:noFill/>
                    </a:lnR>
                    <a:lnT w="7620" cap="flat" cmpd="sng" algn="ctr">
                      <a:solidFill>
                        <a:srgbClr val="E7E7E7"/>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5636691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E29BC-76A7-48DE-A7CC-9900A79AE2BE}"/>
              </a:ext>
            </a:extLst>
          </p:cNvPr>
          <p:cNvSpPr>
            <a:spLocks noGrp="1"/>
          </p:cNvSpPr>
          <p:nvPr>
            <p:ph type="title"/>
          </p:nvPr>
        </p:nvSpPr>
        <p:spPr/>
        <p:txBody>
          <a:bodyPr/>
          <a:lstStyle/>
          <a:p>
            <a:r>
              <a:rPr lang="en-US" spc="-10" dirty="0"/>
              <a:t>How </a:t>
            </a:r>
            <a:r>
              <a:rPr lang="en-US" spc="-5" dirty="0"/>
              <a:t>to train a</a:t>
            </a:r>
            <a:r>
              <a:rPr lang="en-US" spc="-70" dirty="0"/>
              <a:t> </a:t>
            </a:r>
            <a:r>
              <a:rPr lang="en-US" spc="-5" dirty="0"/>
              <a:t>Perceptron?</a:t>
            </a:r>
            <a:endParaRPr lang="en-US" dirty="0"/>
          </a:p>
        </p:txBody>
      </p:sp>
      <p:sp>
        <p:nvSpPr>
          <p:cNvPr id="3" name="Content Placeholder 2">
            <a:extLst>
              <a:ext uri="{FF2B5EF4-FFF2-40B4-BE49-F238E27FC236}">
                <a16:creationId xmlns:a16="http://schemas.microsoft.com/office/drawing/2014/main" id="{B2A1FFF0-6673-432E-87EB-1CAB96D977C0}"/>
              </a:ext>
            </a:extLst>
          </p:cNvPr>
          <p:cNvSpPr>
            <a:spLocks noGrp="1"/>
          </p:cNvSpPr>
          <p:nvPr>
            <p:ph idx="1"/>
          </p:nvPr>
        </p:nvSpPr>
        <p:spPr>
          <a:xfrm>
            <a:off x="1097280" y="1845733"/>
            <a:ext cx="8606013" cy="4377513"/>
          </a:xfrm>
        </p:spPr>
        <p:txBody>
          <a:bodyPr/>
          <a:lstStyle/>
          <a:p>
            <a:endParaRPr lang="en-US" dirty="0"/>
          </a:p>
        </p:txBody>
      </p:sp>
      <p:pic>
        <p:nvPicPr>
          <p:cNvPr id="5" name="Picture 4">
            <a:extLst>
              <a:ext uri="{FF2B5EF4-FFF2-40B4-BE49-F238E27FC236}">
                <a16:creationId xmlns:a16="http://schemas.microsoft.com/office/drawing/2014/main" id="{1B3CDAD7-78ED-4A32-BF34-654A87CAED5C}"/>
              </a:ext>
            </a:extLst>
          </p:cNvPr>
          <p:cNvPicPr>
            <a:picLocks noChangeAspect="1"/>
          </p:cNvPicPr>
          <p:nvPr/>
        </p:nvPicPr>
        <p:blipFill>
          <a:blip r:embed="rId2"/>
          <a:stretch>
            <a:fillRect/>
          </a:stretch>
        </p:blipFill>
        <p:spPr>
          <a:xfrm>
            <a:off x="1097280" y="1872419"/>
            <a:ext cx="7338011" cy="4444399"/>
          </a:xfrm>
          <a:prstGeom prst="rect">
            <a:avLst/>
          </a:prstGeom>
        </p:spPr>
      </p:pic>
      <p:sp>
        <p:nvSpPr>
          <p:cNvPr id="6" name="TextBox 5">
            <a:extLst>
              <a:ext uri="{FF2B5EF4-FFF2-40B4-BE49-F238E27FC236}">
                <a16:creationId xmlns:a16="http://schemas.microsoft.com/office/drawing/2014/main" id="{2C9CF3D7-CB5C-4532-9FE3-2C4E8DA0E3D7}"/>
              </a:ext>
            </a:extLst>
          </p:cNvPr>
          <p:cNvSpPr txBox="1"/>
          <p:nvPr/>
        </p:nvSpPr>
        <p:spPr>
          <a:xfrm>
            <a:off x="9703293" y="2086252"/>
            <a:ext cx="2317072" cy="923330"/>
          </a:xfrm>
          <a:prstGeom prst="rect">
            <a:avLst/>
          </a:prstGeom>
          <a:noFill/>
        </p:spPr>
        <p:txBody>
          <a:bodyPr wrap="square" rtlCol="0">
            <a:spAutoFit/>
          </a:bodyPr>
          <a:lstStyle/>
          <a:p>
            <a:r>
              <a:rPr lang="en-US" dirty="0"/>
              <a:t>The </a:t>
            </a:r>
            <a:r>
              <a:rPr lang="en-US" b="1" dirty="0"/>
              <a:t>perceptron</a:t>
            </a:r>
            <a:r>
              <a:rPr lang="en-US" dirty="0"/>
              <a:t> is a mathematical model of a biological neuron</a:t>
            </a:r>
          </a:p>
        </p:txBody>
      </p:sp>
    </p:spTree>
    <p:extLst>
      <p:ext uri="{BB962C8B-B14F-4D97-AF65-F5344CB8AC3E}">
        <p14:creationId xmlns:p14="http://schemas.microsoft.com/office/powerpoint/2010/main" val="601506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3373" y="1042551"/>
            <a:ext cx="9291357" cy="646203"/>
          </a:xfrm>
          <a:prstGeom prst="rect">
            <a:avLst/>
          </a:prstGeom>
        </p:spPr>
        <p:txBody>
          <a:bodyPr vert="horz" wrap="square" lIns="0" tIns="12700" rIns="0" bIns="0" rtlCol="0">
            <a:spAutoFit/>
          </a:bodyPr>
          <a:lstStyle/>
          <a:p>
            <a:r>
              <a:rPr dirty="0"/>
              <a:t>Perceptron – Toy Example</a:t>
            </a:r>
          </a:p>
        </p:txBody>
      </p:sp>
      <p:sp>
        <p:nvSpPr>
          <p:cNvPr id="4" name="object 4"/>
          <p:cNvSpPr/>
          <p:nvPr/>
        </p:nvSpPr>
        <p:spPr>
          <a:xfrm>
            <a:off x="1090422" y="2227326"/>
            <a:ext cx="4773295" cy="3343910"/>
          </a:xfrm>
          <a:custGeom>
            <a:avLst/>
            <a:gdLst/>
            <a:ahLst/>
            <a:cxnLst/>
            <a:rect l="l" t="t" r="r" b="b"/>
            <a:pathLst>
              <a:path w="4773295" h="3343910">
                <a:moveTo>
                  <a:pt x="0" y="0"/>
                </a:moveTo>
                <a:lnTo>
                  <a:pt x="4771644" y="1524"/>
                </a:lnTo>
              </a:path>
              <a:path w="4773295" h="3343910">
                <a:moveTo>
                  <a:pt x="0" y="3342132"/>
                </a:moveTo>
                <a:lnTo>
                  <a:pt x="4771644" y="3343655"/>
                </a:lnTo>
              </a:path>
              <a:path w="4773295" h="3343910">
                <a:moveTo>
                  <a:pt x="4771644" y="3342132"/>
                </a:moveTo>
                <a:lnTo>
                  <a:pt x="4773168" y="0"/>
                </a:lnTo>
              </a:path>
              <a:path w="4773295" h="3343910">
                <a:moveTo>
                  <a:pt x="0" y="3342132"/>
                </a:moveTo>
                <a:lnTo>
                  <a:pt x="1524" y="0"/>
                </a:lnTo>
              </a:path>
              <a:path w="4773295" h="3343910">
                <a:moveTo>
                  <a:pt x="0" y="3342132"/>
                </a:moveTo>
                <a:lnTo>
                  <a:pt x="4771644" y="3343655"/>
                </a:lnTo>
              </a:path>
              <a:path w="4773295" h="3343910">
                <a:moveTo>
                  <a:pt x="0" y="3342132"/>
                </a:moveTo>
                <a:lnTo>
                  <a:pt x="1524" y="0"/>
                </a:lnTo>
              </a:path>
              <a:path w="4773295" h="3343910">
                <a:moveTo>
                  <a:pt x="0" y="3342132"/>
                </a:moveTo>
                <a:lnTo>
                  <a:pt x="1524" y="3302508"/>
                </a:lnTo>
              </a:path>
              <a:path w="4773295" h="3343910">
                <a:moveTo>
                  <a:pt x="0" y="0"/>
                </a:moveTo>
                <a:lnTo>
                  <a:pt x="1524" y="39624"/>
                </a:lnTo>
              </a:path>
            </a:pathLst>
          </a:custGeom>
          <a:ln w="3175">
            <a:solidFill>
              <a:srgbClr val="000000"/>
            </a:solidFill>
          </a:ln>
        </p:spPr>
        <p:txBody>
          <a:bodyPr wrap="square" lIns="0" tIns="0" rIns="0" bIns="0" rtlCol="0"/>
          <a:lstStyle/>
          <a:p>
            <a:endParaRPr/>
          </a:p>
        </p:txBody>
      </p:sp>
      <p:sp>
        <p:nvSpPr>
          <p:cNvPr id="5" name="object 5"/>
          <p:cNvSpPr txBox="1"/>
          <p:nvPr/>
        </p:nvSpPr>
        <p:spPr>
          <a:xfrm>
            <a:off x="999236" y="5590438"/>
            <a:ext cx="13843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-2</a:t>
            </a:r>
            <a:endParaRPr sz="1000">
              <a:latin typeface="Arial"/>
              <a:cs typeface="Arial"/>
            </a:endParaRPr>
          </a:p>
        </p:txBody>
      </p:sp>
      <p:sp>
        <p:nvSpPr>
          <p:cNvPr id="6" name="object 6"/>
          <p:cNvSpPr/>
          <p:nvPr/>
        </p:nvSpPr>
        <p:spPr>
          <a:xfrm>
            <a:off x="1090422" y="2227326"/>
            <a:ext cx="4773295" cy="3343910"/>
          </a:xfrm>
          <a:custGeom>
            <a:avLst/>
            <a:gdLst/>
            <a:ahLst/>
            <a:cxnLst/>
            <a:rect l="l" t="t" r="r" b="b"/>
            <a:pathLst>
              <a:path w="4773295" h="3343910">
                <a:moveTo>
                  <a:pt x="595884" y="3342132"/>
                </a:moveTo>
                <a:lnTo>
                  <a:pt x="597408" y="3302508"/>
                </a:lnTo>
              </a:path>
              <a:path w="4773295" h="3343910">
                <a:moveTo>
                  <a:pt x="595884" y="0"/>
                </a:moveTo>
                <a:lnTo>
                  <a:pt x="597408" y="39624"/>
                </a:lnTo>
              </a:path>
              <a:path w="4773295" h="3343910">
                <a:moveTo>
                  <a:pt x="1190244" y="3342132"/>
                </a:moveTo>
                <a:lnTo>
                  <a:pt x="1191767" y="3302508"/>
                </a:lnTo>
              </a:path>
              <a:path w="4773295" h="3343910">
                <a:moveTo>
                  <a:pt x="1190244" y="0"/>
                </a:moveTo>
                <a:lnTo>
                  <a:pt x="1191767" y="39624"/>
                </a:lnTo>
              </a:path>
              <a:path w="4773295" h="3343910">
                <a:moveTo>
                  <a:pt x="1786127" y="3342132"/>
                </a:moveTo>
                <a:lnTo>
                  <a:pt x="1787652" y="3302508"/>
                </a:lnTo>
              </a:path>
              <a:path w="4773295" h="3343910">
                <a:moveTo>
                  <a:pt x="1786127" y="0"/>
                </a:moveTo>
                <a:lnTo>
                  <a:pt x="1787652" y="39624"/>
                </a:lnTo>
              </a:path>
              <a:path w="4773295" h="3343910">
                <a:moveTo>
                  <a:pt x="2391155" y="3342132"/>
                </a:moveTo>
                <a:lnTo>
                  <a:pt x="2392679" y="3302508"/>
                </a:lnTo>
              </a:path>
              <a:path w="4773295" h="3343910">
                <a:moveTo>
                  <a:pt x="2391155" y="0"/>
                </a:moveTo>
                <a:lnTo>
                  <a:pt x="2392679" y="39624"/>
                </a:lnTo>
              </a:path>
              <a:path w="4773295" h="3343910">
                <a:moveTo>
                  <a:pt x="2985516" y="3342132"/>
                </a:moveTo>
                <a:lnTo>
                  <a:pt x="2987040" y="3302508"/>
                </a:lnTo>
              </a:path>
              <a:path w="4773295" h="3343910">
                <a:moveTo>
                  <a:pt x="2985516" y="0"/>
                </a:moveTo>
                <a:lnTo>
                  <a:pt x="2987040" y="39624"/>
                </a:lnTo>
              </a:path>
              <a:path w="4773295" h="3343910">
                <a:moveTo>
                  <a:pt x="3581400" y="3342132"/>
                </a:moveTo>
                <a:lnTo>
                  <a:pt x="3582924" y="3302508"/>
                </a:lnTo>
              </a:path>
              <a:path w="4773295" h="3343910">
                <a:moveTo>
                  <a:pt x="3581400" y="0"/>
                </a:moveTo>
                <a:lnTo>
                  <a:pt x="3582924" y="39624"/>
                </a:lnTo>
              </a:path>
              <a:path w="4773295" h="3343910">
                <a:moveTo>
                  <a:pt x="4177283" y="3342132"/>
                </a:moveTo>
                <a:lnTo>
                  <a:pt x="4178807" y="3302508"/>
                </a:lnTo>
              </a:path>
              <a:path w="4773295" h="3343910">
                <a:moveTo>
                  <a:pt x="4177283" y="0"/>
                </a:moveTo>
                <a:lnTo>
                  <a:pt x="4178807" y="39624"/>
                </a:lnTo>
              </a:path>
              <a:path w="4773295" h="3343910">
                <a:moveTo>
                  <a:pt x="4771644" y="3342132"/>
                </a:moveTo>
                <a:lnTo>
                  <a:pt x="4773168" y="3302508"/>
                </a:lnTo>
              </a:path>
              <a:path w="4773295" h="3343910">
                <a:moveTo>
                  <a:pt x="4771644" y="0"/>
                </a:moveTo>
                <a:lnTo>
                  <a:pt x="4773168" y="39624"/>
                </a:lnTo>
              </a:path>
              <a:path w="4773295" h="3343910">
                <a:moveTo>
                  <a:pt x="0" y="3342132"/>
                </a:moveTo>
                <a:lnTo>
                  <a:pt x="44196" y="3343655"/>
                </a:lnTo>
              </a:path>
              <a:path w="4773295" h="3343910">
                <a:moveTo>
                  <a:pt x="4771644" y="3342132"/>
                </a:moveTo>
                <a:lnTo>
                  <a:pt x="4727448" y="3343655"/>
                </a:lnTo>
              </a:path>
              <a:path w="4773295" h="3343910">
                <a:moveTo>
                  <a:pt x="0" y="2921508"/>
                </a:moveTo>
                <a:lnTo>
                  <a:pt x="44196" y="2923032"/>
                </a:lnTo>
              </a:path>
              <a:path w="4773295" h="3343910">
                <a:moveTo>
                  <a:pt x="4771644" y="2921508"/>
                </a:moveTo>
                <a:lnTo>
                  <a:pt x="4727448" y="2923032"/>
                </a:lnTo>
              </a:path>
              <a:path w="4773295" h="3343910">
                <a:moveTo>
                  <a:pt x="0" y="2508504"/>
                </a:moveTo>
                <a:lnTo>
                  <a:pt x="44196" y="2510028"/>
                </a:lnTo>
              </a:path>
              <a:path w="4773295" h="3343910">
                <a:moveTo>
                  <a:pt x="4771644" y="2508504"/>
                </a:moveTo>
                <a:lnTo>
                  <a:pt x="4727448" y="2510028"/>
                </a:lnTo>
              </a:path>
              <a:path w="4773295" h="3343910">
                <a:moveTo>
                  <a:pt x="0" y="2087880"/>
                </a:moveTo>
                <a:lnTo>
                  <a:pt x="44196" y="2089404"/>
                </a:lnTo>
              </a:path>
              <a:path w="4773295" h="3343910">
                <a:moveTo>
                  <a:pt x="4771644" y="2087880"/>
                </a:moveTo>
                <a:lnTo>
                  <a:pt x="4727448" y="2089404"/>
                </a:lnTo>
              </a:path>
              <a:path w="4773295" h="3343910">
                <a:moveTo>
                  <a:pt x="0" y="1676400"/>
                </a:moveTo>
                <a:lnTo>
                  <a:pt x="44196" y="1677924"/>
                </a:lnTo>
              </a:path>
              <a:path w="4773295" h="3343910">
                <a:moveTo>
                  <a:pt x="4771644" y="1676400"/>
                </a:moveTo>
                <a:lnTo>
                  <a:pt x="4727448" y="1677924"/>
                </a:lnTo>
              </a:path>
              <a:path w="4773295" h="3343910">
                <a:moveTo>
                  <a:pt x="0" y="1254252"/>
                </a:moveTo>
                <a:lnTo>
                  <a:pt x="44196" y="1255776"/>
                </a:lnTo>
              </a:path>
              <a:path w="4773295" h="3343910">
                <a:moveTo>
                  <a:pt x="4771644" y="1254252"/>
                </a:moveTo>
                <a:lnTo>
                  <a:pt x="4727448" y="1255776"/>
                </a:lnTo>
              </a:path>
              <a:path w="4773295" h="3343910">
                <a:moveTo>
                  <a:pt x="0" y="833627"/>
                </a:moveTo>
                <a:lnTo>
                  <a:pt x="44196" y="835151"/>
                </a:lnTo>
              </a:path>
              <a:path w="4773295" h="3343910">
                <a:moveTo>
                  <a:pt x="4771644" y="833627"/>
                </a:moveTo>
                <a:lnTo>
                  <a:pt x="4727448" y="835151"/>
                </a:lnTo>
              </a:path>
              <a:path w="4773295" h="3343910">
                <a:moveTo>
                  <a:pt x="0" y="422148"/>
                </a:moveTo>
                <a:lnTo>
                  <a:pt x="44196" y="423672"/>
                </a:lnTo>
              </a:path>
              <a:path w="4773295" h="3343910">
                <a:moveTo>
                  <a:pt x="4771644" y="422148"/>
                </a:moveTo>
                <a:lnTo>
                  <a:pt x="4727448" y="423672"/>
                </a:lnTo>
              </a:path>
              <a:path w="4773295" h="3343910">
                <a:moveTo>
                  <a:pt x="0" y="0"/>
                </a:moveTo>
                <a:lnTo>
                  <a:pt x="44196" y="1524"/>
                </a:lnTo>
              </a:path>
              <a:path w="4773295" h="3343910">
                <a:moveTo>
                  <a:pt x="4771644" y="0"/>
                </a:moveTo>
                <a:lnTo>
                  <a:pt x="4727448" y="1524"/>
                </a:lnTo>
              </a:path>
            </a:pathLst>
          </a:custGeom>
          <a:ln w="3175">
            <a:solidFill>
              <a:srgbClr val="000000"/>
            </a:solidFill>
          </a:ln>
        </p:spPr>
        <p:txBody>
          <a:bodyPr wrap="square" lIns="0" tIns="0" rIns="0" bIns="0" rtlCol="0"/>
          <a:lstStyle/>
          <a:p>
            <a:endParaRPr/>
          </a:p>
        </p:txBody>
      </p:sp>
      <p:sp>
        <p:nvSpPr>
          <p:cNvPr id="7" name="object 7"/>
          <p:cNvSpPr txBox="1"/>
          <p:nvPr/>
        </p:nvSpPr>
        <p:spPr>
          <a:xfrm>
            <a:off x="1528063" y="5590438"/>
            <a:ext cx="24384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a:t>
            </a:r>
            <a:r>
              <a:rPr sz="1000" spc="-10" dirty="0">
                <a:latin typeface="Arial"/>
                <a:cs typeface="Arial"/>
              </a:rPr>
              <a:t>1.5</a:t>
            </a:r>
            <a:endParaRPr sz="1000">
              <a:latin typeface="Arial"/>
              <a:cs typeface="Arial"/>
            </a:endParaRPr>
          </a:p>
        </p:txBody>
      </p:sp>
      <p:sp>
        <p:nvSpPr>
          <p:cNvPr id="8" name="object 8"/>
          <p:cNvSpPr txBox="1"/>
          <p:nvPr/>
        </p:nvSpPr>
        <p:spPr>
          <a:xfrm>
            <a:off x="2190114" y="5590438"/>
            <a:ext cx="13843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-1</a:t>
            </a:r>
            <a:endParaRPr sz="1000">
              <a:latin typeface="Arial"/>
              <a:cs typeface="Arial"/>
            </a:endParaRPr>
          </a:p>
        </p:txBody>
      </p:sp>
      <p:sp>
        <p:nvSpPr>
          <p:cNvPr id="9" name="object 9"/>
          <p:cNvSpPr txBox="1"/>
          <p:nvPr/>
        </p:nvSpPr>
        <p:spPr>
          <a:xfrm>
            <a:off x="2718561" y="5590438"/>
            <a:ext cx="24384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a:t>
            </a:r>
            <a:r>
              <a:rPr sz="1000" spc="-10" dirty="0">
                <a:latin typeface="Arial"/>
                <a:cs typeface="Arial"/>
              </a:rPr>
              <a:t>0.5</a:t>
            </a:r>
            <a:endParaRPr sz="1000">
              <a:latin typeface="Arial"/>
              <a:cs typeface="Arial"/>
            </a:endParaRPr>
          </a:p>
        </p:txBody>
      </p:sp>
      <p:sp>
        <p:nvSpPr>
          <p:cNvPr id="10" name="object 10"/>
          <p:cNvSpPr txBox="1"/>
          <p:nvPr/>
        </p:nvSpPr>
        <p:spPr>
          <a:xfrm>
            <a:off x="3436365" y="5590438"/>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0</a:t>
            </a:r>
            <a:endParaRPr sz="1000">
              <a:latin typeface="Arial"/>
              <a:cs typeface="Arial"/>
            </a:endParaRPr>
          </a:p>
        </p:txBody>
      </p:sp>
      <p:sp>
        <p:nvSpPr>
          <p:cNvPr id="11" name="object 11"/>
          <p:cNvSpPr txBox="1"/>
          <p:nvPr/>
        </p:nvSpPr>
        <p:spPr>
          <a:xfrm>
            <a:off x="3964940" y="5590438"/>
            <a:ext cx="200660"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a:cs typeface="Arial"/>
              </a:rPr>
              <a:t>0.5</a:t>
            </a:r>
            <a:endParaRPr sz="1000">
              <a:latin typeface="Arial"/>
              <a:cs typeface="Arial"/>
            </a:endParaRPr>
          </a:p>
        </p:txBody>
      </p:sp>
      <p:sp>
        <p:nvSpPr>
          <p:cNvPr id="12" name="object 12"/>
          <p:cNvSpPr txBox="1"/>
          <p:nvPr/>
        </p:nvSpPr>
        <p:spPr>
          <a:xfrm>
            <a:off x="4625466" y="5590438"/>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1</a:t>
            </a:r>
            <a:endParaRPr sz="1000">
              <a:latin typeface="Arial"/>
              <a:cs typeface="Arial"/>
            </a:endParaRPr>
          </a:p>
        </p:txBody>
      </p:sp>
      <p:sp>
        <p:nvSpPr>
          <p:cNvPr id="13" name="object 13"/>
          <p:cNvSpPr txBox="1"/>
          <p:nvPr/>
        </p:nvSpPr>
        <p:spPr>
          <a:xfrm>
            <a:off x="5155819" y="5590438"/>
            <a:ext cx="200660"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a:cs typeface="Arial"/>
              </a:rPr>
              <a:t>1.5</a:t>
            </a:r>
            <a:endParaRPr sz="1000">
              <a:latin typeface="Arial"/>
              <a:cs typeface="Arial"/>
            </a:endParaRPr>
          </a:p>
        </p:txBody>
      </p:sp>
      <p:sp>
        <p:nvSpPr>
          <p:cNvPr id="14" name="object 14"/>
          <p:cNvSpPr txBox="1"/>
          <p:nvPr/>
        </p:nvSpPr>
        <p:spPr>
          <a:xfrm>
            <a:off x="5816346" y="5590438"/>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2</a:t>
            </a:r>
            <a:endParaRPr sz="1000">
              <a:latin typeface="Arial"/>
              <a:cs typeface="Arial"/>
            </a:endParaRPr>
          </a:p>
        </p:txBody>
      </p:sp>
      <p:sp>
        <p:nvSpPr>
          <p:cNvPr id="15" name="object 15"/>
          <p:cNvSpPr txBox="1"/>
          <p:nvPr/>
        </p:nvSpPr>
        <p:spPr>
          <a:xfrm>
            <a:off x="789533" y="4639183"/>
            <a:ext cx="260985" cy="1010919"/>
          </a:xfrm>
          <a:prstGeom prst="rect">
            <a:avLst/>
          </a:prstGeom>
        </p:spPr>
        <p:txBody>
          <a:bodyPr vert="horz" wrap="square" lIns="0" tIns="12065" rIns="0" bIns="0" rtlCol="0">
            <a:spAutoFit/>
          </a:bodyPr>
          <a:lstStyle/>
          <a:p>
            <a:pPr marR="5080" algn="r">
              <a:lnSpc>
                <a:spcPct val="100000"/>
              </a:lnSpc>
              <a:spcBef>
                <a:spcPts val="95"/>
              </a:spcBef>
            </a:pPr>
            <a:r>
              <a:rPr sz="1000" spc="-5" dirty="0">
                <a:latin typeface="Arial"/>
                <a:cs typeface="Arial"/>
              </a:rPr>
              <a:t>-1</a:t>
            </a:r>
            <a:endParaRPr sz="1000">
              <a:latin typeface="Arial"/>
              <a:cs typeface="Arial"/>
            </a:endParaRPr>
          </a:p>
          <a:p>
            <a:pPr>
              <a:lnSpc>
                <a:spcPct val="100000"/>
              </a:lnSpc>
            </a:pPr>
            <a:endParaRPr sz="1100">
              <a:latin typeface="Arial"/>
              <a:cs typeface="Arial"/>
            </a:endParaRPr>
          </a:p>
          <a:p>
            <a:pPr marR="22225" algn="r">
              <a:lnSpc>
                <a:spcPct val="100000"/>
              </a:lnSpc>
              <a:spcBef>
                <a:spcPts val="770"/>
              </a:spcBef>
            </a:pPr>
            <a:r>
              <a:rPr sz="1000" dirty="0">
                <a:latin typeface="Arial"/>
                <a:cs typeface="Arial"/>
              </a:rPr>
              <a:t>-</a:t>
            </a:r>
            <a:r>
              <a:rPr sz="1000" spc="-10" dirty="0">
                <a:latin typeface="Arial"/>
                <a:cs typeface="Arial"/>
              </a:rPr>
              <a:t>1.5</a:t>
            </a:r>
            <a:endParaRPr sz="1000">
              <a:latin typeface="Arial"/>
              <a:cs typeface="Arial"/>
            </a:endParaRPr>
          </a:p>
          <a:p>
            <a:pPr>
              <a:lnSpc>
                <a:spcPct val="100000"/>
              </a:lnSpc>
            </a:pPr>
            <a:endParaRPr sz="1100">
              <a:latin typeface="Arial"/>
              <a:cs typeface="Arial"/>
            </a:endParaRPr>
          </a:p>
          <a:p>
            <a:pPr marR="5080" algn="r">
              <a:lnSpc>
                <a:spcPct val="100000"/>
              </a:lnSpc>
              <a:spcBef>
                <a:spcPts val="865"/>
              </a:spcBef>
            </a:pPr>
            <a:r>
              <a:rPr sz="1000" spc="-5" dirty="0">
                <a:latin typeface="Arial"/>
                <a:cs typeface="Arial"/>
              </a:rPr>
              <a:t>-2</a:t>
            </a:r>
            <a:endParaRPr sz="1000">
              <a:latin typeface="Arial"/>
              <a:cs typeface="Arial"/>
            </a:endParaRPr>
          </a:p>
        </p:txBody>
      </p:sp>
      <p:sp>
        <p:nvSpPr>
          <p:cNvPr id="16" name="object 16"/>
          <p:cNvSpPr txBox="1"/>
          <p:nvPr/>
        </p:nvSpPr>
        <p:spPr>
          <a:xfrm>
            <a:off x="789533" y="4218559"/>
            <a:ext cx="243840"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Arial"/>
                <a:cs typeface="Arial"/>
              </a:rPr>
              <a:t>-</a:t>
            </a:r>
            <a:r>
              <a:rPr sz="1000" spc="-10" dirty="0">
                <a:latin typeface="Arial"/>
                <a:cs typeface="Arial"/>
              </a:rPr>
              <a:t>0.5</a:t>
            </a:r>
            <a:endParaRPr sz="1000">
              <a:latin typeface="Arial"/>
              <a:cs typeface="Arial"/>
            </a:endParaRPr>
          </a:p>
        </p:txBody>
      </p:sp>
      <p:sp>
        <p:nvSpPr>
          <p:cNvPr id="17" name="object 17"/>
          <p:cNvSpPr txBox="1"/>
          <p:nvPr/>
        </p:nvSpPr>
        <p:spPr>
          <a:xfrm>
            <a:off x="954735" y="3805554"/>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0</a:t>
            </a:r>
            <a:endParaRPr sz="1000">
              <a:latin typeface="Arial"/>
              <a:cs typeface="Arial"/>
            </a:endParaRPr>
          </a:p>
        </p:txBody>
      </p:sp>
      <p:sp>
        <p:nvSpPr>
          <p:cNvPr id="18" name="object 18"/>
          <p:cNvSpPr txBox="1"/>
          <p:nvPr/>
        </p:nvSpPr>
        <p:spPr>
          <a:xfrm>
            <a:off x="834034" y="3384930"/>
            <a:ext cx="200660"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a:cs typeface="Arial"/>
              </a:rPr>
              <a:t>0.5</a:t>
            </a:r>
            <a:endParaRPr sz="1000">
              <a:latin typeface="Arial"/>
              <a:cs typeface="Arial"/>
            </a:endParaRPr>
          </a:p>
        </p:txBody>
      </p:sp>
      <p:sp>
        <p:nvSpPr>
          <p:cNvPr id="19" name="object 19"/>
          <p:cNvSpPr txBox="1"/>
          <p:nvPr/>
        </p:nvSpPr>
        <p:spPr>
          <a:xfrm>
            <a:off x="954735" y="2963925"/>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1</a:t>
            </a:r>
            <a:endParaRPr sz="1000">
              <a:latin typeface="Arial"/>
              <a:cs typeface="Arial"/>
            </a:endParaRPr>
          </a:p>
        </p:txBody>
      </p:sp>
      <p:sp>
        <p:nvSpPr>
          <p:cNvPr id="20" name="object 20"/>
          <p:cNvSpPr txBox="1"/>
          <p:nvPr/>
        </p:nvSpPr>
        <p:spPr>
          <a:xfrm>
            <a:off x="834034" y="2130298"/>
            <a:ext cx="216535" cy="598805"/>
          </a:xfrm>
          <a:prstGeom prst="rect">
            <a:avLst/>
          </a:prstGeom>
        </p:spPr>
        <p:txBody>
          <a:bodyPr vert="horz" wrap="square" lIns="0" tIns="12065" rIns="0" bIns="0" rtlCol="0">
            <a:spAutoFit/>
          </a:bodyPr>
          <a:lstStyle/>
          <a:p>
            <a:pPr marR="5080" algn="r">
              <a:lnSpc>
                <a:spcPct val="100000"/>
              </a:lnSpc>
              <a:spcBef>
                <a:spcPts val="95"/>
              </a:spcBef>
            </a:pPr>
            <a:r>
              <a:rPr sz="1000" spc="-5" dirty="0">
                <a:latin typeface="Arial"/>
                <a:cs typeface="Arial"/>
              </a:rPr>
              <a:t>2</a:t>
            </a:r>
            <a:endParaRPr sz="1000">
              <a:latin typeface="Arial"/>
              <a:cs typeface="Arial"/>
            </a:endParaRPr>
          </a:p>
          <a:p>
            <a:pPr>
              <a:lnSpc>
                <a:spcPct val="100000"/>
              </a:lnSpc>
            </a:pPr>
            <a:endParaRPr sz="1100">
              <a:latin typeface="Arial"/>
              <a:cs typeface="Arial"/>
            </a:endParaRPr>
          </a:p>
          <a:p>
            <a:pPr marR="20955" algn="r">
              <a:lnSpc>
                <a:spcPct val="100000"/>
              </a:lnSpc>
              <a:spcBef>
                <a:spcPts val="850"/>
              </a:spcBef>
            </a:pPr>
            <a:r>
              <a:rPr sz="1000" spc="-10" dirty="0">
                <a:latin typeface="Arial"/>
                <a:cs typeface="Arial"/>
              </a:rPr>
              <a:t>1.5</a:t>
            </a:r>
            <a:endParaRPr sz="1000">
              <a:latin typeface="Arial"/>
              <a:cs typeface="Arial"/>
            </a:endParaRPr>
          </a:p>
        </p:txBody>
      </p:sp>
      <p:grpSp>
        <p:nvGrpSpPr>
          <p:cNvPr id="21" name="object 21"/>
          <p:cNvGrpSpPr/>
          <p:nvPr/>
        </p:nvGrpSpPr>
        <p:grpSpPr>
          <a:xfrm>
            <a:off x="970661" y="2218817"/>
            <a:ext cx="4893945" cy="3353435"/>
            <a:chOff x="970661" y="2218817"/>
            <a:chExt cx="4893945" cy="3353435"/>
          </a:xfrm>
        </p:grpSpPr>
        <p:sp>
          <p:nvSpPr>
            <p:cNvPr id="22" name="object 22"/>
            <p:cNvSpPr/>
            <p:nvPr/>
          </p:nvSpPr>
          <p:spPr>
            <a:xfrm>
              <a:off x="971550" y="2219706"/>
              <a:ext cx="4892040" cy="3351529"/>
            </a:xfrm>
            <a:custGeom>
              <a:avLst/>
              <a:gdLst/>
              <a:ahLst/>
              <a:cxnLst/>
              <a:rect l="l" t="t" r="r" b="b"/>
              <a:pathLst>
                <a:path w="4892040" h="3351529">
                  <a:moveTo>
                    <a:pt x="0" y="0"/>
                  </a:moveTo>
                  <a:lnTo>
                    <a:pt x="4771644" y="1524"/>
                  </a:lnTo>
                </a:path>
                <a:path w="4892040" h="3351529">
                  <a:moveTo>
                    <a:pt x="118872" y="3349752"/>
                  </a:moveTo>
                  <a:lnTo>
                    <a:pt x="4890516" y="3351276"/>
                  </a:lnTo>
                </a:path>
                <a:path w="4892040" h="3351529">
                  <a:moveTo>
                    <a:pt x="4890516" y="3349752"/>
                  </a:moveTo>
                  <a:lnTo>
                    <a:pt x="4892040" y="7620"/>
                  </a:lnTo>
                </a:path>
                <a:path w="4892040" h="3351529">
                  <a:moveTo>
                    <a:pt x="118872" y="3349752"/>
                  </a:moveTo>
                  <a:lnTo>
                    <a:pt x="120396" y="7620"/>
                  </a:lnTo>
                </a:path>
              </a:pathLst>
            </a:custGeom>
            <a:ln w="3175">
              <a:solidFill>
                <a:srgbClr val="000000"/>
              </a:solidFill>
            </a:ln>
          </p:spPr>
          <p:txBody>
            <a:bodyPr wrap="square" lIns="0" tIns="0" rIns="0" bIns="0" rtlCol="0"/>
            <a:lstStyle/>
            <a:p>
              <a:endParaRPr dirty="0"/>
            </a:p>
          </p:txBody>
        </p:sp>
        <p:sp>
          <p:nvSpPr>
            <p:cNvPr id="23" name="object 23"/>
            <p:cNvSpPr/>
            <p:nvPr/>
          </p:nvSpPr>
          <p:spPr>
            <a:xfrm>
              <a:off x="2235708" y="3442716"/>
              <a:ext cx="86995" cy="1332230"/>
            </a:xfrm>
            <a:custGeom>
              <a:avLst/>
              <a:gdLst/>
              <a:ahLst/>
              <a:cxnLst/>
              <a:rect l="l" t="t" r="r" b="b"/>
              <a:pathLst>
                <a:path w="86994" h="1332229">
                  <a:moveTo>
                    <a:pt x="0" y="1254252"/>
                  </a:moveTo>
                  <a:lnTo>
                    <a:pt x="86868" y="1331976"/>
                  </a:lnTo>
                </a:path>
                <a:path w="86994" h="1332229">
                  <a:moveTo>
                    <a:pt x="86868" y="1254252"/>
                  </a:moveTo>
                  <a:lnTo>
                    <a:pt x="0" y="1331976"/>
                  </a:lnTo>
                </a:path>
                <a:path w="86994" h="1332229">
                  <a:moveTo>
                    <a:pt x="0" y="0"/>
                  </a:moveTo>
                  <a:lnTo>
                    <a:pt x="86868" y="77724"/>
                  </a:lnTo>
                </a:path>
                <a:path w="86994" h="1332229">
                  <a:moveTo>
                    <a:pt x="86868" y="0"/>
                  </a:moveTo>
                  <a:lnTo>
                    <a:pt x="0" y="77724"/>
                  </a:lnTo>
                </a:path>
              </a:pathLst>
            </a:custGeom>
            <a:ln w="33528">
              <a:solidFill>
                <a:srgbClr val="0000FF"/>
              </a:solidFill>
            </a:ln>
          </p:spPr>
          <p:txBody>
            <a:bodyPr wrap="square" lIns="0" tIns="0" rIns="0" bIns="0" rtlCol="0"/>
            <a:lstStyle/>
            <a:p>
              <a:endParaRPr/>
            </a:p>
          </p:txBody>
        </p:sp>
        <p:sp>
          <p:nvSpPr>
            <p:cNvPr id="24" name="object 24"/>
            <p:cNvSpPr/>
            <p:nvPr/>
          </p:nvSpPr>
          <p:spPr>
            <a:xfrm>
              <a:off x="4032503" y="3020568"/>
              <a:ext cx="683260" cy="500380"/>
            </a:xfrm>
            <a:custGeom>
              <a:avLst/>
              <a:gdLst/>
              <a:ahLst/>
              <a:cxnLst/>
              <a:rect l="l" t="t" r="r" b="b"/>
              <a:pathLst>
                <a:path w="683260" h="500379">
                  <a:moveTo>
                    <a:pt x="0" y="0"/>
                  </a:moveTo>
                  <a:lnTo>
                    <a:pt x="88392" y="79248"/>
                  </a:lnTo>
                </a:path>
                <a:path w="683260" h="500379">
                  <a:moveTo>
                    <a:pt x="88392" y="0"/>
                  </a:moveTo>
                  <a:lnTo>
                    <a:pt x="0" y="79248"/>
                  </a:lnTo>
                </a:path>
                <a:path w="683260" h="500379">
                  <a:moveTo>
                    <a:pt x="594360" y="422148"/>
                  </a:moveTo>
                  <a:lnTo>
                    <a:pt x="682751" y="499872"/>
                  </a:lnTo>
                </a:path>
                <a:path w="683260" h="500379">
                  <a:moveTo>
                    <a:pt x="682751" y="422148"/>
                  </a:moveTo>
                  <a:lnTo>
                    <a:pt x="594360" y="499872"/>
                  </a:lnTo>
                </a:path>
              </a:pathLst>
            </a:custGeom>
            <a:ln w="33528">
              <a:solidFill>
                <a:srgbClr val="FF0000"/>
              </a:solidFill>
            </a:ln>
          </p:spPr>
          <p:txBody>
            <a:bodyPr wrap="square" lIns="0" tIns="0" rIns="0" bIns="0" rtlCol="0"/>
            <a:lstStyle/>
            <a:p>
              <a:endParaRPr/>
            </a:p>
          </p:txBody>
        </p:sp>
      </p:grpSp>
      <p:sp>
        <p:nvSpPr>
          <p:cNvPr id="25" name="object 25"/>
          <p:cNvSpPr txBox="1"/>
          <p:nvPr/>
        </p:nvSpPr>
        <p:spPr>
          <a:xfrm>
            <a:off x="4031741" y="3823207"/>
            <a:ext cx="378460" cy="208279"/>
          </a:xfrm>
          <a:prstGeom prst="rect">
            <a:avLst/>
          </a:prstGeom>
        </p:spPr>
        <p:txBody>
          <a:bodyPr vert="horz" wrap="square" lIns="0" tIns="12700" rIns="0" bIns="0" rtlCol="0">
            <a:spAutoFit/>
          </a:bodyPr>
          <a:lstStyle/>
          <a:p>
            <a:pPr marL="12700">
              <a:lnSpc>
                <a:spcPct val="100000"/>
              </a:lnSpc>
              <a:spcBef>
                <a:spcPts val="100"/>
              </a:spcBef>
            </a:pPr>
            <a:r>
              <a:rPr sz="1200" b="1" i="1" dirty="0">
                <a:latin typeface="Arial"/>
                <a:cs typeface="Arial"/>
              </a:rPr>
              <a:t>Z =</a:t>
            </a:r>
            <a:r>
              <a:rPr sz="1200" b="1" i="1" spc="-80" dirty="0">
                <a:latin typeface="Arial"/>
                <a:cs typeface="Arial"/>
              </a:rPr>
              <a:t> </a:t>
            </a:r>
            <a:r>
              <a:rPr sz="1200" b="1" i="1" spc="-5" dirty="0">
                <a:latin typeface="Arial"/>
                <a:cs typeface="Arial"/>
              </a:rPr>
              <a:t>1</a:t>
            </a:r>
            <a:endParaRPr sz="1200">
              <a:latin typeface="Arial"/>
              <a:cs typeface="Arial"/>
            </a:endParaRPr>
          </a:p>
        </p:txBody>
      </p:sp>
      <p:sp>
        <p:nvSpPr>
          <p:cNvPr id="26" name="object 26"/>
          <p:cNvSpPr txBox="1"/>
          <p:nvPr/>
        </p:nvSpPr>
        <p:spPr>
          <a:xfrm>
            <a:off x="1462786" y="3950334"/>
            <a:ext cx="378460" cy="208279"/>
          </a:xfrm>
          <a:prstGeom prst="rect">
            <a:avLst/>
          </a:prstGeom>
        </p:spPr>
        <p:txBody>
          <a:bodyPr vert="horz" wrap="square" lIns="0" tIns="12700" rIns="0" bIns="0" rtlCol="0">
            <a:spAutoFit/>
          </a:bodyPr>
          <a:lstStyle/>
          <a:p>
            <a:pPr marL="12700">
              <a:lnSpc>
                <a:spcPct val="100000"/>
              </a:lnSpc>
              <a:spcBef>
                <a:spcPts val="100"/>
              </a:spcBef>
            </a:pPr>
            <a:r>
              <a:rPr sz="1200" b="1" i="1" dirty="0">
                <a:latin typeface="Arial"/>
                <a:cs typeface="Arial"/>
              </a:rPr>
              <a:t>Z =</a:t>
            </a:r>
            <a:r>
              <a:rPr sz="1200" b="1" i="1" spc="-80" dirty="0">
                <a:latin typeface="Arial"/>
                <a:cs typeface="Arial"/>
              </a:rPr>
              <a:t> </a:t>
            </a:r>
            <a:r>
              <a:rPr sz="1200" b="1" i="1" spc="-5" dirty="0">
                <a:latin typeface="Arial"/>
                <a:cs typeface="Arial"/>
              </a:rPr>
              <a:t>0</a:t>
            </a:r>
            <a:endParaRPr sz="1200">
              <a:latin typeface="Arial"/>
              <a:cs typeface="Arial"/>
            </a:endParaRPr>
          </a:p>
        </p:txBody>
      </p:sp>
      <p:sp>
        <p:nvSpPr>
          <p:cNvPr id="27" name="object 27"/>
          <p:cNvSpPr txBox="1"/>
          <p:nvPr/>
        </p:nvSpPr>
        <p:spPr>
          <a:xfrm>
            <a:off x="4009390" y="2803347"/>
            <a:ext cx="508634" cy="208915"/>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(1/2,</a:t>
            </a:r>
            <a:r>
              <a:rPr sz="1200" b="1" spc="-65" dirty="0">
                <a:latin typeface="Arial"/>
                <a:cs typeface="Arial"/>
              </a:rPr>
              <a:t> </a:t>
            </a:r>
            <a:r>
              <a:rPr sz="1200" b="1" dirty="0">
                <a:latin typeface="Arial"/>
                <a:cs typeface="Arial"/>
              </a:rPr>
              <a:t>1)</a:t>
            </a:r>
            <a:endParaRPr sz="1200">
              <a:latin typeface="Arial"/>
              <a:cs typeface="Arial"/>
            </a:endParaRPr>
          </a:p>
        </p:txBody>
      </p:sp>
      <p:sp>
        <p:nvSpPr>
          <p:cNvPr id="28" name="object 28"/>
          <p:cNvSpPr txBox="1"/>
          <p:nvPr/>
        </p:nvSpPr>
        <p:spPr>
          <a:xfrm>
            <a:off x="4812919" y="3332479"/>
            <a:ext cx="46799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(1,</a:t>
            </a:r>
            <a:r>
              <a:rPr sz="1200" b="1" dirty="0">
                <a:latin typeface="Arial"/>
                <a:cs typeface="Arial"/>
              </a:rPr>
              <a:t>1</a:t>
            </a:r>
            <a:r>
              <a:rPr sz="1200" b="1" spc="-5" dirty="0">
                <a:latin typeface="Arial"/>
                <a:cs typeface="Arial"/>
              </a:rPr>
              <a:t>/</a:t>
            </a:r>
            <a:r>
              <a:rPr sz="1200" b="1" dirty="0">
                <a:latin typeface="Arial"/>
                <a:cs typeface="Arial"/>
              </a:rPr>
              <a:t>2)</a:t>
            </a:r>
            <a:endParaRPr sz="1200">
              <a:latin typeface="Arial"/>
              <a:cs typeface="Arial"/>
            </a:endParaRPr>
          </a:p>
        </p:txBody>
      </p:sp>
      <p:sp>
        <p:nvSpPr>
          <p:cNvPr id="29" name="object 29"/>
          <p:cNvSpPr txBox="1"/>
          <p:nvPr/>
        </p:nvSpPr>
        <p:spPr>
          <a:xfrm>
            <a:off x="2123313" y="3186429"/>
            <a:ext cx="518159"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(-1,1/2)</a:t>
            </a:r>
            <a:endParaRPr sz="1200">
              <a:latin typeface="Arial"/>
              <a:cs typeface="Arial"/>
            </a:endParaRPr>
          </a:p>
        </p:txBody>
      </p:sp>
      <p:sp>
        <p:nvSpPr>
          <p:cNvPr id="30" name="object 30"/>
          <p:cNvSpPr txBox="1"/>
          <p:nvPr/>
        </p:nvSpPr>
        <p:spPr>
          <a:xfrm>
            <a:off x="2190114" y="4420361"/>
            <a:ext cx="38989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(-1,</a:t>
            </a:r>
            <a:r>
              <a:rPr sz="1200" b="1" dirty="0">
                <a:latin typeface="Arial"/>
                <a:cs typeface="Arial"/>
              </a:rPr>
              <a:t>1)</a:t>
            </a:r>
            <a:endParaRPr sz="1200">
              <a:latin typeface="Arial"/>
              <a:cs typeface="Arial"/>
            </a:endParaRPr>
          </a:p>
        </p:txBody>
      </p:sp>
      <p:sp>
        <p:nvSpPr>
          <p:cNvPr id="31" name="TextBox 30">
            <a:extLst>
              <a:ext uri="{FF2B5EF4-FFF2-40B4-BE49-F238E27FC236}">
                <a16:creationId xmlns:a16="http://schemas.microsoft.com/office/drawing/2014/main" id="{2C28B490-D564-448C-9930-9FFB514E4A88}"/>
              </a:ext>
            </a:extLst>
          </p:cNvPr>
          <p:cNvSpPr txBox="1"/>
          <p:nvPr/>
        </p:nvSpPr>
        <p:spPr>
          <a:xfrm>
            <a:off x="7084381" y="2352583"/>
            <a:ext cx="4017197" cy="369332"/>
          </a:xfrm>
          <a:prstGeom prst="rect">
            <a:avLst/>
          </a:prstGeom>
          <a:noFill/>
        </p:spPr>
        <p:txBody>
          <a:bodyPr wrap="square" rtlCol="0">
            <a:spAutoFit/>
          </a:bodyPr>
          <a:lstStyle/>
          <a:p>
            <a:r>
              <a:rPr lang="en-US" dirty="0"/>
              <a:t>4 points are linearly separable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64654" y="1666925"/>
            <a:ext cx="5501640" cy="12700"/>
          </a:xfrm>
          <a:custGeom>
            <a:avLst/>
            <a:gdLst/>
            <a:ahLst/>
            <a:cxnLst/>
            <a:rect l="l" t="t" r="r" b="b"/>
            <a:pathLst>
              <a:path w="5501640" h="12700">
                <a:moveTo>
                  <a:pt x="5475948" y="12"/>
                </a:moveTo>
                <a:lnTo>
                  <a:pt x="0" y="12"/>
                </a:lnTo>
                <a:lnTo>
                  <a:pt x="0" y="12369"/>
                </a:lnTo>
                <a:lnTo>
                  <a:pt x="5475948" y="12369"/>
                </a:lnTo>
                <a:lnTo>
                  <a:pt x="5475948" y="12"/>
                </a:lnTo>
                <a:close/>
              </a:path>
              <a:path w="5501640" h="12700">
                <a:moveTo>
                  <a:pt x="5501348" y="0"/>
                </a:moveTo>
                <a:lnTo>
                  <a:pt x="5488648" y="0"/>
                </a:lnTo>
                <a:lnTo>
                  <a:pt x="5488648" y="12382"/>
                </a:lnTo>
                <a:lnTo>
                  <a:pt x="5501348" y="12382"/>
                </a:lnTo>
                <a:lnTo>
                  <a:pt x="5501348"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858329" y="1666925"/>
            <a:ext cx="5507990" cy="4247515"/>
            <a:chOff x="858329" y="1666925"/>
            <a:chExt cx="5507990" cy="4247515"/>
          </a:xfrm>
        </p:grpSpPr>
        <p:sp>
          <p:nvSpPr>
            <p:cNvPr id="4" name="object 4"/>
            <p:cNvSpPr/>
            <p:nvPr/>
          </p:nvSpPr>
          <p:spPr>
            <a:xfrm>
              <a:off x="858329" y="1666925"/>
              <a:ext cx="5507990" cy="4247515"/>
            </a:xfrm>
            <a:custGeom>
              <a:avLst/>
              <a:gdLst/>
              <a:ahLst/>
              <a:cxnLst/>
              <a:rect l="l" t="t" r="r" b="b"/>
              <a:pathLst>
                <a:path w="5507990" h="4247515">
                  <a:moveTo>
                    <a:pt x="18973" y="0"/>
                  </a:moveTo>
                  <a:lnTo>
                    <a:pt x="6324" y="0"/>
                  </a:lnTo>
                  <a:lnTo>
                    <a:pt x="6324" y="12382"/>
                  </a:lnTo>
                  <a:lnTo>
                    <a:pt x="18973" y="12382"/>
                  </a:lnTo>
                  <a:lnTo>
                    <a:pt x="18973" y="0"/>
                  </a:lnTo>
                  <a:close/>
                </a:path>
                <a:path w="5507990" h="4247515">
                  <a:moveTo>
                    <a:pt x="5482272" y="4235031"/>
                  </a:moveTo>
                  <a:lnTo>
                    <a:pt x="12649" y="4235031"/>
                  </a:lnTo>
                  <a:lnTo>
                    <a:pt x="12649" y="18592"/>
                  </a:lnTo>
                  <a:lnTo>
                    <a:pt x="0" y="18592"/>
                  </a:lnTo>
                  <a:lnTo>
                    <a:pt x="0" y="4241216"/>
                  </a:lnTo>
                  <a:lnTo>
                    <a:pt x="6324" y="4241216"/>
                  </a:lnTo>
                  <a:lnTo>
                    <a:pt x="6324" y="4247388"/>
                  </a:lnTo>
                  <a:lnTo>
                    <a:pt x="5482272" y="4247388"/>
                  </a:lnTo>
                  <a:lnTo>
                    <a:pt x="5482272" y="4235031"/>
                  </a:lnTo>
                  <a:close/>
                </a:path>
                <a:path w="5507990" h="4247515">
                  <a:moveTo>
                    <a:pt x="5507672" y="4235018"/>
                  </a:moveTo>
                  <a:lnTo>
                    <a:pt x="5501297" y="4235018"/>
                  </a:lnTo>
                  <a:lnTo>
                    <a:pt x="5501297" y="18592"/>
                  </a:lnTo>
                  <a:lnTo>
                    <a:pt x="5488648" y="18592"/>
                  </a:lnTo>
                  <a:lnTo>
                    <a:pt x="5488648" y="4241216"/>
                  </a:lnTo>
                  <a:lnTo>
                    <a:pt x="5494972" y="4241216"/>
                  </a:lnTo>
                  <a:lnTo>
                    <a:pt x="5494972" y="4247413"/>
                  </a:lnTo>
                  <a:lnTo>
                    <a:pt x="5507672" y="4247413"/>
                  </a:lnTo>
                  <a:lnTo>
                    <a:pt x="5507672" y="4235018"/>
                  </a:lnTo>
                  <a:close/>
                </a:path>
                <a:path w="5507990" h="4247515">
                  <a:moveTo>
                    <a:pt x="5507672" y="0"/>
                  </a:moveTo>
                  <a:lnTo>
                    <a:pt x="5494972" y="0"/>
                  </a:lnTo>
                  <a:lnTo>
                    <a:pt x="5494972" y="12382"/>
                  </a:lnTo>
                  <a:lnTo>
                    <a:pt x="5507672" y="12382"/>
                  </a:lnTo>
                  <a:lnTo>
                    <a:pt x="5507672" y="0"/>
                  </a:lnTo>
                  <a:close/>
                </a:path>
              </a:pathLst>
            </a:custGeom>
            <a:solidFill>
              <a:srgbClr val="000000"/>
            </a:solidFill>
          </p:spPr>
          <p:txBody>
            <a:bodyPr wrap="square" lIns="0" tIns="0" rIns="0" bIns="0" rtlCol="0"/>
            <a:lstStyle/>
            <a:p>
              <a:endParaRPr/>
            </a:p>
          </p:txBody>
        </p:sp>
        <p:sp>
          <p:nvSpPr>
            <p:cNvPr id="5" name="object 5"/>
            <p:cNvSpPr/>
            <p:nvPr/>
          </p:nvSpPr>
          <p:spPr>
            <a:xfrm>
              <a:off x="864662" y="5870959"/>
              <a:ext cx="0" cy="37465"/>
            </a:xfrm>
            <a:custGeom>
              <a:avLst/>
              <a:gdLst/>
              <a:ahLst/>
              <a:cxnLst/>
              <a:rect l="l" t="t" r="r" b="b"/>
              <a:pathLst>
                <a:path h="37464">
                  <a:moveTo>
                    <a:pt x="0" y="37174"/>
                  </a:moveTo>
                  <a:lnTo>
                    <a:pt x="0" y="0"/>
                  </a:lnTo>
                </a:path>
              </a:pathLst>
            </a:custGeom>
            <a:ln w="12653">
              <a:solidFill>
                <a:srgbClr val="000000"/>
              </a:solidFill>
            </a:ln>
          </p:spPr>
          <p:txBody>
            <a:bodyPr wrap="square" lIns="0" tIns="0" rIns="0" bIns="0" rtlCol="0"/>
            <a:lstStyle/>
            <a:p>
              <a:endParaRPr/>
            </a:p>
          </p:txBody>
        </p:sp>
        <p:sp>
          <p:nvSpPr>
            <p:cNvPr id="6" name="object 6"/>
            <p:cNvSpPr/>
            <p:nvPr/>
          </p:nvSpPr>
          <p:spPr>
            <a:xfrm>
              <a:off x="864662" y="5858573"/>
              <a:ext cx="12700" cy="0"/>
            </a:xfrm>
            <a:custGeom>
              <a:avLst/>
              <a:gdLst/>
              <a:ahLst/>
              <a:cxnLst/>
              <a:rect l="l" t="t" r="r" b="b"/>
              <a:pathLst>
                <a:path w="12700">
                  <a:moveTo>
                    <a:pt x="0" y="0"/>
                  </a:moveTo>
                  <a:lnTo>
                    <a:pt x="12646" y="0"/>
                  </a:lnTo>
                </a:path>
              </a:pathLst>
            </a:custGeom>
            <a:ln w="12390">
              <a:solidFill>
                <a:srgbClr val="000000"/>
              </a:solidFill>
            </a:ln>
          </p:spPr>
          <p:txBody>
            <a:bodyPr wrap="square" lIns="0" tIns="0" rIns="0" bIns="0" rtlCol="0"/>
            <a:lstStyle/>
            <a:p>
              <a:endParaRPr/>
            </a:p>
          </p:txBody>
        </p:sp>
        <p:sp>
          <p:nvSpPr>
            <p:cNvPr id="7" name="object 7"/>
            <p:cNvSpPr/>
            <p:nvPr/>
          </p:nvSpPr>
          <p:spPr>
            <a:xfrm>
              <a:off x="864662" y="1673112"/>
              <a:ext cx="0" cy="37465"/>
            </a:xfrm>
            <a:custGeom>
              <a:avLst/>
              <a:gdLst/>
              <a:ahLst/>
              <a:cxnLst/>
              <a:rect l="l" t="t" r="r" b="b"/>
              <a:pathLst>
                <a:path h="37464">
                  <a:moveTo>
                    <a:pt x="0" y="0"/>
                  </a:moveTo>
                  <a:lnTo>
                    <a:pt x="0" y="37207"/>
                  </a:lnTo>
                </a:path>
              </a:pathLst>
            </a:custGeom>
            <a:ln w="12653">
              <a:solidFill>
                <a:srgbClr val="000000"/>
              </a:solidFill>
            </a:ln>
          </p:spPr>
          <p:txBody>
            <a:bodyPr wrap="square" lIns="0" tIns="0" rIns="0" bIns="0" rtlCol="0"/>
            <a:lstStyle/>
            <a:p>
              <a:endParaRPr/>
            </a:p>
          </p:txBody>
        </p:sp>
        <p:sp>
          <p:nvSpPr>
            <p:cNvPr id="8" name="object 8"/>
            <p:cNvSpPr/>
            <p:nvPr/>
          </p:nvSpPr>
          <p:spPr>
            <a:xfrm>
              <a:off x="864662" y="1723053"/>
              <a:ext cx="12700" cy="0"/>
            </a:xfrm>
            <a:custGeom>
              <a:avLst/>
              <a:gdLst/>
              <a:ahLst/>
              <a:cxnLst/>
              <a:rect l="l" t="t" r="r" b="b"/>
              <a:pathLst>
                <a:path w="12700">
                  <a:moveTo>
                    <a:pt x="0" y="0"/>
                  </a:moveTo>
                  <a:lnTo>
                    <a:pt x="12646" y="0"/>
                  </a:lnTo>
                </a:path>
              </a:pathLst>
            </a:custGeom>
            <a:ln w="12390">
              <a:solidFill>
                <a:srgbClr val="000000"/>
              </a:solidFill>
            </a:ln>
          </p:spPr>
          <p:txBody>
            <a:bodyPr wrap="square" lIns="0" tIns="0" rIns="0" bIns="0" rtlCol="0"/>
            <a:lstStyle/>
            <a:p>
              <a:endParaRPr/>
            </a:p>
          </p:txBody>
        </p:sp>
        <p:sp>
          <p:nvSpPr>
            <p:cNvPr id="9" name="object 9"/>
            <p:cNvSpPr/>
            <p:nvPr/>
          </p:nvSpPr>
          <p:spPr>
            <a:xfrm>
              <a:off x="1549209" y="5870959"/>
              <a:ext cx="0" cy="37465"/>
            </a:xfrm>
            <a:custGeom>
              <a:avLst/>
              <a:gdLst/>
              <a:ahLst/>
              <a:cxnLst/>
              <a:rect l="l" t="t" r="r" b="b"/>
              <a:pathLst>
                <a:path h="37464">
                  <a:moveTo>
                    <a:pt x="0" y="37174"/>
                  </a:moveTo>
                  <a:lnTo>
                    <a:pt x="0" y="0"/>
                  </a:lnTo>
                </a:path>
              </a:pathLst>
            </a:custGeom>
            <a:ln w="12653">
              <a:solidFill>
                <a:srgbClr val="000000"/>
              </a:solidFill>
            </a:ln>
          </p:spPr>
          <p:txBody>
            <a:bodyPr wrap="square" lIns="0" tIns="0" rIns="0" bIns="0" rtlCol="0"/>
            <a:lstStyle/>
            <a:p>
              <a:endParaRPr/>
            </a:p>
          </p:txBody>
        </p:sp>
        <p:sp>
          <p:nvSpPr>
            <p:cNvPr id="10" name="object 10"/>
            <p:cNvSpPr/>
            <p:nvPr/>
          </p:nvSpPr>
          <p:spPr>
            <a:xfrm>
              <a:off x="1549209" y="5858573"/>
              <a:ext cx="12700" cy="0"/>
            </a:xfrm>
            <a:custGeom>
              <a:avLst/>
              <a:gdLst/>
              <a:ahLst/>
              <a:cxnLst/>
              <a:rect l="l" t="t" r="r" b="b"/>
              <a:pathLst>
                <a:path w="12700">
                  <a:moveTo>
                    <a:pt x="0" y="0"/>
                  </a:moveTo>
                  <a:lnTo>
                    <a:pt x="12646" y="0"/>
                  </a:lnTo>
                </a:path>
              </a:pathLst>
            </a:custGeom>
            <a:ln w="12390">
              <a:solidFill>
                <a:srgbClr val="000000"/>
              </a:solidFill>
            </a:ln>
          </p:spPr>
          <p:txBody>
            <a:bodyPr wrap="square" lIns="0" tIns="0" rIns="0" bIns="0" rtlCol="0"/>
            <a:lstStyle/>
            <a:p>
              <a:endParaRPr/>
            </a:p>
          </p:txBody>
        </p:sp>
        <p:sp>
          <p:nvSpPr>
            <p:cNvPr id="11" name="object 11"/>
            <p:cNvSpPr/>
            <p:nvPr/>
          </p:nvSpPr>
          <p:spPr>
            <a:xfrm>
              <a:off x="1549209" y="1673112"/>
              <a:ext cx="0" cy="37465"/>
            </a:xfrm>
            <a:custGeom>
              <a:avLst/>
              <a:gdLst/>
              <a:ahLst/>
              <a:cxnLst/>
              <a:rect l="l" t="t" r="r" b="b"/>
              <a:pathLst>
                <a:path h="37464">
                  <a:moveTo>
                    <a:pt x="0" y="0"/>
                  </a:moveTo>
                  <a:lnTo>
                    <a:pt x="0" y="37207"/>
                  </a:lnTo>
                </a:path>
              </a:pathLst>
            </a:custGeom>
            <a:ln w="12653">
              <a:solidFill>
                <a:srgbClr val="000000"/>
              </a:solidFill>
            </a:ln>
          </p:spPr>
          <p:txBody>
            <a:bodyPr wrap="square" lIns="0" tIns="0" rIns="0" bIns="0" rtlCol="0"/>
            <a:lstStyle/>
            <a:p>
              <a:endParaRPr/>
            </a:p>
          </p:txBody>
        </p:sp>
        <p:sp>
          <p:nvSpPr>
            <p:cNvPr id="12" name="object 12"/>
            <p:cNvSpPr/>
            <p:nvPr/>
          </p:nvSpPr>
          <p:spPr>
            <a:xfrm>
              <a:off x="1549209" y="1723053"/>
              <a:ext cx="12700" cy="0"/>
            </a:xfrm>
            <a:custGeom>
              <a:avLst/>
              <a:gdLst/>
              <a:ahLst/>
              <a:cxnLst/>
              <a:rect l="l" t="t" r="r" b="b"/>
              <a:pathLst>
                <a:path w="12700">
                  <a:moveTo>
                    <a:pt x="0" y="0"/>
                  </a:moveTo>
                  <a:lnTo>
                    <a:pt x="12646" y="0"/>
                  </a:lnTo>
                </a:path>
              </a:pathLst>
            </a:custGeom>
            <a:ln w="12390">
              <a:solidFill>
                <a:srgbClr val="000000"/>
              </a:solidFill>
            </a:ln>
          </p:spPr>
          <p:txBody>
            <a:bodyPr wrap="square" lIns="0" tIns="0" rIns="0" bIns="0" rtlCol="0"/>
            <a:lstStyle/>
            <a:p>
              <a:endParaRPr/>
            </a:p>
          </p:txBody>
        </p:sp>
        <p:sp>
          <p:nvSpPr>
            <p:cNvPr id="13" name="object 13"/>
            <p:cNvSpPr/>
            <p:nvPr/>
          </p:nvSpPr>
          <p:spPr>
            <a:xfrm>
              <a:off x="2233840" y="5870959"/>
              <a:ext cx="0" cy="37465"/>
            </a:xfrm>
            <a:custGeom>
              <a:avLst/>
              <a:gdLst/>
              <a:ahLst/>
              <a:cxnLst/>
              <a:rect l="l" t="t" r="r" b="b"/>
              <a:pathLst>
                <a:path h="37464">
                  <a:moveTo>
                    <a:pt x="0" y="37174"/>
                  </a:moveTo>
                  <a:lnTo>
                    <a:pt x="0" y="0"/>
                  </a:lnTo>
                </a:path>
              </a:pathLst>
            </a:custGeom>
            <a:ln w="12653">
              <a:solidFill>
                <a:srgbClr val="000000"/>
              </a:solidFill>
            </a:ln>
          </p:spPr>
          <p:txBody>
            <a:bodyPr wrap="square" lIns="0" tIns="0" rIns="0" bIns="0" rtlCol="0"/>
            <a:lstStyle/>
            <a:p>
              <a:endParaRPr/>
            </a:p>
          </p:txBody>
        </p:sp>
        <p:sp>
          <p:nvSpPr>
            <p:cNvPr id="14" name="object 14"/>
            <p:cNvSpPr/>
            <p:nvPr/>
          </p:nvSpPr>
          <p:spPr>
            <a:xfrm>
              <a:off x="2233840" y="5858573"/>
              <a:ext cx="12700" cy="0"/>
            </a:xfrm>
            <a:custGeom>
              <a:avLst/>
              <a:gdLst/>
              <a:ahLst/>
              <a:cxnLst/>
              <a:rect l="l" t="t" r="r" b="b"/>
              <a:pathLst>
                <a:path w="12700">
                  <a:moveTo>
                    <a:pt x="0" y="0"/>
                  </a:moveTo>
                  <a:lnTo>
                    <a:pt x="12527" y="0"/>
                  </a:lnTo>
                </a:path>
              </a:pathLst>
            </a:custGeom>
            <a:ln w="12390">
              <a:solidFill>
                <a:srgbClr val="000000"/>
              </a:solidFill>
            </a:ln>
          </p:spPr>
          <p:txBody>
            <a:bodyPr wrap="square" lIns="0" tIns="0" rIns="0" bIns="0" rtlCol="0"/>
            <a:lstStyle/>
            <a:p>
              <a:endParaRPr/>
            </a:p>
          </p:txBody>
        </p:sp>
        <p:sp>
          <p:nvSpPr>
            <p:cNvPr id="15" name="object 15"/>
            <p:cNvSpPr/>
            <p:nvPr/>
          </p:nvSpPr>
          <p:spPr>
            <a:xfrm>
              <a:off x="2233840" y="1673112"/>
              <a:ext cx="0" cy="37465"/>
            </a:xfrm>
            <a:custGeom>
              <a:avLst/>
              <a:gdLst/>
              <a:ahLst/>
              <a:cxnLst/>
              <a:rect l="l" t="t" r="r" b="b"/>
              <a:pathLst>
                <a:path h="37464">
                  <a:moveTo>
                    <a:pt x="0" y="0"/>
                  </a:moveTo>
                  <a:lnTo>
                    <a:pt x="0" y="37207"/>
                  </a:lnTo>
                </a:path>
              </a:pathLst>
            </a:custGeom>
            <a:ln w="12653">
              <a:solidFill>
                <a:srgbClr val="000000"/>
              </a:solidFill>
            </a:ln>
          </p:spPr>
          <p:txBody>
            <a:bodyPr wrap="square" lIns="0" tIns="0" rIns="0" bIns="0" rtlCol="0"/>
            <a:lstStyle/>
            <a:p>
              <a:endParaRPr/>
            </a:p>
          </p:txBody>
        </p:sp>
        <p:sp>
          <p:nvSpPr>
            <p:cNvPr id="16" name="object 16"/>
            <p:cNvSpPr/>
            <p:nvPr/>
          </p:nvSpPr>
          <p:spPr>
            <a:xfrm>
              <a:off x="2233840" y="1723053"/>
              <a:ext cx="12700" cy="0"/>
            </a:xfrm>
            <a:custGeom>
              <a:avLst/>
              <a:gdLst/>
              <a:ahLst/>
              <a:cxnLst/>
              <a:rect l="l" t="t" r="r" b="b"/>
              <a:pathLst>
                <a:path w="12700">
                  <a:moveTo>
                    <a:pt x="0" y="0"/>
                  </a:moveTo>
                  <a:lnTo>
                    <a:pt x="12527" y="0"/>
                  </a:lnTo>
                </a:path>
              </a:pathLst>
            </a:custGeom>
            <a:ln w="12390">
              <a:solidFill>
                <a:srgbClr val="000000"/>
              </a:solidFill>
            </a:ln>
          </p:spPr>
          <p:txBody>
            <a:bodyPr wrap="square" lIns="0" tIns="0" rIns="0" bIns="0" rtlCol="0"/>
            <a:lstStyle/>
            <a:p>
              <a:endParaRPr/>
            </a:p>
          </p:txBody>
        </p:sp>
        <p:sp>
          <p:nvSpPr>
            <p:cNvPr id="17" name="object 17"/>
            <p:cNvSpPr/>
            <p:nvPr/>
          </p:nvSpPr>
          <p:spPr>
            <a:xfrm>
              <a:off x="2917963" y="5870959"/>
              <a:ext cx="0" cy="37465"/>
            </a:xfrm>
            <a:custGeom>
              <a:avLst/>
              <a:gdLst/>
              <a:ahLst/>
              <a:cxnLst/>
              <a:rect l="l" t="t" r="r" b="b"/>
              <a:pathLst>
                <a:path h="37464">
                  <a:moveTo>
                    <a:pt x="0" y="37174"/>
                  </a:moveTo>
                  <a:lnTo>
                    <a:pt x="0" y="0"/>
                  </a:lnTo>
                </a:path>
              </a:pathLst>
            </a:custGeom>
            <a:ln w="12653">
              <a:solidFill>
                <a:srgbClr val="000000"/>
              </a:solidFill>
            </a:ln>
          </p:spPr>
          <p:txBody>
            <a:bodyPr wrap="square" lIns="0" tIns="0" rIns="0" bIns="0" rtlCol="0"/>
            <a:lstStyle/>
            <a:p>
              <a:endParaRPr/>
            </a:p>
          </p:txBody>
        </p:sp>
        <p:sp>
          <p:nvSpPr>
            <p:cNvPr id="18" name="object 18"/>
            <p:cNvSpPr/>
            <p:nvPr/>
          </p:nvSpPr>
          <p:spPr>
            <a:xfrm>
              <a:off x="2917963" y="5858573"/>
              <a:ext cx="12700" cy="0"/>
            </a:xfrm>
            <a:custGeom>
              <a:avLst/>
              <a:gdLst/>
              <a:ahLst/>
              <a:cxnLst/>
              <a:rect l="l" t="t" r="r" b="b"/>
              <a:pathLst>
                <a:path w="12700">
                  <a:moveTo>
                    <a:pt x="0" y="0"/>
                  </a:moveTo>
                  <a:lnTo>
                    <a:pt x="12527" y="0"/>
                  </a:lnTo>
                </a:path>
              </a:pathLst>
            </a:custGeom>
            <a:ln w="12390">
              <a:solidFill>
                <a:srgbClr val="000000"/>
              </a:solidFill>
            </a:ln>
          </p:spPr>
          <p:txBody>
            <a:bodyPr wrap="square" lIns="0" tIns="0" rIns="0" bIns="0" rtlCol="0"/>
            <a:lstStyle/>
            <a:p>
              <a:endParaRPr/>
            </a:p>
          </p:txBody>
        </p:sp>
        <p:sp>
          <p:nvSpPr>
            <p:cNvPr id="19" name="object 19"/>
            <p:cNvSpPr/>
            <p:nvPr/>
          </p:nvSpPr>
          <p:spPr>
            <a:xfrm>
              <a:off x="2917963" y="1673112"/>
              <a:ext cx="0" cy="37465"/>
            </a:xfrm>
            <a:custGeom>
              <a:avLst/>
              <a:gdLst/>
              <a:ahLst/>
              <a:cxnLst/>
              <a:rect l="l" t="t" r="r" b="b"/>
              <a:pathLst>
                <a:path h="37464">
                  <a:moveTo>
                    <a:pt x="0" y="0"/>
                  </a:moveTo>
                  <a:lnTo>
                    <a:pt x="0" y="37207"/>
                  </a:lnTo>
                </a:path>
              </a:pathLst>
            </a:custGeom>
            <a:ln w="12653">
              <a:solidFill>
                <a:srgbClr val="000000"/>
              </a:solidFill>
            </a:ln>
          </p:spPr>
          <p:txBody>
            <a:bodyPr wrap="square" lIns="0" tIns="0" rIns="0" bIns="0" rtlCol="0"/>
            <a:lstStyle/>
            <a:p>
              <a:endParaRPr/>
            </a:p>
          </p:txBody>
        </p:sp>
        <p:sp>
          <p:nvSpPr>
            <p:cNvPr id="20" name="object 20"/>
            <p:cNvSpPr/>
            <p:nvPr/>
          </p:nvSpPr>
          <p:spPr>
            <a:xfrm>
              <a:off x="2917963" y="1723053"/>
              <a:ext cx="12700" cy="0"/>
            </a:xfrm>
            <a:custGeom>
              <a:avLst/>
              <a:gdLst/>
              <a:ahLst/>
              <a:cxnLst/>
              <a:rect l="l" t="t" r="r" b="b"/>
              <a:pathLst>
                <a:path w="12700">
                  <a:moveTo>
                    <a:pt x="0" y="0"/>
                  </a:moveTo>
                  <a:lnTo>
                    <a:pt x="12527" y="0"/>
                  </a:lnTo>
                </a:path>
              </a:pathLst>
            </a:custGeom>
            <a:ln w="12390">
              <a:solidFill>
                <a:srgbClr val="000000"/>
              </a:solidFill>
            </a:ln>
          </p:spPr>
          <p:txBody>
            <a:bodyPr wrap="square" lIns="0" tIns="0" rIns="0" bIns="0" rtlCol="0"/>
            <a:lstStyle/>
            <a:p>
              <a:endParaRPr/>
            </a:p>
          </p:txBody>
        </p:sp>
        <p:sp>
          <p:nvSpPr>
            <p:cNvPr id="21" name="object 21"/>
            <p:cNvSpPr/>
            <p:nvPr/>
          </p:nvSpPr>
          <p:spPr>
            <a:xfrm>
              <a:off x="3615123" y="5870959"/>
              <a:ext cx="0" cy="37465"/>
            </a:xfrm>
            <a:custGeom>
              <a:avLst/>
              <a:gdLst/>
              <a:ahLst/>
              <a:cxnLst/>
              <a:rect l="l" t="t" r="r" b="b"/>
              <a:pathLst>
                <a:path h="37464">
                  <a:moveTo>
                    <a:pt x="0" y="37174"/>
                  </a:moveTo>
                  <a:lnTo>
                    <a:pt x="0" y="0"/>
                  </a:lnTo>
                </a:path>
              </a:pathLst>
            </a:custGeom>
            <a:ln w="12653">
              <a:solidFill>
                <a:srgbClr val="000000"/>
              </a:solidFill>
            </a:ln>
          </p:spPr>
          <p:txBody>
            <a:bodyPr wrap="square" lIns="0" tIns="0" rIns="0" bIns="0" rtlCol="0"/>
            <a:lstStyle/>
            <a:p>
              <a:endParaRPr/>
            </a:p>
          </p:txBody>
        </p:sp>
        <p:sp>
          <p:nvSpPr>
            <p:cNvPr id="22" name="object 22"/>
            <p:cNvSpPr/>
            <p:nvPr/>
          </p:nvSpPr>
          <p:spPr>
            <a:xfrm>
              <a:off x="3615123" y="585857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23" name="object 23"/>
            <p:cNvSpPr/>
            <p:nvPr/>
          </p:nvSpPr>
          <p:spPr>
            <a:xfrm>
              <a:off x="3615123" y="1673112"/>
              <a:ext cx="0" cy="37465"/>
            </a:xfrm>
            <a:custGeom>
              <a:avLst/>
              <a:gdLst/>
              <a:ahLst/>
              <a:cxnLst/>
              <a:rect l="l" t="t" r="r" b="b"/>
              <a:pathLst>
                <a:path h="37464">
                  <a:moveTo>
                    <a:pt x="0" y="0"/>
                  </a:moveTo>
                  <a:lnTo>
                    <a:pt x="0" y="37207"/>
                  </a:lnTo>
                </a:path>
              </a:pathLst>
            </a:custGeom>
            <a:ln w="12653">
              <a:solidFill>
                <a:srgbClr val="000000"/>
              </a:solidFill>
            </a:ln>
          </p:spPr>
          <p:txBody>
            <a:bodyPr wrap="square" lIns="0" tIns="0" rIns="0" bIns="0" rtlCol="0"/>
            <a:lstStyle/>
            <a:p>
              <a:endParaRPr/>
            </a:p>
          </p:txBody>
        </p:sp>
        <p:sp>
          <p:nvSpPr>
            <p:cNvPr id="24" name="object 24"/>
            <p:cNvSpPr/>
            <p:nvPr/>
          </p:nvSpPr>
          <p:spPr>
            <a:xfrm>
              <a:off x="3615123" y="172305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25" name="object 25"/>
            <p:cNvSpPr/>
            <p:nvPr/>
          </p:nvSpPr>
          <p:spPr>
            <a:xfrm>
              <a:off x="4299585" y="5870959"/>
              <a:ext cx="0" cy="37465"/>
            </a:xfrm>
            <a:custGeom>
              <a:avLst/>
              <a:gdLst/>
              <a:ahLst/>
              <a:cxnLst/>
              <a:rect l="l" t="t" r="r" b="b"/>
              <a:pathLst>
                <a:path h="37464">
                  <a:moveTo>
                    <a:pt x="0" y="37174"/>
                  </a:moveTo>
                  <a:lnTo>
                    <a:pt x="0" y="0"/>
                  </a:lnTo>
                </a:path>
              </a:pathLst>
            </a:custGeom>
            <a:ln w="12653">
              <a:solidFill>
                <a:srgbClr val="000000"/>
              </a:solidFill>
            </a:ln>
          </p:spPr>
          <p:txBody>
            <a:bodyPr wrap="square" lIns="0" tIns="0" rIns="0" bIns="0" rtlCol="0"/>
            <a:lstStyle/>
            <a:p>
              <a:endParaRPr/>
            </a:p>
          </p:txBody>
        </p:sp>
        <p:sp>
          <p:nvSpPr>
            <p:cNvPr id="26" name="object 26"/>
            <p:cNvSpPr/>
            <p:nvPr/>
          </p:nvSpPr>
          <p:spPr>
            <a:xfrm>
              <a:off x="4299585" y="585857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27" name="object 27"/>
            <p:cNvSpPr/>
            <p:nvPr/>
          </p:nvSpPr>
          <p:spPr>
            <a:xfrm>
              <a:off x="4299585" y="1673112"/>
              <a:ext cx="0" cy="37465"/>
            </a:xfrm>
            <a:custGeom>
              <a:avLst/>
              <a:gdLst/>
              <a:ahLst/>
              <a:cxnLst/>
              <a:rect l="l" t="t" r="r" b="b"/>
              <a:pathLst>
                <a:path h="37464">
                  <a:moveTo>
                    <a:pt x="0" y="0"/>
                  </a:moveTo>
                  <a:lnTo>
                    <a:pt x="0" y="37207"/>
                  </a:lnTo>
                </a:path>
              </a:pathLst>
            </a:custGeom>
            <a:ln w="12653">
              <a:solidFill>
                <a:srgbClr val="000000"/>
              </a:solidFill>
            </a:ln>
          </p:spPr>
          <p:txBody>
            <a:bodyPr wrap="square" lIns="0" tIns="0" rIns="0" bIns="0" rtlCol="0"/>
            <a:lstStyle/>
            <a:p>
              <a:endParaRPr/>
            </a:p>
          </p:txBody>
        </p:sp>
        <p:sp>
          <p:nvSpPr>
            <p:cNvPr id="28" name="object 28"/>
            <p:cNvSpPr/>
            <p:nvPr/>
          </p:nvSpPr>
          <p:spPr>
            <a:xfrm>
              <a:off x="4299585" y="172305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29" name="object 29"/>
            <p:cNvSpPr/>
            <p:nvPr/>
          </p:nvSpPr>
          <p:spPr>
            <a:xfrm>
              <a:off x="4984216" y="5870959"/>
              <a:ext cx="0" cy="37465"/>
            </a:xfrm>
            <a:custGeom>
              <a:avLst/>
              <a:gdLst/>
              <a:ahLst/>
              <a:cxnLst/>
              <a:rect l="l" t="t" r="r" b="b"/>
              <a:pathLst>
                <a:path h="37464">
                  <a:moveTo>
                    <a:pt x="0" y="37174"/>
                  </a:moveTo>
                  <a:lnTo>
                    <a:pt x="0" y="0"/>
                  </a:lnTo>
                </a:path>
              </a:pathLst>
            </a:custGeom>
            <a:ln w="12653">
              <a:solidFill>
                <a:srgbClr val="000000"/>
              </a:solidFill>
            </a:ln>
          </p:spPr>
          <p:txBody>
            <a:bodyPr wrap="square" lIns="0" tIns="0" rIns="0" bIns="0" rtlCol="0"/>
            <a:lstStyle/>
            <a:p>
              <a:endParaRPr/>
            </a:p>
          </p:txBody>
        </p:sp>
        <p:sp>
          <p:nvSpPr>
            <p:cNvPr id="30" name="object 30"/>
            <p:cNvSpPr/>
            <p:nvPr/>
          </p:nvSpPr>
          <p:spPr>
            <a:xfrm>
              <a:off x="4984216" y="585857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31" name="object 31"/>
            <p:cNvSpPr/>
            <p:nvPr/>
          </p:nvSpPr>
          <p:spPr>
            <a:xfrm>
              <a:off x="4984216" y="1673112"/>
              <a:ext cx="0" cy="37465"/>
            </a:xfrm>
            <a:custGeom>
              <a:avLst/>
              <a:gdLst/>
              <a:ahLst/>
              <a:cxnLst/>
              <a:rect l="l" t="t" r="r" b="b"/>
              <a:pathLst>
                <a:path h="37464">
                  <a:moveTo>
                    <a:pt x="0" y="0"/>
                  </a:moveTo>
                  <a:lnTo>
                    <a:pt x="0" y="37207"/>
                  </a:lnTo>
                </a:path>
              </a:pathLst>
            </a:custGeom>
            <a:ln w="12653">
              <a:solidFill>
                <a:srgbClr val="000000"/>
              </a:solidFill>
            </a:ln>
          </p:spPr>
          <p:txBody>
            <a:bodyPr wrap="square" lIns="0" tIns="0" rIns="0" bIns="0" rtlCol="0"/>
            <a:lstStyle/>
            <a:p>
              <a:endParaRPr/>
            </a:p>
          </p:txBody>
        </p:sp>
        <p:sp>
          <p:nvSpPr>
            <p:cNvPr id="32" name="object 32"/>
            <p:cNvSpPr/>
            <p:nvPr/>
          </p:nvSpPr>
          <p:spPr>
            <a:xfrm>
              <a:off x="4984216" y="172305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33" name="object 33"/>
            <p:cNvSpPr/>
            <p:nvPr/>
          </p:nvSpPr>
          <p:spPr>
            <a:xfrm>
              <a:off x="5668678" y="5870959"/>
              <a:ext cx="0" cy="37465"/>
            </a:xfrm>
            <a:custGeom>
              <a:avLst/>
              <a:gdLst/>
              <a:ahLst/>
              <a:cxnLst/>
              <a:rect l="l" t="t" r="r" b="b"/>
              <a:pathLst>
                <a:path h="37464">
                  <a:moveTo>
                    <a:pt x="0" y="37174"/>
                  </a:moveTo>
                  <a:lnTo>
                    <a:pt x="0" y="0"/>
                  </a:lnTo>
                </a:path>
              </a:pathLst>
            </a:custGeom>
            <a:ln w="12653">
              <a:solidFill>
                <a:srgbClr val="000000"/>
              </a:solidFill>
            </a:ln>
          </p:spPr>
          <p:txBody>
            <a:bodyPr wrap="square" lIns="0" tIns="0" rIns="0" bIns="0" rtlCol="0"/>
            <a:lstStyle/>
            <a:p>
              <a:endParaRPr/>
            </a:p>
          </p:txBody>
        </p:sp>
        <p:sp>
          <p:nvSpPr>
            <p:cNvPr id="34" name="object 34"/>
            <p:cNvSpPr/>
            <p:nvPr/>
          </p:nvSpPr>
          <p:spPr>
            <a:xfrm>
              <a:off x="5668678" y="585857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35" name="object 35"/>
            <p:cNvSpPr/>
            <p:nvPr/>
          </p:nvSpPr>
          <p:spPr>
            <a:xfrm>
              <a:off x="5668678" y="1673112"/>
              <a:ext cx="0" cy="37465"/>
            </a:xfrm>
            <a:custGeom>
              <a:avLst/>
              <a:gdLst/>
              <a:ahLst/>
              <a:cxnLst/>
              <a:rect l="l" t="t" r="r" b="b"/>
              <a:pathLst>
                <a:path h="37464">
                  <a:moveTo>
                    <a:pt x="0" y="0"/>
                  </a:moveTo>
                  <a:lnTo>
                    <a:pt x="0" y="37207"/>
                  </a:lnTo>
                </a:path>
              </a:pathLst>
            </a:custGeom>
            <a:ln w="12653">
              <a:solidFill>
                <a:srgbClr val="000000"/>
              </a:solidFill>
            </a:ln>
          </p:spPr>
          <p:txBody>
            <a:bodyPr wrap="square" lIns="0" tIns="0" rIns="0" bIns="0" rtlCol="0"/>
            <a:lstStyle/>
            <a:p>
              <a:endParaRPr/>
            </a:p>
          </p:txBody>
        </p:sp>
        <p:sp>
          <p:nvSpPr>
            <p:cNvPr id="36" name="object 36"/>
            <p:cNvSpPr/>
            <p:nvPr/>
          </p:nvSpPr>
          <p:spPr>
            <a:xfrm>
              <a:off x="5668678" y="172305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37" name="object 37"/>
            <p:cNvSpPr/>
            <p:nvPr/>
          </p:nvSpPr>
          <p:spPr>
            <a:xfrm>
              <a:off x="6353310" y="5870959"/>
              <a:ext cx="0" cy="37465"/>
            </a:xfrm>
            <a:custGeom>
              <a:avLst/>
              <a:gdLst/>
              <a:ahLst/>
              <a:cxnLst/>
              <a:rect l="l" t="t" r="r" b="b"/>
              <a:pathLst>
                <a:path h="37464">
                  <a:moveTo>
                    <a:pt x="0" y="37174"/>
                  </a:moveTo>
                  <a:lnTo>
                    <a:pt x="0" y="0"/>
                  </a:lnTo>
                </a:path>
              </a:pathLst>
            </a:custGeom>
            <a:ln w="12653">
              <a:solidFill>
                <a:srgbClr val="000000"/>
              </a:solidFill>
            </a:ln>
          </p:spPr>
          <p:txBody>
            <a:bodyPr wrap="square" lIns="0" tIns="0" rIns="0" bIns="0" rtlCol="0"/>
            <a:lstStyle/>
            <a:p>
              <a:endParaRPr/>
            </a:p>
          </p:txBody>
        </p:sp>
        <p:sp>
          <p:nvSpPr>
            <p:cNvPr id="38" name="object 38"/>
            <p:cNvSpPr/>
            <p:nvPr/>
          </p:nvSpPr>
          <p:spPr>
            <a:xfrm>
              <a:off x="6353310" y="585857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39" name="object 39"/>
            <p:cNvSpPr/>
            <p:nvPr/>
          </p:nvSpPr>
          <p:spPr>
            <a:xfrm>
              <a:off x="6353310" y="1673112"/>
              <a:ext cx="0" cy="37465"/>
            </a:xfrm>
            <a:custGeom>
              <a:avLst/>
              <a:gdLst/>
              <a:ahLst/>
              <a:cxnLst/>
              <a:rect l="l" t="t" r="r" b="b"/>
              <a:pathLst>
                <a:path h="37464">
                  <a:moveTo>
                    <a:pt x="0" y="0"/>
                  </a:moveTo>
                  <a:lnTo>
                    <a:pt x="0" y="37207"/>
                  </a:lnTo>
                </a:path>
              </a:pathLst>
            </a:custGeom>
            <a:ln w="12653">
              <a:solidFill>
                <a:srgbClr val="000000"/>
              </a:solidFill>
            </a:ln>
          </p:spPr>
          <p:txBody>
            <a:bodyPr wrap="square" lIns="0" tIns="0" rIns="0" bIns="0" rtlCol="0"/>
            <a:lstStyle/>
            <a:p>
              <a:endParaRPr/>
            </a:p>
          </p:txBody>
        </p:sp>
        <p:sp>
          <p:nvSpPr>
            <p:cNvPr id="40" name="object 40"/>
            <p:cNvSpPr/>
            <p:nvPr/>
          </p:nvSpPr>
          <p:spPr>
            <a:xfrm>
              <a:off x="6353310" y="172305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41" name="object 41"/>
            <p:cNvSpPr/>
            <p:nvPr/>
          </p:nvSpPr>
          <p:spPr>
            <a:xfrm>
              <a:off x="864662" y="5908133"/>
              <a:ext cx="38100" cy="0"/>
            </a:xfrm>
            <a:custGeom>
              <a:avLst/>
              <a:gdLst/>
              <a:ahLst/>
              <a:cxnLst/>
              <a:rect l="l" t="t" r="r" b="b"/>
              <a:pathLst>
                <a:path w="38100">
                  <a:moveTo>
                    <a:pt x="0" y="0"/>
                  </a:moveTo>
                  <a:lnTo>
                    <a:pt x="37956" y="0"/>
                  </a:lnTo>
                </a:path>
              </a:pathLst>
            </a:custGeom>
            <a:ln w="12359">
              <a:solidFill>
                <a:srgbClr val="000000"/>
              </a:solidFill>
            </a:ln>
          </p:spPr>
          <p:txBody>
            <a:bodyPr wrap="square" lIns="0" tIns="0" rIns="0" bIns="0" rtlCol="0"/>
            <a:lstStyle/>
            <a:p>
              <a:endParaRPr/>
            </a:p>
          </p:txBody>
        </p:sp>
        <p:sp>
          <p:nvSpPr>
            <p:cNvPr id="42" name="object 42"/>
            <p:cNvSpPr/>
            <p:nvPr/>
          </p:nvSpPr>
          <p:spPr>
            <a:xfrm>
              <a:off x="915264" y="5908133"/>
              <a:ext cx="12700" cy="0"/>
            </a:xfrm>
            <a:custGeom>
              <a:avLst/>
              <a:gdLst/>
              <a:ahLst/>
              <a:cxnLst/>
              <a:rect l="l" t="t" r="r" b="b"/>
              <a:pathLst>
                <a:path w="12700">
                  <a:moveTo>
                    <a:pt x="0" y="0"/>
                  </a:moveTo>
                  <a:lnTo>
                    <a:pt x="12663" y="0"/>
                  </a:lnTo>
                </a:path>
              </a:pathLst>
            </a:custGeom>
            <a:ln w="12390">
              <a:solidFill>
                <a:srgbClr val="000000"/>
              </a:solidFill>
            </a:ln>
          </p:spPr>
          <p:txBody>
            <a:bodyPr wrap="square" lIns="0" tIns="0" rIns="0" bIns="0" rtlCol="0"/>
            <a:lstStyle/>
            <a:p>
              <a:endParaRPr/>
            </a:p>
          </p:txBody>
        </p:sp>
        <p:sp>
          <p:nvSpPr>
            <p:cNvPr id="43" name="object 43"/>
            <p:cNvSpPr/>
            <p:nvPr/>
          </p:nvSpPr>
          <p:spPr>
            <a:xfrm>
              <a:off x="6315388" y="5908133"/>
              <a:ext cx="38100" cy="0"/>
            </a:xfrm>
            <a:custGeom>
              <a:avLst/>
              <a:gdLst/>
              <a:ahLst/>
              <a:cxnLst/>
              <a:rect l="l" t="t" r="r" b="b"/>
              <a:pathLst>
                <a:path w="38100">
                  <a:moveTo>
                    <a:pt x="37922" y="0"/>
                  </a:moveTo>
                  <a:lnTo>
                    <a:pt x="0" y="0"/>
                  </a:lnTo>
                </a:path>
              </a:pathLst>
            </a:custGeom>
            <a:ln w="12359">
              <a:solidFill>
                <a:srgbClr val="000000"/>
              </a:solidFill>
            </a:ln>
          </p:spPr>
          <p:txBody>
            <a:bodyPr wrap="square" lIns="0" tIns="0" rIns="0" bIns="0" rtlCol="0"/>
            <a:lstStyle/>
            <a:p>
              <a:endParaRPr/>
            </a:p>
          </p:txBody>
        </p:sp>
        <p:sp>
          <p:nvSpPr>
            <p:cNvPr id="44" name="object 44"/>
            <p:cNvSpPr/>
            <p:nvPr/>
          </p:nvSpPr>
          <p:spPr>
            <a:xfrm>
              <a:off x="6302690" y="590813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45" name="object 45"/>
            <p:cNvSpPr/>
            <p:nvPr/>
          </p:nvSpPr>
          <p:spPr>
            <a:xfrm>
              <a:off x="864662" y="5374111"/>
              <a:ext cx="38100" cy="0"/>
            </a:xfrm>
            <a:custGeom>
              <a:avLst/>
              <a:gdLst/>
              <a:ahLst/>
              <a:cxnLst/>
              <a:rect l="l" t="t" r="r" b="b"/>
              <a:pathLst>
                <a:path w="38100">
                  <a:moveTo>
                    <a:pt x="0" y="0"/>
                  </a:moveTo>
                  <a:lnTo>
                    <a:pt x="37956" y="0"/>
                  </a:lnTo>
                </a:path>
              </a:pathLst>
            </a:custGeom>
            <a:ln w="12359">
              <a:solidFill>
                <a:srgbClr val="000000"/>
              </a:solidFill>
            </a:ln>
          </p:spPr>
          <p:txBody>
            <a:bodyPr wrap="square" lIns="0" tIns="0" rIns="0" bIns="0" rtlCol="0"/>
            <a:lstStyle/>
            <a:p>
              <a:endParaRPr/>
            </a:p>
          </p:txBody>
        </p:sp>
        <p:sp>
          <p:nvSpPr>
            <p:cNvPr id="46" name="object 46"/>
            <p:cNvSpPr/>
            <p:nvPr/>
          </p:nvSpPr>
          <p:spPr>
            <a:xfrm>
              <a:off x="915264" y="5374111"/>
              <a:ext cx="12700" cy="0"/>
            </a:xfrm>
            <a:custGeom>
              <a:avLst/>
              <a:gdLst/>
              <a:ahLst/>
              <a:cxnLst/>
              <a:rect l="l" t="t" r="r" b="b"/>
              <a:pathLst>
                <a:path w="12700">
                  <a:moveTo>
                    <a:pt x="0" y="0"/>
                  </a:moveTo>
                  <a:lnTo>
                    <a:pt x="12663" y="0"/>
                  </a:lnTo>
                </a:path>
              </a:pathLst>
            </a:custGeom>
            <a:ln w="12390">
              <a:solidFill>
                <a:srgbClr val="000000"/>
              </a:solidFill>
            </a:ln>
          </p:spPr>
          <p:txBody>
            <a:bodyPr wrap="square" lIns="0" tIns="0" rIns="0" bIns="0" rtlCol="0"/>
            <a:lstStyle/>
            <a:p>
              <a:endParaRPr/>
            </a:p>
          </p:txBody>
        </p:sp>
        <p:sp>
          <p:nvSpPr>
            <p:cNvPr id="47" name="object 47"/>
            <p:cNvSpPr/>
            <p:nvPr/>
          </p:nvSpPr>
          <p:spPr>
            <a:xfrm>
              <a:off x="6315388" y="5374111"/>
              <a:ext cx="38100" cy="0"/>
            </a:xfrm>
            <a:custGeom>
              <a:avLst/>
              <a:gdLst/>
              <a:ahLst/>
              <a:cxnLst/>
              <a:rect l="l" t="t" r="r" b="b"/>
              <a:pathLst>
                <a:path w="38100">
                  <a:moveTo>
                    <a:pt x="37922" y="0"/>
                  </a:moveTo>
                  <a:lnTo>
                    <a:pt x="0" y="0"/>
                  </a:lnTo>
                </a:path>
              </a:pathLst>
            </a:custGeom>
            <a:ln w="12359">
              <a:solidFill>
                <a:srgbClr val="000000"/>
              </a:solidFill>
            </a:ln>
          </p:spPr>
          <p:txBody>
            <a:bodyPr wrap="square" lIns="0" tIns="0" rIns="0" bIns="0" rtlCol="0"/>
            <a:lstStyle/>
            <a:p>
              <a:endParaRPr/>
            </a:p>
          </p:txBody>
        </p:sp>
        <p:sp>
          <p:nvSpPr>
            <p:cNvPr id="48" name="object 48"/>
            <p:cNvSpPr/>
            <p:nvPr/>
          </p:nvSpPr>
          <p:spPr>
            <a:xfrm>
              <a:off x="6302690" y="5374111"/>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49" name="object 49"/>
            <p:cNvSpPr/>
            <p:nvPr/>
          </p:nvSpPr>
          <p:spPr>
            <a:xfrm>
              <a:off x="864662" y="4852474"/>
              <a:ext cx="38100" cy="0"/>
            </a:xfrm>
            <a:custGeom>
              <a:avLst/>
              <a:gdLst/>
              <a:ahLst/>
              <a:cxnLst/>
              <a:rect l="l" t="t" r="r" b="b"/>
              <a:pathLst>
                <a:path w="38100">
                  <a:moveTo>
                    <a:pt x="0" y="0"/>
                  </a:moveTo>
                  <a:lnTo>
                    <a:pt x="37956" y="0"/>
                  </a:lnTo>
                </a:path>
              </a:pathLst>
            </a:custGeom>
            <a:ln w="12359">
              <a:solidFill>
                <a:srgbClr val="000000"/>
              </a:solidFill>
            </a:ln>
          </p:spPr>
          <p:txBody>
            <a:bodyPr wrap="square" lIns="0" tIns="0" rIns="0" bIns="0" rtlCol="0"/>
            <a:lstStyle/>
            <a:p>
              <a:endParaRPr/>
            </a:p>
          </p:txBody>
        </p:sp>
        <p:sp>
          <p:nvSpPr>
            <p:cNvPr id="50" name="object 50"/>
            <p:cNvSpPr/>
            <p:nvPr/>
          </p:nvSpPr>
          <p:spPr>
            <a:xfrm>
              <a:off x="915264" y="4852474"/>
              <a:ext cx="12700" cy="0"/>
            </a:xfrm>
            <a:custGeom>
              <a:avLst/>
              <a:gdLst/>
              <a:ahLst/>
              <a:cxnLst/>
              <a:rect l="l" t="t" r="r" b="b"/>
              <a:pathLst>
                <a:path w="12700">
                  <a:moveTo>
                    <a:pt x="0" y="0"/>
                  </a:moveTo>
                  <a:lnTo>
                    <a:pt x="12663" y="0"/>
                  </a:lnTo>
                </a:path>
              </a:pathLst>
            </a:custGeom>
            <a:ln w="12390">
              <a:solidFill>
                <a:srgbClr val="000000"/>
              </a:solidFill>
            </a:ln>
          </p:spPr>
          <p:txBody>
            <a:bodyPr wrap="square" lIns="0" tIns="0" rIns="0" bIns="0" rtlCol="0"/>
            <a:lstStyle/>
            <a:p>
              <a:endParaRPr/>
            </a:p>
          </p:txBody>
        </p:sp>
        <p:sp>
          <p:nvSpPr>
            <p:cNvPr id="51" name="object 51"/>
            <p:cNvSpPr/>
            <p:nvPr/>
          </p:nvSpPr>
          <p:spPr>
            <a:xfrm>
              <a:off x="6315388" y="4852474"/>
              <a:ext cx="38100" cy="0"/>
            </a:xfrm>
            <a:custGeom>
              <a:avLst/>
              <a:gdLst/>
              <a:ahLst/>
              <a:cxnLst/>
              <a:rect l="l" t="t" r="r" b="b"/>
              <a:pathLst>
                <a:path w="38100">
                  <a:moveTo>
                    <a:pt x="37922" y="0"/>
                  </a:moveTo>
                  <a:lnTo>
                    <a:pt x="0" y="0"/>
                  </a:lnTo>
                </a:path>
              </a:pathLst>
            </a:custGeom>
            <a:ln w="12359">
              <a:solidFill>
                <a:srgbClr val="000000"/>
              </a:solidFill>
            </a:ln>
          </p:spPr>
          <p:txBody>
            <a:bodyPr wrap="square" lIns="0" tIns="0" rIns="0" bIns="0" rtlCol="0"/>
            <a:lstStyle/>
            <a:p>
              <a:endParaRPr/>
            </a:p>
          </p:txBody>
        </p:sp>
        <p:sp>
          <p:nvSpPr>
            <p:cNvPr id="52" name="object 52"/>
            <p:cNvSpPr/>
            <p:nvPr/>
          </p:nvSpPr>
          <p:spPr>
            <a:xfrm>
              <a:off x="6302690" y="4852474"/>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53" name="object 53"/>
            <p:cNvSpPr/>
            <p:nvPr/>
          </p:nvSpPr>
          <p:spPr>
            <a:xfrm>
              <a:off x="864662" y="4318501"/>
              <a:ext cx="38100" cy="0"/>
            </a:xfrm>
            <a:custGeom>
              <a:avLst/>
              <a:gdLst/>
              <a:ahLst/>
              <a:cxnLst/>
              <a:rect l="l" t="t" r="r" b="b"/>
              <a:pathLst>
                <a:path w="38100">
                  <a:moveTo>
                    <a:pt x="0" y="0"/>
                  </a:moveTo>
                  <a:lnTo>
                    <a:pt x="37956" y="0"/>
                  </a:lnTo>
                </a:path>
              </a:pathLst>
            </a:custGeom>
            <a:ln w="12359">
              <a:solidFill>
                <a:srgbClr val="000000"/>
              </a:solidFill>
            </a:ln>
          </p:spPr>
          <p:txBody>
            <a:bodyPr wrap="square" lIns="0" tIns="0" rIns="0" bIns="0" rtlCol="0"/>
            <a:lstStyle/>
            <a:p>
              <a:endParaRPr/>
            </a:p>
          </p:txBody>
        </p:sp>
        <p:sp>
          <p:nvSpPr>
            <p:cNvPr id="54" name="object 54"/>
            <p:cNvSpPr/>
            <p:nvPr/>
          </p:nvSpPr>
          <p:spPr>
            <a:xfrm>
              <a:off x="915264" y="4318501"/>
              <a:ext cx="12700" cy="0"/>
            </a:xfrm>
            <a:custGeom>
              <a:avLst/>
              <a:gdLst/>
              <a:ahLst/>
              <a:cxnLst/>
              <a:rect l="l" t="t" r="r" b="b"/>
              <a:pathLst>
                <a:path w="12700">
                  <a:moveTo>
                    <a:pt x="0" y="0"/>
                  </a:moveTo>
                  <a:lnTo>
                    <a:pt x="12663" y="0"/>
                  </a:lnTo>
                </a:path>
              </a:pathLst>
            </a:custGeom>
            <a:ln w="12390">
              <a:solidFill>
                <a:srgbClr val="000000"/>
              </a:solidFill>
            </a:ln>
          </p:spPr>
          <p:txBody>
            <a:bodyPr wrap="square" lIns="0" tIns="0" rIns="0" bIns="0" rtlCol="0"/>
            <a:lstStyle/>
            <a:p>
              <a:endParaRPr/>
            </a:p>
          </p:txBody>
        </p:sp>
        <p:sp>
          <p:nvSpPr>
            <p:cNvPr id="55" name="object 55"/>
            <p:cNvSpPr/>
            <p:nvPr/>
          </p:nvSpPr>
          <p:spPr>
            <a:xfrm>
              <a:off x="6315388" y="4318501"/>
              <a:ext cx="38100" cy="0"/>
            </a:xfrm>
            <a:custGeom>
              <a:avLst/>
              <a:gdLst/>
              <a:ahLst/>
              <a:cxnLst/>
              <a:rect l="l" t="t" r="r" b="b"/>
              <a:pathLst>
                <a:path w="38100">
                  <a:moveTo>
                    <a:pt x="37922" y="0"/>
                  </a:moveTo>
                  <a:lnTo>
                    <a:pt x="0" y="0"/>
                  </a:lnTo>
                </a:path>
              </a:pathLst>
            </a:custGeom>
            <a:ln w="12359">
              <a:solidFill>
                <a:srgbClr val="000000"/>
              </a:solidFill>
            </a:ln>
          </p:spPr>
          <p:txBody>
            <a:bodyPr wrap="square" lIns="0" tIns="0" rIns="0" bIns="0" rtlCol="0"/>
            <a:lstStyle/>
            <a:p>
              <a:endParaRPr/>
            </a:p>
          </p:txBody>
        </p:sp>
        <p:sp>
          <p:nvSpPr>
            <p:cNvPr id="56" name="object 56"/>
            <p:cNvSpPr/>
            <p:nvPr/>
          </p:nvSpPr>
          <p:spPr>
            <a:xfrm>
              <a:off x="6302690" y="4318501"/>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57" name="object 57"/>
            <p:cNvSpPr/>
            <p:nvPr/>
          </p:nvSpPr>
          <p:spPr>
            <a:xfrm>
              <a:off x="864662" y="3796766"/>
              <a:ext cx="38100" cy="0"/>
            </a:xfrm>
            <a:custGeom>
              <a:avLst/>
              <a:gdLst/>
              <a:ahLst/>
              <a:cxnLst/>
              <a:rect l="l" t="t" r="r" b="b"/>
              <a:pathLst>
                <a:path w="38100">
                  <a:moveTo>
                    <a:pt x="0" y="0"/>
                  </a:moveTo>
                  <a:lnTo>
                    <a:pt x="37956" y="0"/>
                  </a:lnTo>
                </a:path>
              </a:pathLst>
            </a:custGeom>
            <a:ln w="12359">
              <a:solidFill>
                <a:srgbClr val="000000"/>
              </a:solidFill>
            </a:ln>
          </p:spPr>
          <p:txBody>
            <a:bodyPr wrap="square" lIns="0" tIns="0" rIns="0" bIns="0" rtlCol="0"/>
            <a:lstStyle/>
            <a:p>
              <a:endParaRPr/>
            </a:p>
          </p:txBody>
        </p:sp>
        <p:sp>
          <p:nvSpPr>
            <p:cNvPr id="58" name="object 58"/>
            <p:cNvSpPr/>
            <p:nvPr/>
          </p:nvSpPr>
          <p:spPr>
            <a:xfrm>
              <a:off x="915264" y="3796766"/>
              <a:ext cx="12700" cy="0"/>
            </a:xfrm>
            <a:custGeom>
              <a:avLst/>
              <a:gdLst/>
              <a:ahLst/>
              <a:cxnLst/>
              <a:rect l="l" t="t" r="r" b="b"/>
              <a:pathLst>
                <a:path w="12700">
                  <a:moveTo>
                    <a:pt x="0" y="0"/>
                  </a:moveTo>
                  <a:lnTo>
                    <a:pt x="12663" y="0"/>
                  </a:lnTo>
                </a:path>
              </a:pathLst>
            </a:custGeom>
            <a:ln w="12390">
              <a:solidFill>
                <a:srgbClr val="000000"/>
              </a:solidFill>
            </a:ln>
          </p:spPr>
          <p:txBody>
            <a:bodyPr wrap="square" lIns="0" tIns="0" rIns="0" bIns="0" rtlCol="0"/>
            <a:lstStyle/>
            <a:p>
              <a:endParaRPr/>
            </a:p>
          </p:txBody>
        </p:sp>
        <p:sp>
          <p:nvSpPr>
            <p:cNvPr id="59" name="object 59"/>
            <p:cNvSpPr/>
            <p:nvPr/>
          </p:nvSpPr>
          <p:spPr>
            <a:xfrm>
              <a:off x="6315388" y="3796766"/>
              <a:ext cx="38100" cy="0"/>
            </a:xfrm>
            <a:custGeom>
              <a:avLst/>
              <a:gdLst/>
              <a:ahLst/>
              <a:cxnLst/>
              <a:rect l="l" t="t" r="r" b="b"/>
              <a:pathLst>
                <a:path w="38100">
                  <a:moveTo>
                    <a:pt x="37922" y="0"/>
                  </a:moveTo>
                  <a:lnTo>
                    <a:pt x="0" y="0"/>
                  </a:lnTo>
                </a:path>
              </a:pathLst>
            </a:custGeom>
            <a:ln w="12359">
              <a:solidFill>
                <a:srgbClr val="000000"/>
              </a:solidFill>
            </a:ln>
          </p:spPr>
          <p:txBody>
            <a:bodyPr wrap="square" lIns="0" tIns="0" rIns="0" bIns="0" rtlCol="0"/>
            <a:lstStyle/>
            <a:p>
              <a:endParaRPr/>
            </a:p>
          </p:txBody>
        </p:sp>
        <p:sp>
          <p:nvSpPr>
            <p:cNvPr id="60" name="object 60"/>
            <p:cNvSpPr/>
            <p:nvPr/>
          </p:nvSpPr>
          <p:spPr>
            <a:xfrm>
              <a:off x="6302690" y="3796766"/>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61" name="object 61"/>
            <p:cNvSpPr/>
            <p:nvPr/>
          </p:nvSpPr>
          <p:spPr>
            <a:xfrm>
              <a:off x="864662" y="3262793"/>
              <a:ext cx="38100" cy="0"/>
            </a:xfrm>
            <a:custGeom>
              <a:avLst/>
              <a:gdLst/>
              <a:ahLst/>
              <a:cxnLst/>
              <a:rect l="l" t="t" r="r" b="b"/>
              <a:pathLst>
                <a:path w="38100">
                  <a:moveTo>
                    <a:pt x="0" y="0"/>
                  </a:moveTo>
                  <a:lnTo>
                    <a:pt x="37956" y="0"/>
                  </a:lnTo>
                </a:path>
              </a:pathLst>
            </a:custGeom>
            <a:ln w="12359">
              <a:solidFill>
                <a:srgbClr val="000000"/>
              </a:solidFill>
            </a:ln>
          </p:spPr>
          <p:txBody>
            <a:bodyPr wrap="square" lIns="0" tIns="0" rIns="0" bIns="0" rtlCol="0"/>
            <a:lstStyle/>
            <a:p>
              <a:endParaRPr/>
            </a:p>
          </p:txBody>
        </p:sp>
        <p:sp>
          <p:nvSpPr>
            <p:cNvPr id="62" name="object 62"/>
            <p:cNvSpPr/>
            <p:nvPr/>
          </p:nvSpPr>
          <p:spPr>
            <a:xfrm>
              <a:off x="915264" y="3262793"/>
              <a:ext cx="12700" cy="0"/>
            </a:xfrm>
            <a:custGeom>
              <a:avLst/>
              <a:gdLst/>
              <a:ahLst/>
              <a:cxnLst/>
              <a:rect l="l" t="t" r="r" b="b"/>
              <a:pathLst>
                <a:path w="12700">
                  <a:moveTo>
                    <a:pt x="0" y="0"/>
                  </a:moveTo>
                  <a:lnTo>
                    <a:pt x="12663" y="0"/>
                  </a:lnTo>
                </a:path>
              </a:pathLst>
            </a:custGeom>
            <a:ln w="12390">
              <a:solidFill>
                <a:srgbClr val="000000"/>
              </a:solidFill>
            </a:ln>
          </p:spPr>
          <p:txBody>
            <a:bodyPr wrap="square" lIns="0" tIns="0" rIns="0" bIns="0" rtlCol="0"/>
            <a:lstStyle/>
            <a:p>
              <a:endParaRPr/>
            </a:p>
          </p:txBody>
        </p:sp>
        <p:sp>
          <p:nvSpPr>
            <p:cNvPr id="63" name="object 63"/>
            <p:cNvSpPr/>
            <p:nvPr/>
          </p:nvSpPr>
          <p:spPr>
            <a:xfrm>
              <a:off x="6315388" y="3262793"/>
              <a:ext cx="38100" cy="0"/>
            </a:xfrm>
            <a:custGeom>
              <a:avLst/>
              <a:gdLst/>
              <a:ahLst/>
              <a:cxnLst/>
              <a:rect l="l" t="t" r="r" b="b"/>
              <a:pathLst>
                <a:path w="38100">
                  <a:moveTo>
                    <a:pt x="37922" y="0"/>
                  </a:moveTo>
                  <a:lnTo>
                    <a:pt x="0" y="0"/>
                  </a:lnTo>
                </a:path>
              </a:pathLst>
            </a:custGeom>
            <a:ln w="12359">
              <a:solidFill>
                <a:srgbClr val="000000"/>
              </a:solidFill>
            </a:ln>
          </p:spPr>
          <p:txBody>
            <a:bodyPr wrap="square" lIns="0" tIns="0" rIns="0" bIns="0" rtlCol="0"/>
            <a:lstStyle/>
            <a:p>
              <a:endParaRPr/>
            </a:p>
          </p:txBody>
        </p:sp>
        <p:sp>
          <p:nvSpPr>
            <p:cNvPr id="64" name="object 64"/>
            <p:cNvSpPr/>
            <p:nvPr/>
          </p:nvSpPr>
          <p:spPr>
            <a:xfrm>
              <a:off x="6302690" y="3262793"/>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65" name="object 65"/>
            <p:cNvSpPr/>
            <p:nvPr/>
          </p:nvSpPr>
          <p:spPr>
            <a:xfrm>
              <a:off x="864662" y="2728820"/>
              <a:ext cx="38100" cy="0"/>
            </a:xfrm>
            <a:custGeom>
              <a:avLst/>
              <a:gdLst/>
              <a:ahLst/>
              <a:cxnLst/>
              <a:rect l="l" t="t" r="r" b="b"/>
              <a:pathLst>
                <a:path w="38100">
                  <a:moveTo>
                    <a:pt x="0" y="0"/>
                  </a:moveTo>
                  <a:lnTo>
                    <a:pt x="37956" y="0"/>
                  </a:lnTo>
                </a:path>
              </a:pathLst>
            </a:custGeom>
            <a:ln w="12359">
              <a:solidFill>
                <a:srgbClr val="000000"/>
              </a:solidFill>
            </a:ln>
          </p:spPr>
          <p:txBody>
            <a:bodyPr wrap="square" lIns="0" tIns="0" rIns="0" bIns="0" rtlCol="0"/>
            <a:lstStyle/>
            <a:p>
              <a:endParaRPr/>
            </a:p>
          </p:txBody>
        </p:sp>
        <p:sp>
          <p:nvSpPr>
            <p:cNvPr id="66" name="object 66"/>
            <p:cNvSpPr/>
            <p:nvPr/>
          </p:nvSpPr>
          <p:spPr>
            <a:xfrm>
              <a:off x="915264" y="2728820"/>
              <a:ext cx="12700" cy="0"/>
            </a:xfrm>
            <a:custGeom>
              <a:avLst/>
              <a:gdLst/>
              <a:ahLst/>
              <a:cxnLst/>
              <a:rect l="l" t="t" r="r" b="b"/>
              <a:pathLst>
                <a:path w="12700">
                  <a:moveTo>
                    <a:pt x="0" y="0"/>
                  </a:moveTo>
                  <a:lnTo>
                    <a:pt x="12663" y="0"/>
                  </a:lnTo>
                </a:path>
              </a:pathLst>
            </a:custGeom>
            <a:ln w="12390">
              <a:solidFill>
                <a:srgbClr val="000000"/>
              </a:solidFill>
            </a:ln>
          </p:spPr>
          <p:txBody>
            <a:bodyPr wrap="square" lIns="0" tIns="0" rIns="0" bIns="0" rtlCol="0"/>
            <a:lstStyle/>
            <a:p>
              <a:endParaRPr/>
            </a:p>
          </p:txBody>
        </p:sp>
        <p:sp>
          <p:nvSpPr>
            <p:cNvPr id="67" name="object 67"/>
            <p:cNvSpPr/>
            <p:nvPr/>
          </p:nvSpPr>
          <p:spPr>
            <a:xfrm>
              <a:off x="6315388" y="2728820"/>
              <a:ext cx="38100" cy="0"/>
            </a:xfrm>
            <a:custGeom>
              <a:avLst/>
              <a:gdLst/>
              <a:ahLst/>
              <a:cxnLst/>
              <a:rect l="l" t="t" r="r" b="b"/>
              <a:pathLst>
                <a:path w="38100">
                  <a:moveTo>
                    <a:pt x="37922" y="0"/>
                  </a:moveTo>
                  <a:lnTo>
                    <a:pt x="0" y="0"/>
                  </a:lnTo>
                </a:path>
              </a:pathLst>
            </a:custGeom>
            <a:ln w="12359">
              <a:solidFill>
                <a:srgbClr val="000000"/>
              </a:solidFill>
            </a:ln>
          </p:spPr>
          <p:txBody>
            <a:bodyPr wrap="square" lIns="0" tIns="0" rIns="0" bIns="0" rtlCol="0"/>
            <a:lstStyle/>
            <a:p>
              <a:endParaRPr/>
            </a:p>
          </p:txBody>
        </p:sp>
        <p:sp>
          <p:nvSpPr>
            <p:cNvPr id="68" name="object 68"/>
            <p:cNvSpPr/>
            <p:nvPr/>
          </p:nvSpPr>
          <p:spPr>
            <a:xfrm>
              <a:off x="6302690" y="2728820"/>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69" name="object 69"/>
            <p:cNvSpPr/>
            <p:nvPr/>
          </p:nvSpPr>
          <p:spPr>
            <a:xfrm>
              <a:off x="864662" y="2207084"/>
              <a:ext cx="38100" cy="0"/>
            </a:xfrm>
            <a:custGeom>
              <a:avLst/>
              <a:gdLst/>
              <a:ahLst/>
              <a:cxnLst/>
              <a:rect l="l" t="t" r="r" b="b"/>
              <a:pathLst>
                <a:path w="38100">
                  <a:moveTo>
                    <a:pt x="0" y="0"/>
                  </a:moveTo>
                  <a:lnTo>
                    <a:pt x="37956" y="0"/>
                  </a:lnTo>
                </a:path>
              </a:pathLst>
            </a:custGeom>
            <a:ln w="12359">
              <a:solidFill>
                <a:srgbClr val="000000"/>
              </a:solidFill>
            </a:ln>
          </p:spPr>
          <p:txBody>
            <a:bodyPr wrap="square" lIns="0" tIns="0" rIns="0" bIns="0" rtlCol="0"/>
            <a:lstStyle/>
            <a:p>
              <a:endParaRPr/>
            </a:p>
          </p:txBody>
        </p:sp>
        <p:sp>
          <p:nvSpPr>
            <p:cNvPr id="70" name="object 70"/>
            <p:cNvSpPr/>
            <p:nvPr/>
          </p:nvSpPr>
          <p:spPr>
            <a:xfrm>
              <a:off x="915264" y="2207084"/>
              <a:ext cx="12700" cy="0"/>
            </a:xfrm>
            <a:custGeom>
              <a:avLst/>
              <a:gdLst/>
              <a:ahLst/>
              <a:cxnLst/>
              <a:rect l="l" t="t" r="r" b="b"/>
              <a:pathLst>
                <a:path w="12700">
                  <a:moveTo>
                    <a:pt x="0" y="0"/>
                  </a:moveTo>
                  <a:lnTo>
                    <a:pt x="12663" y="0"/>
                  </a:lnTo>
                </a:path>
              </a:pathLst>
            </a:custGeom>
            <a:ln w="12390">
              <a:solidFill>
                <a:srgbClr val="000000"/>
              </a:solidFill>
            </a:ln>
          </p:spPr>
          <p:txBody>
            <a:bodyPr wrap="square" lIns="0" tIns="0" rIns="0" bIns="0" rtlCol="0"/>
            <a:lstStyle/>
            <a:p>
              <a:endParaRPr/>
            </a:p>
          </p:txBody>
        </p:sp>
        <p:sp>
          <p:nvSpPr>
            <p:cNvPr id="71" name="object 71"/>
            <p:cNvSpPr/>
            <p:nvPr/>
          </p:nvSpPr>
          <p:spPr>
            <a:xfrm>
              <a:off x="6315388" y="2207084"/>
              <a:ext cx="38100" cy="0"/>
            </a:xfrm>
            <a:custGeom>
              <a:avLst/>
              <a:gdLst/>
              <a:ahLst/>
              <a:cxnLst/>
              <a:rect l="l" t="t" r="r" b="b"/>
              <a:pathLst>
                <a:path w="38100">
                  <a:moveTo>
                    <a:pt x="37922" y="0"/>
                  </a:moveTo>
                  <a:lnTo>
                    <a:pt x="0" y="0"/>
                  </a:lnTo>
                </a:path>
              </a:pathLst>
            </a:custGeom>
            <a:ln w="12359">
              <a:solidFill>
                <a:srgbClr val="000000"/>
              </a:solidFill>
            </a:ln>
          </p:spPr>
          <p:txBody>
            <a:bodyPr wrap="square" lIns="0" tIns="0" rIns="0" bIns="0" rtlCol="0"/>
            <a:lstStyle/>
            <a:p>
              <a:endParaRPr/>
            </a:p>
          </p:txBody>
        </p:sp>
        <p:sp>
          <p:nvSpPr>
            <p:cNvPr id="72" name="object 72"/>
            <p:cNvSpPr/>
            <p:nvPr/>
          </p:nvSpPr>
          <p:spPr>
            <a:xfrm>
              <a:off x="6302690" y="2207084"/>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73" name="object 73"/>
            <p:cNvSpPr/>
            <p:nvPr/>
          </p:nvSpPr>
          <p:spPr>
            <a:xfrm>
              <a:off x="864662" y="1673112"/>
              <a:ext cx="38100" cy="0"/>
            </a:xfrm>
            <a:custGeom>
              <a:avLst/>
              <a:gdLst/>
              <a:ahLst/>
              <a:cxnLst/>
              <a:rect l="l" t="t" r="r" b="b"/>
              <a:pathLst>
                <a:path w="38100">
                  <a:moveTo>
                    <a:pt x="0" y="0"/>
                  </a:moveTo>
                  <a:lnTo>
                    <a:pt x="37956" y="0"/>
                  </a:lnTo>
                </a:path>
              </a:pathLst>
            </a:custGeom>
            <a:ln w="12359">
              <a:solidFill>
                <a:srgbClr val="000000"/>
              </a:solidFill>
            </a:ln>
          </p:spPr>
          <p:txBody>
            <a:bodyPr wrap="square" lIns="0" tIns="0" rIns="0" bIns="0" rtlCol="0"/>
            <a:lstStyle/>
            <a:p>
              <a:endParaRPr/>
            </a:p>
          </p:txBody>
        </p:sp>
        <p:sp>
          <p:nvSpPr>
            <p:cNvPr id="74" name="object 74"/>
            <p:cNvSpPr/>
            <p:nvPr/>
          </p:nvSpPr>
          <p:spPr>
            <a:xfrm>
              <a:off x="915264" y="1673112"/>
              <a:ext cx="12700" cy="0"/>
            </a:xfrm>
            <a:custGeom>
              <a:avLst/>
              <a:gdLst/>
              <a:ahLst/>
              <a:cxnLst/>
              <a:rect l="l" t="t" r="r" b="b"/>
              <a:pathLst>
                <a:path w="12700">
                  <a:moveTo>
                    <a:pt x="0" y="0"/>
                  </a:moveTo>
                  <a:lnTo>
                    <a:pt x="12663" y="0"/>
                  </a:lnTo>
                </a:path>
              </a:pathLst>
            </a:custGeom>
            <a:ln w="12390">
              <a:solidFill>
                <a:srgbClr val="000000"/>
              </a:solidFill>
            </a:ln>
          </p:spPr>
          <p:txBody>
            <a:bodyPr wrap="square" lIns="0" tIns="0" rIns="0" bIns="0" rtlCol="0"/>
            <a:lstStyle/>
            <a:p>
              <a:endParaRPr/>
            </a:p>
          </p:txBody>
        </p:sp>
        <p:sp>
          <p:nvSpPr>
            <p:cNvPr id="75" name="object 75"/>
            <p:cNvSpPr/>
            <p:nvPr/>
          </p:nvSpPr>
          <p:spPr>
            <a:xfrm>
              <a:off x="6315388" y="1673112"/>
              <a:ext cx="38100" cy="0"/>
            </a:xfrm>
            <a:custGeom>
              <a:avLst/>
              <a:gdLst/>
              <a:ahLst/>
              <a:cxnLst/>
              <a:rect l="l" t="t" r="r" b="b"/>
              <a:pathLst>
                <a:path w="38100">
                  <a:moveTo>
                    <a:pt x="37922" y="0"/>
                  </a:moveTo>
                  <a:lnTo>
                    <a:pt x="0" y="0"/>
                  </a:lnTo>
                </a:path>
              </a:pathLst>
            </a:custGeom>
            <a:ln w="12359">
              <a:solidFill>
                <a:srgbClr val="000000"/>
              </a:solidFill>
            </a:ln>
          </p:spPr>
          <p:txBody>
            <a:bodyPr wrap="square" lIns="0" tIns="0" rIns="0" bIns="0" rtlCol="0"/>
            <a:lstStyle/>
            <a:p>
              <a:endParaRPr/>
            </a:p>
          </p:txBody>
        </p:sp>
        <p:sp>
          <p:nvSpPr>
            <p:cNvPr id="76" name="object 76"/>
            <p:cNvSpPr/>
            <p:nvPr/>
          </p:nvSpPr>
          <p:spPr>
            <a:xfrm>
              <a:off x="6302690" y="1673112"/>
              <a:ext cx="12700" cy="0"/>
            </a:xfrm>
            <a:custGeom>
              <a:avLst/>
              <a:gdLst/>
              <a:ahLst/>
              <a:cxnLst/>
              <a:rect l="l" t="t" r="r" b="b"/>
              <a:pathLst>
                <a:path w="12700">
                  <a:moveTo>
                    <a:pt x="0" y="0"/>
                  </a:moveTo>
                  <a:lnTo>
                    <a:pt x="12697" y="0"/>
                  </a:lnTo>
                </a:path>
              </a:pathLst>
            </a:custGeom>
            <a:ln w="12390">
              <a:solidFill>
                <a:srgbClr val="000000"/>
              </a:solidFill>
            </a:ln>
          </p:spPr>
          <p:txBody>
            <a:bodyPr wrap="square" lIns="0" tIns="0" rIns="0" bIns="0" rtlCol="0"/>
            <a:lstStyle/>
            <a:p>
              <a:endParaRPr/>
            </a:p>
          </p:txBody>
        </p:sp>
        <p:sp>
          <p:nvSpPr>
            <p:cNvPr id="77" name="object 77"/>
            <p:cNvSpPr/>
            <p:nvPr/>
          </p:nvSpPr>
          <p:spPr>
            <a:xfrm>
              <a:off x="858329" y="1666925"/>
              <a:ext cx="5507990" cy="4247515"/>
            </a:xfrm>
            <a:custGeom>
              <a:avLst/>
              <a:gdLst/>
              <a:ahLst/>
              <a:cxnLst/>
              <a:rect l="l" t="t" r="r" b="b"/>
              <a:pathLst>
                <a:path w="5507990" h="4247515">
                  <a:moveTo>
                    <a:pt x="5482272" y="4235031"/>
                  </a:moveTo>
                  <a:lnTo>
                    <a:pt x="12649" y="4235031"/>
                  </a:lnTo>
                  <a:lnTo>
                    <a:pt x="12649" y="18592"/>
                  </a:lnTo>
                  <a:lnTo>
                    <a:pt x="0" y="18592"/>
                  </a:lnTo>
                  <a:lnTo>
                    <a:pt x="0" y="4241216"/>
                  </a:lnTo>
                  <a:lnTo>
                    <a:pt x="6324" y="4241216"/>
                  </a:lnTo>
                  <a:lnTo>
                    <a:pt x="6324" y="4247388"/>
                  </a:lnTo>
                  <a:lnTo>
                    <a:pt x="5482272" y="4247388"/>
                  </a:lnTo>
                  <a:lnTo>
                    <a:pt x="5482272" y="4235031"/>
                  </a:lnTo>
                  <a:close/>
                </a:path>
                <a:path w="5507990" h="4247515">
                  <a:moveTo>
                    <a:pt x="5482272" y="12"/>
                  </a:moveTo>
                  <a:lnTo>
                    <a:pt x="18973" y="12"/>
                  </a:lnTo>
                  <a:lnTo>
                    <a:pt x="6324" y="0"/>
                  </a:lnTo>
                  <a:lnTo>
                    <a:pt x="6324" y="12369"/>
                  </a:lnTo>
                  <a:lnTo>
                    <a:pt x="18973" y="12382"/>
                  </a:lnTo>
                  <a:lnTo>
                    <a:pt x="5482272" y="12369"/>
                  </a:lnTo>
                  <a:lnTo>
                    <a:pt x="5482272" y="12"/>
                  </a:lnTo>
                  <a:close/>
                </a:path>
                <a:path w="5507990" h="4247515">
                  <a:moveTo>
                    <a:pt x="5507672" y="4235018"/>
                  </a:moveTo>
                  <a:lnTo>
                    <a:pt x="5501297" y="4235018"/>
                  </a:lnTo>
                  <a:lnTo>
                    <a:pt x="5501297" y="18592"/>
                  </a:lnTo>
                  <a:lnTo>
                    <a:pt x="5488648" y="18592"/>
                  </a:lnTo>
                  <a:lnTo>
                    <a:pt x="5488648" y="4241216"/>
                  </a:lnTo>
                  <a:lnTo>
                    <a:pt x="5494972" y="4241216"/>
                  </a:lnTo>
                  <a:lnTo>
                    <a:pt x="5494972" y="4247413"/>
                  </a:lnTo>
                  <a:lnTo>
                    <a:pt x="5507672" y="4247413"/>
                  </a:lnTo>
                  <a:lnTo>
                    <a:pt x="5507672" y="4235018"/>
                  </a:lnTo>
                  <a:close/>
                </a:path>
                <a:path w="5507990" h="4247515">
                  <a:moveTo>
                    <a:pt x="5507672" y="0"/>
                  </a:moveTo>
                  <a:lnTo>
                    <a:pt x="5494972" y="0"/>
                  </a:lnTo>
                  <a:lnTo>
                    <a:pt x="5494972" y="12382"/>
                  </a:lnTo>
                  <a:lnTo>
                    <a:pt x="5507672" y="12382"/>
                  </a:lnTo>
                  <a:lnTo>
                    <a:pt x="5507672" y="0"/>
                  </a:lnTo>
                  <a:close/>
                </a:path>
              </a:pathLst>
            </a:custGeom>
            <a:solidFill>
              <a:srgbClr val="000000"/>
            </a:solidFill>
          </p:spPr>
          <p:txBody>
            <a:bodyPr wrap="square" lIns="0" tIns="0" rIns="0" bIns="0" rtlCol="0"/>
            <a:lstStyle/>
            <a:p>
              <a:endParaRPr dirty="0"/>
            </a:p>
          </p:txBody>
        </p:sp>
        <p:sp>
          <p:nvSpPr>
            <p:cNvPr id="78" name="object 78"/>
            <p:cNvSpPr/>
            <p:nvPr/>
          </p:nvSpPr>
          <p:spPr>
            <a:xfrm>
              <a:off x="2163752" y="4784343"/>
              <a:ext cx="127000" cy="124460"/>
            </a:xfrm>
            <a:custGeom>
              <a:avLst/>
              <a:gdLst/>
              <a:ahLst/>
              <a:cxnLst/>
              <a:rect l="l" t="t" r="r" b="b"/>
              <a:pathLst>
                <a:path w="127000" h="124460">
                  <a:moveTo>
                    <a:pt x="0" y="0"/>
                  </a:moveTo>
                  <a:lnTo>
                    <a:pt x="126971" y="124307"/>
                  </a:lnTo>
                </a:path>
              </a:pathLst>
            </a:custGeom>
            <a:ln w="37509">
              <a:solidFill>
                <a:srgbClr val="0000FF"/>
              </a:solidFill>
            </a:ln>
          </p:spPr>
          <p:txBody>
            <a:bodyPr wrap="square" lIns="0" tIns="0" rIns="0" bIns="0" rtlCol="0"/>
            <a:lstStyle/>
            <a:p>
              <a:endParaRPr/>
            </a:p>
          </p:txBody>
        </p:sp>
        <p:sp>
          <p:nvSpPr>
            <p:cNvPr id="79" name="object 79"/>
            <p:cNvSpPr/>
            <p:nvPr/>
          </p:nvSpPr>
          <p:spPr>
            <a:xfrm>
              <a:off x="2296987" y="4914835"/>
              <a:ext cx="12700" cy="0"/>
            </a:xfrm>
            <a:custGeom>
              <a:avLst/>
              <a:gdLst/>
              <a:ahLst/>
              <a:cxnLst/>
              <a:rect l="l" t="t" r="r" b="b"/>
              <a:pathLst>
                <a:path w="12700">
                  <a:moveTo>
                    <a:pt x="0" y="0"/>
                  </a:moveTo>
                  <a:lnTo>
                    <a:pt x="12697" y="0"/>
                  </a:lnTo>
                </a:path>
              </a:pathLst>
            </a:custGeom>
            <a:ln w="12390">
              <a:solidFill>
                <a:srgbClr val="0000FF"/>
              </a:solidFill>
            </a:ln>
          </p:spPr>
          <p:txBody>
            <a:bodyPr wrap="square" lIns="0" tIns="0" rIns="0" bIns="0" rtlCol="0"/>
            <a:lstStyle/>
            <a:p>
              <a:endParaRPr/>
            </a:p>
          </p:txBody>
        </p:sp>
        <p:sp>
          <p:nvSpPr>
            <p:cNvPr id="80" name="object 80"/>
            <p:cNvSpPr/>
            <p:nvPr/>
          </p:nvSpPr>
          <p:spPr>
            <a:xfrm>
              <a:off x="2163752" y="4784343"/>
              <a:ext cx="127000" cy="124460"/>
            </a:xfrm>
            <a:custGeom>
              <a:avLst/>
              <a:gdLst/>
              <a:ahLst/>
              <a:cxnLst/>
              <a:rect l="l" t="t" r="r" b="b"/>
              <a:pathLst>
                <a:path w="127000" h="124460">
                  <a:moveTo>
                    <a:pt x="126971" y="0"/>
                  </a:moveTo>
                  <a:lnTo>
                    <a:pt x="0" y="124307"/>
                  </a:lnTo>
                </a:path>
              </a:pathLst>
            </a:custGeom>
            <a:ln w="37509">
              <a:solidFill>
                <a:srgbClr val="0000FF"/>
              </a:solidFill>
            </a:ln>
          </p:spPr>
          <p:txBody>
            <a:bodyPr wrap="square" lIns="0" tIns="0" rIns="0" bIns="0" rtlCol="0"/>
            <a:lstStyle/>
            <a:p>
              <a:endParaRPr/>
            </a:p>
          </p:txBody>
        </p:sp>
        <p:sp>
          <p:nvSpPr>
            <p:cNvPr id="81" name="object 81"/>
            <p:cNvSpPr/>
            <p:nvPr/>
          </p:nvSpPr>
          <p:spPr>
            <a:xfrm>
              <a:off x="2170015" y="4914835"/>
              <a:ext cx="12700" cy="0"/>
            </a:xfrm>
            <a:custGeom>
              <a:avLst/>
              <a:gdLst/>
              <a:ahLst/>
              <a:cxnLst/>
              <a:rect l="l" t="t" r="r" b="b"/>
              <a:pathLst>
                <a:path w="12700">
                  <a:moveTo>
                    <a:pt x="0" y="0"/>
                  </a:moveTo>
                  <a:lnTo>
                    <a:pt x="12697" y="0"/>
                  </a:lnTo>
                </a:path>
              </a:pathLst>
            </a:custGeom>
            <a:ln w="12390">
              <a:solidFill>
                <a:srgbClr val="0000FF"/>
              </a:solidFill>
            </a:ln>
          </p:spPr>
          <p:txBody>
            <a:bodyPr wrap="square" lIns="0" tIns="0" rIns="0" bIns="0" rtlCol="0"/>
            <a:lstStyle/>
            <a:p>
              <a:endParaRPr/>
            </a:p>
          </p:txBody>
        </p:sp>
        <p:sp>
          <p:nvSpPr>
            <p:cNvPr id="82" name="object 82"/>
            <p:cNvSpPr/>
            <p:nvPr/>
          </p:nvSpPr>
          <p:spPr>
            <a:xfrm>
              <a:off x="2163752" y="3194661"/>
              <a:ext cx="127000" cy="124460"/>
            </a:xfrm>
            <a:custGeom>
              <a:avLst/>
              <a:gdLst/>
              <a:ahLst/>
              <a:cxnLst/>
              <a:rect l="l" t="t" r="r" b="b"/>
              <a:pathLst>
                <a:path w="127000" h="124460">
                  <a:moveTo>
                    <a:pt x="0" y="0"/>
                  </a:moveTo>
                  <a:lnTo>
                    <a:pt x="126971" y="124356"/>
                  </a:lnTo>
                </a:path>
              </a:pathLst>
            </a:custGeom>
            <a:ln w="37509">
              <a:solidFill>
                <a:srgbClr val="0000FF"/>
              </a:solidFill>
            </a:ln>
          </p:spPr>
          <p:txBody>
            <a:bodyPr wrap="square" lIns="0" tIns="0" rIns="0" bIns="0" rtlCol="0"/>
            <a:lstStyle/>
            <a:p>
              <a:endParaRPr/>
            </a:p>
          </p:txBody>
        </p:sp>
        <p:sp>
          <p:nvSpPr>
            <p:cNvPr id="83" name="object 83"/>
            <p:cNvSpPr/>
            <p:nvPr/>
          </p:nvSpPr>
          <p:spPr>
            <a:xfrm>
              <a:off x="2296987" y="3325137"/>
              <a:ext cx="12700" cy="0"/>
            </a:xfrm>
            <a:custGeom>
              <a:avLst/>
              <a:gdLst/>
              <a:ahLst/>
              <a:cxnLst/>
              <a:rect l="l" t="t" r="r" b="b"/>
              <a:pathLst>
                <a:path w="12700">
                  <a:moveTo>
                    <a:pt x="0" y="0"/>
                  </a:moveTo>
                  <a:lnTo>
                    <a:pt x="12697" y="0"/>
                  </a:lnTo>
                </a:path>
              </a:pathLst>
            </a:custGeom>
            <a:ln w="12390">
              <a:solidFill>
                <a:srgbClr val="0000FF"/>
              </a:solidFill>
            </a:ln>
          </p:spPr>
          <p:txBody>
            <a:bodyPr wrap="square" lIns="0" tIns="0" rIns="0" bIns="0" rtlCol="0"/>
            <a:lstStyle/>
            <a:p>
              <a:endParaRPr/>
            </a:p>
          </p:txBody>
        </p:sp>
        <p:sp>
          <p:nvSpPr>
            <p:cNvPr id="84" name="object 84"/>
            <p:cNvSpPr/>
            <p:nvPr/>
          </p:nvSpPr>
          <p:spPr>
            <a:xfrm>
              <a:off x="2163752" y="3194661"/>
              <a:ext cx="127000" cy="124460"/>
            </a:xfrm>
            <a:custGeom>
              <a:avLst/>
              <a:gdLst/>
              <a:ahLst/>
              <a:cxnLst/>
              <a:rect l="l" t="t" r="r" b="b"/>
              <a:pathLst>
                <a:path w="127000" h="124460">
                  <a:moveTo>
                    <a:pt x="126971" y="0"/>
                  </a:moveTo>
                  <a:lnTo>
                    <a:pt x="0" y="124356"/>
                  </a:lnTo>
                </a:path>
              </a:pathLst>
            </a:custGeom>
            <a:ln w="37509">
              <a:solidFill>
                <a:srgbClr val="0000FF"/>
              </a:solidFill>
            </a:ln>
          </p:spPr>
          <p:txBody>
            <a:bodyPr wrap="square" lIns="0" tIns="0" rIns="0" bIns="0" rtlCol="0"/>
            <a:lstStyle/>
            <a:p>
              <a:endParaRPr/>
            </a:p>
          </p:txBody>
        </p:sp>
        <p:sp>
          <p:nvSpPr>
            <p:cNvPr id="85" name="object 85"/>
            <p:cNvSpPr/>
            <p:nvPr/>
          </p:nvSpPr>
          <p:spPr>
            <a:xfrm>
              <a:off x="2170015" y="3325137"/>
              <a:ext cx="12700" cy="0"/>
            </a:xfrm>
            <a:custGeom>
              <a:avLst/>
              <a:gdLst/>
              <a:ahLst/>
              <a:cxnLst/>
              <a:rect l="l" t="t" r="r" b="b"/>
              <a:pathLst>
                <a:path w="12700">
                  <a:moveTo>
                    <a:pt x="0" y="0"/>
                  </a:moveTo>
                  <a:lnTo>
                    <a:pt x="12697" y="0"/>
                  </a:lnTo>
                </a:path>
              </a:pathLst>
            </a:custGeom>
            <a:ln w="12390">
              <a:solidFill>
                <a:srgbClr val="0000FF"/>
              </a:solidFill>
            </a:ln>
          </p:spPr>
          <p:txBody>
            <a:bodyPr wrap="square" lIns="0" tIns="0" rIns="0" bIns="0" rtlCol="0"/>
            <a:lstStyle/>
            <a:p>
              <a:endParaRPr/>
            </a:p>
          </p:txBody>
        </p:sp>
        <p:sp>
          <p:nvSpPr>
            <p:cNvPr id="86" name="object 86"/>
            <p:cNvSpPr/>
            <p:nvPr/>
          </p:nvSpPr>
          <p:spPr>
            <a:xfrm>
              <a:off x="4230004" y="2660688"/>
              <a:ext cx="127000" cy="124460"/>
            </a:xfrm>
            <a:custGeom>
              <a:avLst/>
              <a:gdLst/>
              <a:ahLst/>
              <a:cxnLst/>
              <a:rect l="l" t="t" r="r" b="b"/>
              <a:pathLst>
                <a:path w="127000" h="124460">
                  <a:moveTo>
                    <a:pt x="0" y="0"/>
                  </a:moveTo>
                  <a:lnTo>
                    <a:pt x="126633" y="124191"/>
                  </a:lnTo>
                </a:path>
              </a:pathLst>
            </a:custGeom>
            <a:ln w="37510">
              <a:solidFill>
                <a:srgbClr val="FF0000"/>
              </a:solidFill>
            </a:ln>
          </p:spPr>
          <p:txBody>
            <a:bodyPr wrap="square" lIns="0" tIns="0" rIns="0" bIns="0" rtlCol="0"/>
            <a:lstStyle/>
            <a:p>
              <a:endParaRPr/>
            </a:p>
          </p:txBody>
        </p:sp>
        <p:sp>
          <p:nvSpPr>
            <p:cNvPr id="87" name="object 87"/>
            <p:cNvSpPr/>
            <p:nvPr/>
          </p:nvSpPr>
          <p:spPr>
            <a:xfrm>
              <a:off x="4362901" y="2791164"/>
              <a:ext cx="13335" cy="0"/>
            </a:xfrm>
            <a:custGeom>
              <a:avLst/>
              <a:gdLst/>
              <a:ahLst/>
              <a:cxnLst/>
              <a:rect l="l" t="t" r="r" b="b"/>
              <a:pathLst>
                <a:path w="13335">
                  <a:moveTo>
                    <a:pt x="0" y="0"/>
                  </a:moveTo>
                  <a:lnTo>
                    <a:pt x="13035" y="0"/>
                  </a:lnTo>
                </a:path>
              </a:pathLst>
            </a:custGeom>
            <a:ln w="12390">
              <a:solidFill>
                <a:srgbClr val="FF0000"/>
              </a:solidFill>
            </a:ln>
          </p:spPr>
          <p:txBody>
            <a:bodyPr wrap="square" lIns="0" tIns="0" rIns="0" bIns="0" rtlCol="0"/>
            <a:lstStyle/>
            <a:p>
              <a:endParaRPr/>
            </a:p>
          </p:txBody>
        </p:sp>
        <p:sp>
          <p:nvSpPr>
            <p:cNvPr id="88" name="object 88"/>
            <p:cNvSpPr/>
            <p:nvPr/>
          </p:nvSpPr>
          <p:spPr>
            <a:xfrm>
              <a:off x="4230004" y="2660688"/>
              <a:ext cx="127000" cy="124460"/>
            </a:xfrm>
            <a:custGeom>
              <a:avLst/>
              <a:gdLst/>
              <a:ahLst/>
              <a:cxnLst/>
              <a:rect l="l" t="t" r="r" b="b"/>
              <a:pathLst>
                <a:path w="127000" h="124460">
                  <a:moveTo>
                    <a:pt x="126633" y="0"/>
                  </a:moveTo>
                  <a:lnTo>
                    <a:pt x="0" y="124191"/>
                  </a:lnTo>
                </a:path>
              </a:pathLst>
            </a:custGeom>
            <a:ln w="37510">
              <a:solidFill>
                <a:srgbClr val="FF0000"/>
              </a:solidFill>
            </a:ln>
          </p:spPr>
          <p:txBody>
            <a:bodyPr wrap="square" lIns="0" tIns="0" rIns="0" bIns="0" rtlCol="0"/>
            <a:lstStyle/>
            <a:p>
              <a:endParaRPr/>
            </a:p>
          </p:txBody>
        </p:sp>
        <p:sp>
          <p:nvSpPr>
            <p:cNvPr id="89" name="object 89"/>
            <p:cNvSpPr/>
            <p:nvPr/>
          </p:nvSpPr>
          <p:spPr>
            <a:xfrm>
              <a:off x="4236437" y="2791164"/>
              <a:ext cx="12700" cy="0"/>
            </a:xfrm>
            <a:custGeom>
              <a:avLst/>
              <a:gdLst/>
              <a:ahLst/>
              <a:cxnLst/>
              <a:rect l="l" t="t" r="r" b="b"/>
              <a:pathLst>
                <a:path w="12700">
                  <a:moveTo>
                    <a:pt x="0" y="0"/>
                  </a:moveTo>
                  <a:lnTo>
                    <a:pt x="12527" y="0"/>
                  </a:lnTo>
                </a:path>
              </a:pathLst>
            </a:custGeom>
            <a:ln w="12390">
              <a:solidFill>
                <a:srgbClr val="FF0000"/>
              </a:solidFill>
            </a:ln>
          </p:spPr>
          <p:txBody>
            <a:bodyPr wrap="square" lIns="0" tIns="0" rIns="0" bIns="0" rtlCol="0"/>
            <a:lstStyle/>
            <a:p>
              <a:endParaRPr/>
            </a:p>
          </p:txBody>
        </p:sp>
        <p:sp>
          <p:nvSpPr>
            <p:cNvPr id="90" name="object 90"/>
            <p:cNvSpPr/>
            <p:nvPr/>
          </p:nvSpPr>
          <p:spPr>
            <a:xfrm>
              <a:off x="4914636" y="3194661"/>
              <a:ext cx="127000" cy="124460"/>
            </a:xfrm>
            <a:custGeom>
              <a:avLst/>
              <a:gdLst/>
              <a:ahLst/>
              <a:cxnLst/>
              <a:rect l="l" t="t" r="r" b="b"/>
              <a:pathLst>
                <a:path w="127000" h="124460">
                  <a:moveTo>
                    <a:pt x="0" y="0"/>
                  </a:moveTo>
                  <a:lnTo>
                    <a:pt x="126463" y="124356"/>
                  </a:lnTo>
                </a:path>
              </a:pathLst>
            </a:custGeom>
            <a:ln w="37511">
              <a:solidFill>
                <a:srgbClr val="FF0000"/>
              </a:solidFill>
            </a:ln>
          </p:spPr>
          <p:txBody>
            <a:bodyPr wrap="square" lIns="0" tIns="0" rIns="0" bIns="0" rtlCol="0"/>
            <a:lstStyle/>
            <a:p>
              <a:endParaRPr/>
            </a:p>
          </p:txBody>
        </p:sp>
        <p:sp>
          <p:nvSpPr>
            <p:cNvPr id="91" name="object 91"/>
            <p:cNvSpPr/>
            <p:nvPr/>
          </p:nvSpPr>
          <p:spPr>
            <a:xfrm>
              <a:off x="5047533" y="3325137"/>
              <a:ext cx="12700" cy="0"/>
            </a:xfrm>
            <a:custGeom>
              <a:avLst/>
              <a:gdLst/>
              <a:ahLst/>
              <a:cxnLst/>
              <a:rect l="l" t="t" r="r" b="b"/>
              <a:pathLst>
                <a:path w="12700">
                  <a:moveTo>
                    <a:pt x="0" y="0"/>
                  </a:moveTo>
                  <a:lnTo>
                    <a:pt x="12527" y="0"/>
                  </a:lnTo>
                </a:path>
              </a:pathLst>
            </a:custGeom>
            <a:ln w="12390">
              <a:solidFill>
                <a:srgbClr val="FF0000"/>
              </a:solidFill>
            </a:ln>
          </p:spPr>
          <p:txBody>
            <a:bodyPr wrap="square" lIns="0" tIns="0" rIns="0" bIns="0" rtlCol="0"/>
            <a:lstStyle/>
            <a:p>
              <a:endParaRPr/>
            </a:p>
          </p:txBody>
        </p:sp>
        <p:sp>
          <p:nvSpPr>
            <p:cNvPr id="92" name="object 92"/>
            <p:cNvSpPr/>
            <p:nvPr/>
          </p:nvSpPr>
          <p:spPr>
            <a:xfrm>
              <a:off x="4914636" y="3194661"/>
              <a:ext cx="127000" cy="124460"/>
            </a:xfrm>
            <a:custGeom>
              <a:avLst/>
              <a:gdLst/>
              <a:ahLst/>
              <a:cxnLst/>
              <a:rect l="l" t="t" r="r" b="b"/>
              <a:pathLst>
                <a:path w="127000" h="124460">
                  <a:moveTo>
                    <a:pt x="126463" y="0"/>
                  </a:moveTo>
                  <a:lnTo>
                    <a:pt x="0" y="124356"/>
                  </a:lnTo>
                </a:path>
              </a:pathLst>
            </a:custGeom>
            <a:ln w="37511">
              <a:solidFill>
                <a:srgbClr val="FF0000"/>
              </a:solidFill>
            </a:ln>
          </p:spPr>
          <p:txBody>
            <a:bodyPr wrap="square" lIns="0" tIns="0" rIns="0" bIns="0" rtlCol="0"/>
            <a:lstStyle/>
            <a:p>
              <a:endParaRPr/>
            </a:p>
          </p:txBody>
        </p:sp>
        <p:sp>
          <p:nvSpPr>
            <p:cNvPr id="93" name="object 93"/>
            <p:cNvSpPr/>
            <p:nvPr/>
          </p:nvSpPr>
          <p:spPr>
            <a:xfrm>
              <a:off x="4920900" y="3325137"/>
              <a:ext cx="12700" cy="0"/>
            </a:xfrm>
            <a:custGeom>
              <a:avLst/>
              <a:gdLst/>
              <a:ahLst/>
              <a:cxnLst/>
              <a:rect l="l" t="t" r="r" b="b"/>
              <a:pathLst>
                <a:path w="12700">
                  <a:moveTo>
                    <a:pt x="0" y="0"/>
                  </a:moveTo>
                  <a:lnTo>
                    <a:pt x="12697" y="0"/>
                  </a:lnTo>
                </a:path>
              </a:pathLst>
            </a:custGeom>
            <a:ln w="12390">
              <a:solidFill>
                <a:srgbClr val="FF0000"/>
              </a:solidFill>
            </a:ln>
          </p:spPr>
          <p:txBody>
            <a:bodyPr wrap="square" lIns="0" tIns="0" rIns="0" bIns="0" rtlCol="0"/>
            <a:lstStyle/>
            <a:p>
              <a:endParaRPr/>
            </a:p>
          </p:txBody>
        </p:sp>
        <p:sp>
          <p:nvSpPr>
            <p:cNvPr id="94" name="object 94"/>
            <p:cNvSpPr/>
            <p:nvPr/>
          </p:nvSpPr>
          <p:spPr>
            <a:xfrm>
              <a:off x="3596162" y="2349962"/>
              <a:ext cx="0" cy="1453515"/>
            </a:xfrm>
            <a:custGeom>
              <a:avLst/>
              <a:gdLst/>
              <a:ahLst/>
              <a:cxnLst/>
              <a:rect l="l" t="t" r="r" b="b"/>
              <a:pathLst>
                <a:path h="1453514">
                  <a:moveTo>
                    <a:pt x="0" y="1453087"/>
                  </a:moveTo>
                  <a:lnTo>
                    <a:pt x="0" y="0"/>
                  </a:lnTo>
                </a:path>
              </a:pathLst>
            </a:custGeom>
            <a:ln w="25306">
              <a:solidFill>
                <a:srgbClr val="0000FF"/>
              </a:solidFill>
            </a:ln>
          </p:spPr>
          <p:txBody>
            <a:bodyPr wrap="square" lIns="0" tIns="0" rIns="0" bIns="0" rtlCol="0"/>
            <a:lstStyle/>
            <a:p>
              <a:endParaRPr/>
            </a:p>
          </p:txBody>
        </p:sp>
        <p:sp>
          <p:nvSpPr>
            <p:cNvPr id="95" name="object 95"/>
            <p:cNvSpPr/>
            <p:nvPr/>
          </p:nvSpPr>
          <p:spPr>
            <a:xfrm>
              <a:off x="3558070" y="2225611"/>
              <a:ext cx="101761" cy="136913"/>
            </a:xfrm>
            <a:prstGeom prst="rect">
              <a:avLst/>
            </a:prstGeom>
            <a:blipFill>
              <a:blip r:embed="rId2" cstate="print"/>
              <a:stretch>
                <a:fillRect/>
              </a:stretch>
            </a:blipFill>
          </p:spPr>
          <p:txBody>
            <a:bodyPr wrap="square" lIns="0" tIns="0" rIns="0" bIns="0" rtlCol="0"/>
            <a:lstStyle/>
            <a:p>
              <a:endParaRPr/>
            </a:p>
          </p:txBody>
        </p:sp>
        <p:sp>
          <p:nvSpPr>
            <p:cNvPr id="96" name="object 96"/>
            <p:cNvSpPr/>
            <p:nvPr/>
          </p:nvSpPr>
          <p:spPr>
            <a:xfrm>
              <a:off x="1542877" y="3803050"/>
              <a:ext cx="4107179" cy="0"/>
            </a:xfrm>
            <a:custGeom>
              <a:avLst/>
              <a:gdLst/>
              <a:ahLst/>
              <a:cxnLst/>
              <a:rect l="l" t="t" r="r" b="b"/>
              <a:pathLst>
                <a:path w="4107179">
                  <a:moveTo>
                    <a:pt x="0" y="0"/>
                  </a:moveTo>
                  <a:lnTo>
                    <a:pt x="4106840" y="0"/>
                  </a:lnTo>
                </a:path>
              </a:pathLst>
            </a:custGeom>
            <a:ln w="37078">
              <a:solidFill>
                <a:srgbClr val="000000"/>
              </a:solidFill>
            </a:ln>
          </p:spPr>
          <p:txBody>
            <a:bodyPr wrap="square" lIns="0" tIns="0" rIns="0" bIns="0" rtlCol="0"/>
            <a:lstStyle/>
            <a:p>
              <a:endParaRPr dirty="0"/>
            </a:p>
          </p:txBody>
        </p:sp>
      </p:grpSp>
      <p:sp>
        <p:nvSpPr>
          <p:cNvPr id="97" name="object 97"/>
          <p:cNvSpPr txBox="1"/>
          <p:nvPr/>
        </p:nvSpPr>
        <p:spPr>
          <a:xfrm>
            <a:off x="757055" y="5939201"/>
            <a:ext cx="163830" cy="219075"/>
          </a:xfrm>
          <a:prstGeom prst="rect">
            <a:avLst/>
          </a:prstGeom>
        </p:spPr>
        <p:txBody>
          <a:bodyPr vert="horz" wrap="square" lIns="0" tIns="14604" rIns="0" bIns="0" rtlCol="0">
            <a:spAutoFit/>
          </a:bodyPr>
          <a:lstStyle/>
          <a:p>
            <a:pPr marL="12700">
              <a:lnSpc>
                <a:spcPct val="100000"/>
              </a:lnSpc>
              <a:spcBef>
                <a:spcPts val="114"/>
              </a:spcBef>
            </a:pPr>
            <a:r>
              <a:rPr sz="1250" spc="-15" dirty="0">
                <a:latin typeface="Arial"/>
                <a:cs typeface="Arial"/>
              </a:rPr>
              <a:t>-2</a:t>
            </a:r>
            <a:endParaRPr sz="1250">
              <a:latin typeface="Arial"/>
              <a:cs typeface="Arial"/>
            </a:endParaRPr>
          </a:p>
        </p:txBody>
      </p:sp>
      <p:sp>
        <p:nvSpPr>
          <p:cNvPr id="98" name="object 98"/>
          <p:cNvSpPr txBox="1"/>
          <p:nvPr/>
        </p:nvSpPr>
        <p:spPr>
          <a:xfrm>
            <a:off x="1365266" y="5939201"/>
            <a:ext cx="307340" cy="219075"/>
          </a:xfrm>
          <a:prstGeom prst="rect">
            <a:avLst/>
          </a:prstGeom>
        </p:spPr>
        <p:txBody>
          <a:bodyPr vert="horz" wrap="square" lIns="0" tIns="14604" rIns="0" bIns="0" rtlCol="0">
            <a:spAutoFit/>
          </a:bodyPr>
          <a:lstStyle/>
          <a:p>
            <a:pPr marL="12700">
              <a:lnSpc>
                <a:spcPct val="100000"/>
              </a:lnSpc>
              <a:spcBef>
                <a:spcPts val="114"/>
              </a:spcBef>
            </a:pPr>
            <a:r>
              <a:rPr sz="1250" spc="-20" dirty="0">
                <a:latin typeface="Arial"/>
                <a:cs typeface="Arial"/>
              </a:rPr>
              <a:t>-</a:t>
            </a:r>
            <a:r>
              <a:rPr sz="1250" dirty="0">
                <a:latin typeface="Arial"/>
                <a:cs typeface="Arial"/>
              </a:rPr>
              <a:t>1</a:t>
            </a:r>
            <a:r>
              <a:rPr sz="1250" spc="45" dirty="0">
                <a:latin typeface="Arial"/>
                <a:cs typeface="Arial"/>
              </a:rPr>
              <a:t>.</a:t>
            </a:r>
            <a:r>
              <a:rPr sz="1250" spc="25" dirty="0">
                <a:latin typeface="Arial"/>
                <a:cs typeface="Arial"/>
              </a:rPr>
              <a:t>5</a:t>
            </a:r>
            <a:endParaRPr sz="1250">
              <a:latin typeface="Arial"/>
              <a:cs typeface="Arial"/>
            </a:endParaRPr>
          </a:p>
        </p:txBody>
      </p:sp>
      <p:sp>
        <p:nvSpPr>
          <p:cNvPr id="99" name="object 99"/>
          <p:cNvSpPr txBox="1"/>
          <p:nvPr/>
        </p:nvSpPr>
        <p:spPr>
          <a:xfrm>
            <a:off x="2125657" y="5939201"/>
            <a:ext cx="163830" cy="219075"/>
          </a:xfrm>
          <a:prstGeom prst="rect">
            <a:avLst/>
          </a:prstGeom>
        </p:spPr>
        <p:txBody>
          <a:bodyPr vert="horz" wrap="square" lIns="0" tIns="14604" rIns="0" bIns="0" rtlCol="0">
            <a:spAutoFit/>
          </a:bodyPr>
          <a:lstStyle/>
          <a:p>
            <a:pPr marL="12700">
              <a:lnSpc>
                <a:spcPct val="100000"/>
              </a:lnSpc>
              <a:spcBef>
                <a:spcPts val="114"/>
              </a:spcBef>
            </a:pPr>
            <a:r>
              <a:rPr sz="1250" spc="-15" dirty="0">
                <a:latin typeface="Arial"/>
                <a:cs typeface="Arial"/>
              </a:rPr>
              <a:t>-1</a:t>
            </a:r>
            <a:endParaRPr sz="1250">
              <a:latin typeface="Arial"/>
              <a:cs typeface="Arial"/>
            </a:endParaRPr>
          </a:p>
        </p:txBody>
      </p:sp>
      <p:sp>
        <p:nvSpPr>
          <p:cNvPr id="100" name="object 100"/>
          <p:cNvSpPr txBox="1"/>
          <p:nvPr/>
        </p:nvSpPr>
        <p:spPr>
          <a:xfrm>
            <a:off x="2734444" y="5939201"/>
            <a:ext cx="307340" cy="219075"/>
          </a:xfrm>
          <a:prstGeom prst="rect">
            <a:avLst/>
          </a:prstGeom>
        </p:spPr>
        <p:txBody>
          <a:bodyPr vert="horz" wrap="square" lIns="0" tIns="14604" rIns="0" bIns="0" rtlCol="0">
            <a:spAutoFit/>
          </a:bodyPr>
          <a:lstStyle/>
          <a:p>
            <a:pPr marL="12700">
              <a:lnSpc>
                <a:spcPct val="100000"/>
              </a:lnSpc>
              <a:spcBef>
                <a:spcPts val="114"/>
              </a:spcBef>
            </a:pPr>
            <a:r>
              <a:rPr sz="1250" spc="-20" dirty="0">
                <a:latin typeface="Arial"/>
                <a:cs typeface="Arial"/>
              </a:rPr>
              <a:t>-</a:t>
            </a:r>
            <a:r>
              <a:rPr sz="1250" dirty="0">
                <a:latin typeface="Arial"/>
                <a:cs typeface="Arial"/>
              </a:rPr>
              <a:t>0</a:t>
            </a:r>
            <a:r>
              <a:rPr sz="1250" spc="45" dirty="0">
                <a:latin typeface="Arial"/>
                <a:cs typeface="Arial"/>
              </a:rPr>
              <a:t>.</a:t>
            </a:r>
            <a:r>
              <a:rPr sz="1250" spc="25" dirty="0">
                <a:latin typeface="Arial"/>
                <a:cs typeface="Arial"/>
              </a:rPr>
              <a:t>5</a:t>
            </a:r>
            <a:endParaRPr sz="1250">
              <a:latin typeface="Arial"/>
              <a:cs typeface="Arial"/>
            </a:endParaRPr>
          </a:p>
        </p:txBody>
      </p:sp>
      <p:sp>
        <p:nvSpPr>
          <p:cNvPr id="101" name="object 101"/>
          <p:cNvSpPr txBox="1"/>
          <p:nvPr/>
        </p:nvSpPr>
        <p:spPr>
          <a:xfrm>
            <a:off x="3558068" y="5939201"/>
            <a:ext cx="117475" cy="219075"/>
          </a:xfrm>
          <a:prstGeom prst="rect">
            <a:avLst/>
          </a:prstGeom>
        </p:spPr>
        <p:txBody>
          <a:bodyPr vert="horz" wrap="square" lIns="0" tIns="14604" rIns="0" bIns="0" rtlCol="0">
            <a:spAutoFit/>
          </a:bodyPr>
          <a:lstStyle/>
          <a:p>
            <a:pPr marL="12700">
              <a:lnSpc>
                <a:spcPct val="100000"/>
              </a:lnSpc>
              <a:spcBef>
                <a:spcPts val="114"/>
              </a:spcBef>
            </a:pPr>
            <a:r>
              <a:rPr sz="1250" spc="25" dirty="0">
                <a:latin typeface="Arial"/>
                <a:cs typeface="Arial"/>
              </a:rPr>
              <a:t>0</a:t>
            </a:r>
            <a:endParaRPr sz="1250">
              <a:latin typeface="Arial"/>
              <a:cs typeface="Arial"/>
            </a:endParaRPr>
          </a:p>
        </p:txBody>
      </p:sp>
      <p:sp>
        <p:nvSpPr>
          <p:cNvPr id="102" name="object 102"/>
          <p:cNvSpPr txBox="1"/>
          <p:nvPr/>
        </p:nvSpPr>
        <p:spPr>
          <a:xfrm>
            <a:off x="4166685" y="5939201"/>
            <a:ext cx="256540" cy="219075"/>
          </a:xfrm>
          <a:prstGeom prst="rect">
            <a:avLst/>
          </a:prstGeom>
        </p:spPr>
        <p:txBody>
          <a:bodyPr vert="horz" wrap="square" lIns="0" tIns="14604" rIns="0" bIns="0" rtlCol="0">
            <a:spAutoFit/>
          </a:bodyPr>
          <a:lstStyle/>
          <a:p>
            <a:pPr marL="12700">
              <a:lnSpc>
                <a:spcPct val="100000"/>
              </a:lnSpc>
              <a:spcBef>
                <a:spcPts val="114"/>
              </a:spcBef>
            </a:pPr>
            <a:r>
              <a:rPr sz="1250" dirty="0">
                <a:latin typeface="Arial"/>
                <a:cs typeface="Arial"/>
              </a:rPr>
              <a:t>0</a:t>
            </a:r>
            <a:r>
              <a:rPr sz="1250" spc="45" dirty="0">
                <a:latin typeface="Arial"/>
                <a:cs typeface="Arial"/>
              </a:rPr>
              <a:t>.</a:t>
            </a:r>
            <a:r>
              <a:rPr sz="1250" spc="25" dirty="0">
                <a:latin typeface="Arial"/>
                <a:cs typeface="Arial"/>
              </a:rPr>
              <a:t>5</a:t>
            </a:r>
            <a:endParaRPr sz="1250">
              <a:latin typeface="Arial"/>
              <a:cs typeface="Arial"/>
            </a:endParaRPr>
          </a:p>
        </p:txBody>
      </p:sp>
      <p:sp>
        <p:nvSpPr>
          <p:cNvPr id="103" name="object 103"/>
          <p:cNvSpPr txBox="1"/>
          <p:nvPr/>
        </p:nvSpPr>
        <p:spPr>
          <a:xfrm>
            <a:off x="4927161" y="5939201"/>
            <a:ext cx="117475" cy="219075"/>
          </a:xfrm>
          <a:prstGeom prst="rect">
            <a:avLst/>
          </a:prstGeom>
        </p:spPr>
        <p:txBody>
          <a:bodyPr vert="horz" wrap="square" lIns="0" tIns="14604" rIns="0" bIns="0" rtlCol="0">
            <a:spAutoFit/>
          </a:bodyPr>
          <a:lstStyle/>
          <a:p>
            <a:pPr marL="12700">
              <a:lnSpc>
                <a:spcPct val="100000"/>
              </a:lnSpc>
              <a:spcBef>
                <a:spcPts val="114"/>
              </a:spcBef>
            </a:pPr>
            <a:r>
              <a:rPr sz="1250" spc="25" dirty="0">
                <a:latin typeface="Arial"/>
                <a:cs typeface="Arial"/>
              </a:rPr>
              <a:t>1</a:t>
            </a:r>
            <a:endParaRPr sz="1250">
              <a:latin typeface="Arial"/>
              <a:cs typeface="Arial"/>
            </a:endParaRPr>
          </a:p>
        </p:txBody>
      </p:sp>
      <p:sp>
        <p:nvSpPr>
          <p:cNvPr id="104" name="object 104"/>
          <p:cNvSpPr txBox="1"/>
          <p:nvPr/>
        </p:nvSpPr>
        <p:spPr>
          <a:xfrm>
            <a:off x="5535440" y="5939201"/>
            <a:ext cx="256540" cy="219075"/>
          </a:xfrm>
          <a:prstGeom prst="rect">
            <a:avLst/>
          </a:prstGeom>
        </p:spPr>
        <p:txBody>
          <a:bodyPr vert="horz" wrap="square" lIns="0" tIns="14604" rIns="0" bIns="0" rtlCol="0">
            <a:spAutoFit/>
          </a:bodyPr>
          <a:lstStyle/>
          <a:p>
            <a:pPr marL="12700">
              <a:lnSpc>
                <a:spcPct val="100000"/>
              </a:lnSpc>
              <a:spcBef>
                <a:spcPts val="114"/>
              </a:spcBef>
            </a:pPr>
            <a:r>
              <a:rPr sz="1250" dirty="0">
                <a:latin typeface="Arial"/>
                <a:cs typeface="Arial"/>
              </a:rPr>
              <a:t>1</a:t>
            </a:r>
            <a:r>
              <a:rPr sz="1250" spc="45" dirty="0">
                <a:latin typeface="Arial"/>
                <a:cs typeface="Arial"/>
              </a:rPr>
              <a:t>.</a:t>
            </a:r>
            <a:r>
              <a:rPr sz="1250" spc="25" dirty="0">
                <a:latin typeface="Arial"/>
                <a:cs typeface="Arial"/>
              </a:rPr>
              <a:t>5</a:t>
            </a:r>
            <a:endParaRPr sz="1250">
              <a:latin typeface="Arial"/>
              <a:cs typeface="Arial"/>
            </a:endParaRPr>
          </a:p>
        </p:txBody>
      </p:sp>
      <p:sp>
        <p:nvSpPr>
          <p:cNvPr id="105" name="object 105"/>
          <p:cNvSpPr txBox="1"/>
          <p:nvPr/>
        </p:nvSpPr>
        <p:spPr>
          <a:xfrm>
            <a:off x="6296254" y="5939201"/>
            <a:ext cx="117475" cy="219075"/>
          </a:xfrm>
          <a:prstGeom prst="rect">
            <a:avLst/>
          </a:prstGeom>
        </p:spPr>
        <p:txBody>
          <a:bodyPr vert="horz" wrap="square" lIns="0" tIns="14604" rIns="0" bIns="0" rtlCol="0">
            <a:spAutoFit/>
          </a:bodyPr>
          <a:lstStyle/>
          <a:p>
            <a:pPr marL="12700">
              <a:lnSpc>
                <a:spcPct val="100000"/>
              </a:lnSpc>
              <a:spcBef>
                <a:spcPts val="114"/>
              </a:spcBef>
            </a:pPr>
            <a:r>
              <a:rPr sz="1250" spc="25" dirty="0">
                <a:latin typeface="Arial"/>
                <a:cs typeface="Arial"/>
              </a:rPr>
              <a:t>2</a:t>
            </a:r>
            <a:endParaRPr sz="1250">
              <a:latin typeface="Arial"/>
              <a:cs typeface="Arial"/>
            </a:endParaRPr>
          </a:p>
        </p:txBody>
      </p:sp>
      <p:sp>
        <p:nvSpPr>
          <p:cNvPr id="106" name="object 106"/>
          <p:cNvSpPr txBox="1"/>
          <p:nvPr/>
        </p:nvSpPr>
        <p:spPr>
          <a:xfrm>
            <a:off x="655410" y="5790519"/>
            <a:ext cx="163830" cy="219075"/>
          </a:xfrm>
          <a:prstGeom prst="rect">
            <a:avLst/>
          </a:prstGeom>
        </p:spPr>
        <p:txBody>
          <a:bodyPr vert="horz" wrap="square" lIns="0" tIns="14604" rIns="0" bIns="0" rtlCol="0">
            <a:spAutoFit/>
          </a:bodyPr>
          <a:lstStyle/>
          <a:p>
            <a:pPr marL="12700">
              <a:lnSpc>
                <a:spcPct val="100000"/>
              </a:lnSpc>
              <a:spcBef>
                <a:spcPts val="114"/>
              </a:spcBef>
            </a:pPr>
            <a:r>
              <a:rPr sz="1250" spc="-15" dirty="0">
                <a:latin typeface="Arial"/>
                <a:cs typeface="Arial"/>
              </a:rPr>
              <a:t>-2</a:t>
            </a:r>
            <a:endParaRPr sz="1250">
              <a:latin typeface="Arial"/>
              <a:cs typeface="Arial"/>
            </a:endParaRPr>
          </a:p>
        </p:txBody>
      </p:sp>
      <p:sp>
        <p:nvSpPr>
          <p:cNvPr id="107" name="object 107"/>
          <p:cNvSpPr txBox="1"/>
          <p:nvPr/>
        </p:nvSpPr>
        <p:spPr>
          <a:xfrm>
            <a:off x="516215" y="5256496"/>
            <a:ext cx="307340" cy="219075"/>
          </a:xfrm>
          <a:prstGeom prst="rect">
            <a:avLst/>
          </a:prstGeom>
        </p:spPr>
        <p:txBody>
          <a:bodyPr vert="horz" wrap="square" lIns="0" tIns="14604" rIns="0" bIns="0" rtlCol="0">
            <a:spAutoFit/>
          </a:bodyPr>
          <a:lstStyle/>
          <a:p>
            <a:pPr marL="12700">
              <a:lnSpc>
                <a:spcPct val="100000"/>
              </a:lnSpc>
              <a:spcBef>
                <a:spcPts val="114"/>
              </a:spcBef>
            </a:pPr>
            <a:r>
              <a:rPr sz="1250" spc="-20" dirty="0">
                <a:latin typeface="Arial"/>
                <a:cs typeface="Arial"/>
              </a:rPr>
              <a:t>-</a:t>
            </a:r>
            <a:r>
              <a:rPr sz="1250" dirty="0">
                <a:latin typeface="Arial"/>
                <a:cs typeface="Arial"/>
              </a:rPr>
              <a:t>1</a:t>
            </a:r>
            <a:r>
              <a:rPr sz="1250" spc="45" dirty="0">
                <a:latin typeface="Arial"/>
                <a:cs typeface="Arial"/>
              </a:rPr>
              <a:t>.</a:t>
            </a:r>
            <a:r>
              <a:rPr sz="1250" spc="25" dirty="0">
                <a:latin typeface="Arial"/>
                <a:cs typeface="Arial"/>
              </a:rPr>
              <a:t>5</a:t>
            </a:r>
            <a:endParaRPr sz="1250">
              <a:latin typeface="Arial"/>
              <a:cs typeface="Arial"/>
            </a:endParaRPr>
          </a:p>
        </p:txBody>
      </p:sp>
      <p:sp>
        <p:nvSpPr>
          <p:cNvPr id="108" name="object 108"/>
          <p:cNvSpPr txBox="1"/>
          <p:nvPr/>
        </p:nvSpPr>
        <p:spPr>
          <a:xfrm>
            <a:off x="655410" y="4734860"/>
            <a:ext cx="163830" cy="219075"/>
          </a:xfrm>
          <a:prstGeom prst="rect">
            <a:avLst/>
          </a:prstGeom>
        </p:spPr>
        <p:txBody>
          <a:bodyPr vert="horz" wrap="square" lIns="0" tIns="14604" rIns="0" bIns="0" rtlCol="0">
            <a:spAutoFit/>
          </a:bodyPr>
          <a:lstStyle/>
          <a:p>
            <a:pPr marL="12700">
              <a:lnSpc>
                <a:spcPct val="100000"/>
              </a:lnSpc>
              <a:spcBef>
                <a:spcPts val="114"/>
              </a:spcBef>
            </a:pPr>
            <a:r>
              <a:rPr sz="1250" spc="-15" dirty="0">
                <a:latin typeface="Arial"/>
                <a:cs typeface="Arial"/>
              </a:rPr>
              <a:t>-1</a:t>
            </a:r>
            <a:endParaRPr sz="1250">
              <a:latin typeface="Arial"/>
              <a:cs typeface="Arial"/>
            </a:endParaRPr>
          </a:p>
        </p:txBody>
      </p:sp>
      <p:sp>
        <p:nvSpPr>
          <p:cNvPr id="109" name="object 109"/>
          <p:cNvSpPr txBox="1"/>
          <p:nvPr/>
        </p:nvSpPr>
        <p:spPr>
          <a:xfrm>
            <a:off x="516215" y="4200771"/>
            <a:ext cx="307340" cy="219075"/>
          </a:xfrm>
          <a:prstGeom prst="rect">
            <a:avLst/>
          </a:prstGeom>
        </p:spPr>
        <p:txBody>
          <a:bodyPr vert="horz" wrap="square" lIns="0" tIns="14604" rIns="0" bIns="0" rtlCol="0">
            <a:spAutoFit/>
          </a:bodyPr>
          <a:lstStyle/>
          <a:p>
            <a:pPr marL="12700">
              <a:lnSpc>
                <a:spcPct val="100000"/>
              </a:lnSpc>
              <a:spcBef>
                <a:spcPts val="114"/>
              </a:spcBef>
            </a:pPr>
            <a:r>
              <a:rPr sz="1250" spc="-20" dirty="0">
                <a:latin typeface="Arial"/>
                <a:cs typeface="Arial"/>
              </a:rPr>
              <a:t>-</a:t>
            </a:r>
            <a:r>
              <a:rPr sz="1250" dirty="0">
                <a:latin typeface="Arial"/>
                <a:cs typeface="Arial"/>
              </a:rPr>
              <a:t>0</a:t>
            </a:r>
            <a:r>
              <a:rPr sz="1250" spc="45" dirty="0">
                <a:latin typeface="Arial"/>
                <a:cs typeface="Arial"/>
              </a:rPr>
              <a:t>.</a:t>
            </a:r>
            <a:r>
              <a:rPr sz="1250" spc="25" dirty="0">
                <a:latin typeface="Arial"/>
                <a:cs typeface="Arial"/>
              </a:rPr>
              <a:t>5</a:t>
            </a:r>
            <a:endParaRPr sz="1250">
              <a:latin typeface="Arial"/>
              <a:cs typeface="Arial"/>
            </a:endParaRPr>
          </a:p>
        </p:txBody>
      </p:sp>
      <p:sp>
        <p:nvSpPr>
          <p:cNvPr id="110" name="object 110"/>
          <p:cNvSpPr txBox="1"/>
          <p:nvPr/>
        </p:nvSpPr>
        <p:spPr>
          <a:xfrm>
            <a:off x="706029" y="3679201"/>
            <a:ext cx="117475" cy="219075"/>
          </a:xfrm>
          <a:prstGeom prst="rect">
            <a:avLst/>
          </a:prstGeom>
        </p:spPr>
        <p:txBody>
          <a:bodyPr vert="horz" wrap="square" lIns="0" tIns="14604" rIns="0" bIns="0" rtlCol="0">
            <a:spAutoFit/>
          </a:bodyPr>
          <a:lstStyle/>
          <a:p>
            <a:pPr marL="12700">
              <a:lnSpc>
                <a:spcPct val="100000"/>
              </a:lnSpc>
              <a:spcBef>
                <a:spcPts val="114"/>
              </a:spcBef>
            </a:pPr>
            <a:r>
              <a:rPr sz="1250" spc="25" dirty="0">
                <a:latin typeface="Arial"/>
                <a:cs typeface="Arial"/>
              </a:rPr>
              <a:t>0</a:t>
            </a:r>
            <a:endParaRPr sz="1250">
              <a:latin typeface="Arial"/>
              <a:cs typeface="Arial"/>
            </a:endParaRPr>
          </a:p>
        </p:txBody>
      </p:sp>
      <p:sp>
        <p:nvSpPr>
          <p:cNvPr id="111" name="object 111"/>
          <p:cNvSpPr txBox="1"/>
          <p:nvPr/>
        </p:nvSpPr>
        <p:spPr>
          <a:xfrm>
            <a:off x="566834" y="3145228"/>
            <a:ext cx="256540" cy="219075"/>
          </a:xfrm>
          <a:prstGeom prst="rect">
            <a:avLst/>
          </a:prstGeom>
        </p:spPr>
        <p:txBody>
          <a:bodyPr vert="horz" wrap="square" lIns="0" tIns="14604" rIns="0" bIns="0" rtlCol="0">
            <a:spAutoFit/>
          </a:bodyPr>
          <a:lstStyle/>
          <a:p>
            <a:pPr marL="12700">
              <a:lnSpc>
                <a:spcPct val="100000"/>
              </a:lnSpc>
              <a:spcBef>
                <a:spcPts val="114"/>
              </a:spcBef>
            </a:pPr>
            <a:r>
              <a:rPr sz="1250" dirty="0">
                <a:latin typeface="Arial"/>
                <a:cs typeface="Arial"/>
              </a:rPr>
              <a:t>0</a:t>
            </a:r>
            <a:r>
              <a:rPr sz="1250" spc="45" dirty="0">
                <a:latin typeface="Arial"/>
                <a:cs typeface="Arial"/>
              </a:rPr>
              <a:t>.</a:t>
            </a:r>
            <a:r>
              <a:rPr sz="1250" spc="25" dirty="0">
                <a:latin typeface="Arial"/>
                <a:cs typeface="Arial"/>
              </a:rPr>
              <a:t>5</a:t>
            </a:r>
            <a:endParaRPr sz="1250">
              <a:latin typeface="Arial"/>
              <a:cs typeface="Arial"/>
            </a:endParaRPr>
          </a:p>
        </p:txBody>
      </p:sp>
      <p:sp>
        <p:nvSpPr>
          <p:cNvPr id="112" name="object 112"/>
          <p:cNvSpPr txBox="1"/>
          <p:nvPr/>
        </p:nvSpPr>
        <p:spPr>
          <a:xfrm>
            <a:off x="706029" y="2611090"/>
            <a:ext cx="117475" cy="219075"/>
          </a:xfrm>
          <a:prstGeom prst="rect">
            <a:avLst/>
          </a:prstGeom>
        </p:spPr>
        <p:txBody>
          <a:bodyPr vert="horz" wrap="square" lIns="0" tIns="14604" rIns="0" bIns="0" rtlCol="0">
            <a:spAutoFit/>
          </a:bodyPr>
          <a:lstStyle/>
          <a:p>
            <a:pPr marL="12700">
              <a:lnSpc>
                <a:spcPct val="100000"/>
              </a:lnSpc>
              <a:spcBef>
                <a:spcPts val="114"/>
              </a:spcBef>
            </a:pPr>
            <a:r>
              <a:rPr sz="1250" spc="25" dirty="0">
                <a:latin typeface="Arial"/>
                <a:cs typeface="Arial"/>
              </a:rPr>
              <a:t>1</a:t>
            </a:r>
            <a:endParaRPr sz="1250">
              <a:latin typeface="Arial"/>
              <a:cs typeface="Arial"/>
            </a:endParaRPr>
          </a:p>
        </p:txBody>
      </p:sp>
      <p:sp>
        <p:nvSpPr>
          <p:cNvPr id="113" name="object 113"/>
          <p:cNvSpPr txBox="1"/>
          <p:nvPr/>
        </p:nvSpPr>
        <p:spPr>
          <a:xfrm>
            <a:off x="566834" y="1555547"/>
            <a:ext cx="256540" cy="753110"/>
          </a:xfrm>
          <a:prstGeom prst="rect">
            <a:avLst/>
          </a:prstGeom>
        </p:spPr>
        <p:txBody>
          <a:bodyPr vert="horz" wrap="square" lIns="0" tIns="14604" rIns="0" bIns="0" rtlCol="0">
            <a:spAutoFit/>
          </a:bodyPr>
          <a:lstStyle/>
          <a:p>
            <a:pPr marR="5080" algn="r">
              <a:lnSpc>
                <a:spcPct val="100000"/>
              </a:lnSpc>
              <a:spcBef>
                <a:spcPts val="114"/>
              </a:spcBef>
            </a:pPr>
            <a:r>
              <a:rPr sz="1250" spc="25" dirty="0">
                <a:latin typeface="Arial"/>
                <a:cs typeface="Arial"/>
              </a:rPr>
              <a:t>2</a:t>
            </a:r>
            <a:endParaRPr sz="1250">
              <a:latin typeface="Arial"/>
              <a:cs typeface="Arial"/>
            </a:endParaRPr>
          </a:p>
          <a:p>
            <a:pPr>
              <a:lnSpc>
                <a:spcPct val="100000"/>
              </a:lnSpc>
            </a:pPr>
            <a:endParaRPr sz="1400">
              <a:latin typeface="Arial"/>
              <a:cs typeface="Arial"/>
            </a:endParaRPr>
          </a:p>
          <a:p>
            <a:pPr marR="5080" algn="r">
              <a:lnSpc>
                <a:spcPct val="100000"/>
              </a:lnSpc>
              <a:spcBef>
                <a:spcPts val="1095"/>
              </a:spcBef>
            </a:pPr>
            <a:r>
              <a:rPr sz="1250" dirty="0">
                <a:latin typeface="Arial"/>
                <a:cs typeface="Arial"/>
              </a:rPr>
              <a:t>1</a:t>
            </a:r>
            <a:r>
              <a:rPr sz="1250" spc="45" dirty="0">
                <a:latin typeface="Arial"/>
                <a:cs typeface="Arial"/>
              </a:rPr>
              <a:t>.</a:t>
            </a:r>
            <a:r>
              <a:rPr sz="1250" spc="25" dirty="0">
                <a:latin typeface="Arial"/>
                <a:cs typeface="Arial"/>
              </a:rPr>
              <a:t>5</a:t>
            </a:r>
            <a:endParaRPr sz="1250">
              <a:latin typeface="Arial"/>
              <a:cs typeface="Arial"/>
            </a:endParaRPr>
          </a:p>
        </p:txBody>
      </p:sp>
      <p:sp>
        <p:nvSpPr>
          <p:cNvPr id="114" name="object 114"/>
          <p:cNvSpPr txBox="1"/>
          <p:nvPr/>
        </p:nvSpPr>
        <p:spPr>
          <a:xfrm>
            <a:off x="2810289" y="1294982"/>
            <a:ext cx="1558925" cy="293370"/>
          </a:xfrm>
          <a:prstGeom prst="rect">
            <a:avLst/>
          </a:prstGeom>
        </p:spPr>
        <p:txBody>
          <a:bodyPr vert="horz" wrap="square" lIns="0" tIns="13335" rIns="0" bIns="0" rtlCol="0">
            <a:spAutoFit/>
          </a:bodyPr>
          <a:lstStyle/>
          <a:p>
            <a:pPr marL="12700">
              <a:lnSpc>
                <a:spcPct val="100000"/>
              </a:lnSpc>
              <a:spcBef>
                <a:spcPts val="105"/>
              </a:spcBef>
            </a:pPr>
            <a:r>
              <a:rPr sz="1750" b="1" spc="15" dirty="0">
                <a:latin typeface="Arial"/>
                <a:cs typeface="Arial"/>
              </a:rPr>
              <a:t>initial</a:t>
            </a:r>
            <a:r>
              <a:rPr sz="1750" b="1" spc="-55" dirty="0">
                <a:latin typeface="Arial"/>
                <a:cs typeface="Arial"/>
              </a:rPr>
              <a:t> </a:t>
            </a:r>
            <a:r>
              <a:rPr sz="1750" b="1" spc="50" dirty="0">
                <a:latin typeface="Arial"/>
                <a:cs typeface="Arial"/>
              </a:rPr>
              <a:t>weights</a:t>
            </a:r>
            <a:endParaRPr sz="1750">
              <a:latin typeface="Arial"/>
              <a:cs typeface="Arial"/>
            </a:endParaRPr>
          </a:p>
        </p:txBody>
      </p:sp>
      <p:sp>
        <p:nvSpPr>
          <p:cNvPr id="115" name="object 115"/>
          <p:cNvSpPr txBox="1"/>
          <p:nvPr/>
        </p:nvSpPr>
        <p:spPr>
          <a:xfrm>
            <a:off x="2341340" y="2598808"/>
            <a:ext cx="1081405" cy="263525"/>
          </a:xfrm>
          <a:prstGeom prst="rect">
            <a:avLst/>
          </a:prstGeom>
        </p:spPr>
        <p:txBody>
          <a:bodyPr vert="horz" wrap="square" lIns="0" tIns="13970" rIns="0" bIns="0" rtlCol="0">
            <a:spAutoFit/>
          </a:bodyPr>
          <a:lstStyle/>
          <a:p>
            <a:pPr marL="12700">
              <a:lnSpc>
                <a:spcPct val="100000"/>
              </a:lnSpc>
              <a:spcBef>
                <a:spcPts val="110"/>
              </a:spcBef>
            </a:pPr>
            <a:r>
              <a:rPr sz="1550" b="1" spc="15" dirty="0">
                <a:latin typeface="Arial"/>
                <a:cs typeface="Arial"/>
              </a:rPr>
              <a:t>W(0) </a:t>
            </a:r>
            <a:r>
              <a:rPr sz="1550" b="1" spc="25" dirty="0">
                <a:latin typeface="Arial"/>
                <a:cs typeface="Arial"/>
              </a:rPr>
              <a:t>=</a:t>
            </a:r>
            <a:r>
              <a:rPr sz="1550" b="1" spc="-220" dirty="0">
                <a:latin typeface="Arial"/>
                <a:cs typeface="Arial"/>
              </a:rPr>
              <a:t> </a:t>
            </a:r>
            <a:r>
              <a:rPr sz="1550" b="1" dirty="0">
                <a:latin typeface="Arial"/>
                <a:cs typeface="Arial"/>
              </a:rPr>
              <a:t>(0,1)</a:t>
            </a:r>
            <a:endParaRPr sz="1550" dirty="0">
              <a:latin typeface="Arial"/>
              <a:cs typeface="Arial"/>
            </a:endParaRPr>
          </a:p>
        </p:txBody>
      </p:sp>
      <p:grpSp>
        <p:nvGrpSpPr>
          <p:cNvPr id="116" name="object 116"/>
          <p:cNvGrpSpPr/>
          <p:nvPr/>
        </p:nvGrpSpPr>
        <p:grpSpPr>
          <a:xfrm>
            <a:off x="8209788" y="3180588"/>
            <a:ext cx="3728085" cy="2308860"/>
            <a:chOff x="8209788" y="3180588"/>
            <a:chExt cx="3728085" cy="2308860"/>
          </a:xfrm>
        </p:grpSpPr>
        <p:sp>
          <p:nvSpPr>
            <p:cNvPr id="117" name="object 117"/>
            <p:cNvSpPr/>
            <p:nvPr/>
          </p:nvSpPr>
          <p:spPr>
            <a:xfrm>
              <a:off x="8209788" y="3180588"/>
              <a:ext cx="3728085" cy="2308860"/>
            </a:xfrm>
            <a:custGeom>
              <a:avLst/>
              <a:gdLst/>
              <a:ahLst/>
              <a:cxnLst/>
              <a:rect l="l" t="t" r="r" b="b"/>
              <a:pathLst>
                <a:path w="3728084" h="2308860">
                  <a:moveTo>
                    <a:pt x="3727704" y="0"/>
                  </a:moveTo>
                  <a:lnTo>
                    <a:pt x="0" y="0"/>
                  </a:lnTo>
                  <a:lnTo>
                    <a:pt x="0" y="2308860"/>
                  </a:lnTo>
                  <a:lnTo>
                    <a:pt x="3727704" y="2308860"/>
                  </a:lnTo>
                  <a:lnTo>
                    <a:pt x="3727704" y="0"/>
                  </a:lnTo>
                  <a:close/>
                </a:path>
              </a:pathLst>
            </a:custGeom>
            <a:solidFill>
              <a:srgbClr val="FFF1CC"/>
            </a:solidFill>
          </p:spPr>
          <p:txBody>
            <a:bodyPr wrap="square" lIns="0" tIns="0" rIns="0" bIns="0" rtlCol="0"/>
            <a:lstStyle/>
            <a:p>
              <a:endParaRPr/>
            </a:p>
          </p:txBody>
        </p:sp>
        <p:sp>
          <p:nvSpPr>
            <p:cNvPr id="118" name="object 118"/>
            <p:cNvSpPr/>
            <p:nvPr/>
          </p:nvSpPr>
          <p:spPr>
            <a:xfrm>
              <a:off x="8302879" y="3809618"/>
              <a:ext cx="2528570" cy="221615"/>
            </a:xfrm>
            <a:custGeom>
              <a:avLst/>
              <a:gdLst/>
              <a:ahLst/>
              <a:cxnLst/>
              <a:rect l="l" t="t" r="r" b="b"/>
              <a:pathLst>
                <a:path w="2528570" h="221614">
                  <a:moveTo>
                    <a:pt x="498602" y="24257"/>
                  </a:moveTo>
                  <a:lnTo>
                    <a:pt x="470662" y="0"/>
                  </a:lnTo>
                  <a:lnTo>
                    <a:pt x="464693" y="6731"/>
                  </a:lnTo>
                  <a:lnTo>
                    <a:pt x="482600" y="22225"/>
                  </a:lnTo>
                  <a:lnTo>
                    <a:pt x="0" y="22225"/>
                  </a:lnTo>
                  <a:lnTo>
                    <a:pt x="0" y="32766"/>
                  </a:lnTo>
                  <a:lnTo>
                    <a:pt x="482600" y="32766"/>
                  </a:lnTo>
                  <a:lnTo>
                    <a:pt x="464693" y="48260"/>
                  </a:lnTo>
                  <a:lnTo>
                    <a:pt x="470662" y="54991"/>
                  </a:lnTo>
                  <a:lnTo>
                    <a:pt x="498602" y="30734"/>
                  </a:lnTo>
                  <a:lnTo>
                    <a:pt x="498602" y="24257"/>
                  </a:lnTo>
                  <a:close/>
                </a:path>
                <a:path w="2528570" h="221614">
                  <a:moveTo>
                    <a:pt x="1070102" y="24257"/>
                  </a:moveTo>
                  <a:lnTo>
                    <a:pt x="1042162" y="0"/>
                  </a:lnTo>
                  <a:lnTo>
                    <a:pt x="1036193" y="6731"/>
                  </a:lnTo>
                  <a:lnTo>
                    <a:pt x="1054100" y="22225"/>
                  </a:lnTo>
                  <a:lnTo>
                    <a:pt x="797052" y="22225"/>
                  </a:lnTo>
                  <a:lnTo>
                    <a:pt x="797052" y="32766"/>
                  </a:lnTo>
                  <a:lnTo>
                    <a:pt x="1054100" y="32766"/>
                  </a:lnTo>
                  <a:lnTo>
                    <a:pt x="1036193" y="48260"/>
                  </a:lnTo>
                  <a:lnTo>
                    <a:pt x="1042162" y="54991"/>
                  </a:lnTo>
                  <a:lnTo>
                    <a:pt x="1070102" y="30734"/>
                  </a:lnTo>
                  <a:lnTo>
                    <a:pt x="1070102" y="24257"/>
                  </a:lnTo>
                  <a:close/>
                </a:path>
                <a:path w="2528570" h="221614">
                  <a:moveTo>
                    <a:pt x="1820291" y="18161"/>
                  </a:moveTo>
                  <a:lnTo>
                    <a:pt x="1817243" y="9525"/>
                  </a:lnTo>
                  <a:lnTo>
                    <a:pt x="1801901" y="15074"/>
                  </a:lnTo>
                  <a:lnTo>
                    <a:pt x="1788452" y="23114"/>
                  </a:lnTo>
                  <a:lnTo>
                    <a:pt x="1759610" y="61633"/>
                  </a:lnTo>
                  <a:lnTo>
                    <a:pt x="1749806" y="115443"/>
                  </a:lnTo>
                  <a:lnTo>
                    <a:pt x="1750872" y="134899"/>
                  </a:lnTo>
                  <a:lnTo>
                    <a:pt x="1767205" y="184277"/>
                  </a:lnTo>
                  <a:lnTo>
                    <a:pt x="1801876" y="215709"/>
                  </a:lnTo>
                  <a:lnTo>
                    <a:pt x="1817243" y="221234"/>
                  </a:lnTo>
                  <a:lnTo>
                    <a:pt x="1820037" y="212725"/>
                  </a:lnTo>
                  <a:lnTo>
                    <a:pt x="1807933" y="207391"/>
                  </a:lnTo>
                  <a:lnTo>
                    <a:pt x="1797519" y="199961"/>
                  </a:lnTo>
                  <a:lnTo>
                    <a:pt x="1776171" y="165290"/>
                  </a:lnTo>
                  <a:lnTo>
                    <a:pt x="1769110" y="114427"/>
                  </a:lnTo>
                  <a:lnTo>
                    <a:pt x="1769884" y="96304"/>
                  </a:lnTo>
                  <a:lnTo>
                    <a:pt x="1781683" y="51689"/>
                  </a:lnTo>
                  <a:lnTo>
                    <a:pt x="1808086" y="23482"/>
                  </a:lnTo>
                  <a:lnTo>
                    <a:pt x="1820291" y="18161"/>
                  </a:lnTo>
                  <a:close/>
                </a:path>
                <a:path w="2528570" h="221614">
                  <a:moveTo>
                    <a:pt x="2528316" y="115443"/>
                  </a:moveTo>
                  <a:lnTo>
                    <a:pt x="2518562" y="61633"/>
                  </a:lnTo>
                  <a:lnTo>
                    <a:pt x="2489657" y="23126"/>
                  </a:lnTo>
                  <a:lnTo>
                    <a:pt x="2460879" y="9525"/>
                  </a:lnTo>
                  <a:lnTo>
                    <a:pt x="2457831" y="18161"/>
                  </a:lnTo>
                  <a:lnTo>
                    <a:pt x="2470086" y="23482"/>
                  </a:lnTo>
                  <a:lnTo>
                    <a:pt x="2480627" y="30835"/>
                  </a:lnTo>
                  <a:lnTo>
                    <a:pt x="2502039" y="64960"/>
                  </a:lnTo>
                  <a:lnTo>
                    <a:pt x="2509012" y="114427"/>
                  </a:lnTo>
                  <a:lnTo>
                    <a:pt x="2508224" y="133096"/>
                  </a:lnTo>
                  <a:lnTo>
                    <a:pt x="2496439" y="178816"/>
                  </a:lnTo>
                  <a:lnTo>
                    <a:pt x="2470251" y="207391"/>
                  </a:lnTo>
                  <a:lnTo>
                    <a:pt x="2458212" y="212725"/>
                  </a:lnTo>
                  <a:lnTo>
                    <a:pt x="2460879" y="221234"/>
                  </a:lnTo>
                  <a:lnTo>
                    <a:pt x="2501265" y="197231"/>
                  </a:lnTo>
                  <a:lnTo>
                    <a:pt x="2523998" y="152869"/>
                  </a:lnTo>
                  <a:lnTo>
                    <a:pt x="2527236" y="134899"/>
                  </a:lnTo>
                  <a:lnTo>
                    <a:pt x="2528316" y="115443"/>
                  </a:lnTo>
                  <a:close/>
                </a:path>
              </a:pathLst>
            </a:custGeom>
            <a:solidFill>
              <a:srgbClr val="000000"/>
            </a:solidFill>
          </p:spPr>
          <p:txBody>
            <a:bodyPr wrap="square" lIns="0" tIns="0" rIns="0" bIns="0" rtlCol="0"/>
            <a:lstStyle/>
            <a:p>
              <a:endParaRPr/>
            </a:p>
          </p:txBody>
        </p:sp>
      </p:grpSp>
      <p:sp>
        <p:nvSpPr>
          <p:cNvPr id="119" name="object 119"/>
          <p:cNvSpPr txBox="1"/>
          <p:nvPr/>
        </p:nvSpPr>
        <p:spPr>
          <a:xfrm>
            <a:off x="8209788" y="3180588"/>
            <a:ext cx="3728085" cy="2225608"/>
          </a:xfrm>
          <a:prstGeom prst="rect">
            <a:avLst/>
          </a:prstGeom>
        </p:spPr>
        <p:txBody>
          <a:bodyPr vert="horz" wrap="square" lIns="0" tIns="32384" rIns="0" bIns="0" rtlCol="0">
            <a:spAutoFit/>
          </a:bodyPr>
          <a:lstStyle/>
          <a:p>
            <a:pPr marL="92075">
              <a:lnSpc>
                <a:spcPct val="100000"/>
              </a:lnSpc>
              <a:spcBef>
                <a:spcPts val="254"/>
              </a:spcBef>
            </a:pPr>
            <a:r>
              <a:rPr sz="1800" spc="-20" dirty="0">
                <a:latin typeface="FreeSans"/>
                <a:cs typeface="FreeSans"/>
              </a:rPr>
              <a:t>η </a:t>
            </a:r>
            <a:r>
              <a:rPr sz="1800" dirty="0">
                <a:latin typeface="Carlito"/>
                <a:cs typeface="Carlito"/>
              </a:rPr>
              <a:t>= 1/3 , </a:t>
            </a:r>
            <a:r>
              <a:rPr sz="1800" b="1" spc="-5" dirty="0">
                <a:latin typeface="Carlito"/>
                <a:cs typeface="Carlito"/>
              </a:rPr>
              <a:t>W</a:t>
            </a:r>
            <a:r>
              <a:rPr sz="1800" spc="-5" dirty="0">
                <a:latin typeface="Carlito"/>
                <a:cs typeface="Carlito"/>
              </a:rPr>
              <a:t>(0) </a:t>
            </a:r>
            <a:r>
              <a:rPr sz="1800" dirty="0">
                <a:latin typeface="Carlito"/>
                <a:cs typeface="Carlito"/>
              </a:rPr>
              <a:t>= </a:t>
            </a:r>
            <a:r>
              <a:rPr sz="1800" spc="-5" dirty="0">
                <a:latin typeface="Carlito"/>
                <a:cs typeface="Carlito"/>
              </a:rPr>
              <a:t>(0,1)</a:t>
            </a:r>
            <a:endParaRPr sz="1800" dirty="0">
              <a:latin typeface="Carlito"/>
              <a:cs typeface="Carlito"/>
            </a:endParaRPr>
          </a:p>
          <a:p>
            <a:pPr>
              <a:lnSpc>
                <a:spcPct val="100000"/>
              </a:lnSpc>
              <a:spcBef>
                <a:spcPts val="25"/>
              </a:spcBef>
            </a:pPr>
            <a:endParaRPr sz="1750" dirty="0">
              <a:latin typeface="Carlito"/>
              <a:cs typeface="Carlito"/>
            </a:endParaRPr>
          </a:p>
          <a:p>
            <a:pPr marL="92075">
              <a:lnSpc>
                <a:spcPct val="100000"/>
              </a:lnSpc>
              <a:tabLst>
                <a:tab pos="1918335" algn="l"/>
                <a:tab pos="2693670" algn="l"/>
              </a:tabLst>
            </a:pPr>
            <a:r>
              <a:rPr sz="1800" spc="-40" dirty="0">
                <a:latin typeface="FreeSans"/>
                <a:cs typeface="FreeSans"/>
              </a:rPr>
              <a:t>𝑤</a:t>
            </a:r>
            <a:r>
              <a:rPr sz="1950" spc="-60" baseline="-14957" dirty="0">
                <a:latin typeface="FreeSans"/>
                <a:cs typeface="FreeSans"/>
              </a:rPr>
              <a:t>𝑛+1  </a:t>
            </a:r>
            <a:r>
              <a:rPr sz="1800" spc="290" dirty="0">
                <a:latin typeface="FreeSans"/>
                <a:cs typeface="FreeSans"/>
              </a:rPr>
              <a:t>= </a:t>
            </a:r>
            <a:r>
              <a:rPr sz="1800" spc="-225" dirty="0">
                <a:latin typeface="FreeSans"/>
                <a:cs typeface="FreeSans"/>
              </a:rPr>
              <a:t>𝑤</a:t>
            </a:r>
            <a:r>
              <a:rPr sz="1950" spc="-337" baseline="-14957" dirty="0">
                <a:latin typeface="FreeSans"/>
                <a:cs typeface="FreeSans"/>
              </a:rPr>
              <a:t>𝑛     </a:t>
            </a:r>
            <a:r>
              <a:rPr sz="1800" spc="290" dirty="0">
                <a:latin typeface="FreeSans"/>
                <a:cs typeface="FreeSans"/>
              </a:rPr>
              <a:t>+</a:t>
            </a:r>
            <a:r>
              <a:rPr sz="1800" spc="-290" dirty="0">
                <a:latin typeface="FreeSans"/>
                <a:cs typeface="FreeSans"/>
              </a:rPr>
              <a:t> </a:t>
            </a:r>
            <a:r>
              <a:rPr sz="1800" spc="-20" dirty="0">
                <a:latin typeface="FreeSans"/>
                <a:cs typeface="FreeSans"/>
              </a:rPr>
              <a:t>η</a:t>
            </a:r>
            <a:r>
              <a:rPr sz="1800" spc="355" dirty="0">
                <a:latin typeface="FreeSans"/>
                <a:cs typeface="FreeSans"/>
              </a:rPr>
              <a:t> </a:t>
            </a:r>
            <a:r>
              <a:rPr sz="1800" spc="-35" dirty="0">
                <a:latin typeface="FreeSans"/>
                <a:cs typeface="FreeSans"/>
              </a:rPr>
              <a:t>∗	</a:t>
            </a:r>
            <a:r>
              <a:rPr sz="1800" spc="-685" dirty="0">
                <a:latin typeface="FreeSans"/>
                <a:cs typeface="FreeSans"/>
              </a:rPr>
              <a:t>𝑡</a:t>
            </a:r>
            <a:r>
              <a:rPr sz="1950" spc="-1027" baseline="-14957" dirty="0">
                <a:latin typeface="FreeSans"/>
                <a:cs typeface="FreeSans"/>
              </a:rPr>
              <a:t>𝑖</a:t>
            </a:r>
            <a:r>
              <a:rPr sz="1950" spc="300" baseline="-14957" dirty="0">
                <a:latin typeface="FreeSans"/>
                <a:cs typeface="FreeSans"/>
              </a:rPr>
              <a:t> </a:t>
            </a:r>
            <a:r>
              <a:rPr sz="1800" spc="290" dirty="0">
                <a:latin typeface="FreeSans"/>
                <a:cs typeface="FreeSans"/>
              </a:rPr>
              <a:t>−</a:t>
            </a:r>
            <a:r>
              <a:rPr sz="1800" spc="-45" dirty="0">
                <a:latin typeface="FreeSans"/>
                <a:cs typeface="FreeSans"/>
              </a:rPr>
              <a:t> </a:t>
            </a:r>
            <a:r>
              <a:rPr sz="1800" spc="-555" dirty="0">
                <a:latin typeface="FreeSans"/>
                <a:cs typeface="FreeSans"/>
              </a:rPr>
              <a:t>𝑦</a:t>
            </a:r>
            <a:r>
              <a:rPr sz="1950" spc="-832" baseline="-14957" dirty="0">
                <a:latin typeface="FreeSans"/>
                <a:cs typeface="FreeSans"/>
              </a:rPr>
              <a:t>𝑖	</a:t>
            </a:r>
            <a:r>
              <a:rPr sz="1800" spc="-35" dirty="0">
                <a:latin typeface="FreeSans"/>
                <a:cs typeface="FreeSans"/>
              </a:rPr>
              <a:t>∗</a:t>
            </a:r>
            <a:r>
              <a:rPr sz="1800" spc="350" dirty="0">
                <a:latin typeface="FreeSans"/>
                <a:cs typeface="FreeSans"/>
              </a:rPr>
              <a:t> </a:t>
            </a:r>
            <a:r>
              <a:rPr sz="1800" spc="-745" dirty="0">
                <a:latin typeface="FreeSans"/>
                <a:cs typeface="FreeSans"/>
              </a:rPr>
              <a:t>𝑥</a:t>
            </a:r>
            <a:endParaRPr lang="en-US" sz="1800" spc="-745" dirty="0">
              <a:latin typeface="FreeSans"/>
              <a:cs typeface="FreeSans"/>
            </a:endParaRPr>
          </a:p>
          <a:p>
            <a:pPr marL="92075">
              <a:lnSpc>
                <a:spcPct val="100000"/>
              </a:lnSpc>
              <a:tabLst>
                <a:tab pos="1918335" algn="l"/>
                <a:tab pos="2693670" algn="l"/>
              </a:tabLst>
            </a:pPr>
            <a:endParaRPr lang="pl-PL" sz="1750" dirty="0">
              <a:latin typeface="FreeSans"/>
              <a:cs typeface="FreeSans"/>
            </a:endParaRPr>
          </a:p>
          <a:p>
            <a:pPr marL="92075">
              <a:lnSpc>
                <a:spcPct val="100000"/>
              </a:lnSpc>
            </a:pPr>
            <a:r>
              <a:rPr lang="pl-PL" sz="1800" spc="-5" dirty="0">
                <a:latin typeface="Carlito"/>
                <a:cs typeface="Carlito"/>
              </a:rPr>
              <a:t>W(1)_x </a:t>
            </a:r>
            <a:r>
              <a:rPr lang="pl-PL" sz="1800" dirty="0">
                <a:latin typeface="Carlito"/>
                <a:cs typeface="Carlito"/>
              </a:rPr>
              <a:t>= 0 + 1/3 </a:t>
            </a:r>
            <a:r>
              <a:rPr lang="pl-PL" sz="1800" spc="-5" dirty="0">
                <a:latin typeface="Carlito"/>
                <a:cs typeface="Carlito"/>
              </a:rPr>
              <a:t>*(-1) </a:t>
            </a:r>
            <a:r>
              <a:rPr lang="pl-PL" sz="1800" dirty="0">
                <a:latin typeface="Carlito"/>
                <a:cs typeface="Carlito"/>
              </a:rPr>
              <a:t>* </a:t>
            </a:r>
            <a:r>
              <a:rPr lang="pl-PL" sz="1800" spc="-5" dirty="0">
                <a:latin typeface="Carlito"/>
                <a:cs typeface="Carlito"/>
              </a:rPr>
              <a:t>(-1) </a:t>
            </a:r>
            <a:r>
              <a:rPr lang="pl-PL" sz="1800" dirty="0">
                <a:latin typeface="Carlito"/>
                <a:cs typeface="Carlito"/>
              </a:rPr>
              <a:t>=</a:t>
            </a:r>
            <a:r>
              <a:rPr lang="pl-PL" sz="1800" spc="70" dirty="0">
                <a:latin typeface="Carlito"/>
                <a:cs typeface="Carlito"/>
              </a:rPr>
              <a:t> </a:t>
            </a:r>
            <a:r>
              <a:rPr lang="pl-PL" sz="1800" dirty="0">
                <a:latin typeface="Carlito"/>
                <a:cs typeface="Carlito"/>
              </a:rPr>
              <a:t>1/3</a:t>
            </a:r>
          </a:p>
          <a:p>
            <a:pPr marL="92075">
              <a:lnSpc>
                <a:spcPct val="100000"/>
              </a:lnSpc>
              <a:spcBef>
                <a:spcPts val="5"/>
              </a:spcBef>
            </a:pPr>
            <a:r>
              <a:rPr sz="1800" spc="-5" dirty="0">
                <a:latin typeface="Carlito"/>
                <a:cs typeface="Carlito"/>
              </a:rPr>
              <a:t>W(1)_y </a:t>
            </a:r>
            <a:r>
              <a:rPr sz="1800" dirty="0">
                <a:latin typeface="Carlito"/>
                <a:cs typeface="Carlito"/>
              </a:rPr>
              <a:t>= 1 + 1/3 * </a:t>
            </a:r>
            <a:r>
              <a:rPr sz="1800" spc="-5" dirty="0">
                <a:latin typeface="Carlito"/>
                <a:cs typeface="Carlito"/>
              </a:rPr>
              <a:t>(-1) </a:t>
            </a:r>
            <a:r>
              <a:rPr sz="1800" dirty="0">
                <a:latin typeface="Carlito"/>
                <a:cs typeface="Carlito"/>
              </a:rPr>
              <a:t>* </a:t>
            </a:r>
            <a:r>
              <a:rPr sz="1800" spc="-5" dirty="0">
                <a:latin typeface="Carlito"/>
                <a:cs typeface="Carlito"/>
              </a:rPr>
              <a:t>(1/2) </a:t>
            </a:r>
            <a:r>
              <a:rPr sz="1800" dirty="0">
                <a:latin typeface="Carlito"/>
                <a:cs typeface="Carlito"/>
              </a:rPr>
              <a:t>=</a:t>
            </a:r>
            <a:r>
              <a:rPr sz="1800" spc="60" dirty="0">
                <a:latin typeface="Carlito"/>
                <a:cs typeface="Carlito"/>
              </a:rPr>
              <a:t> </a:t>
            </a:r>
            <a:r>
              <a:rPr sz="1800" dirty="0">
                <a:latin typeface="Carlito"/>
                <a:cs typeface="Carlito"/>
              </a:rPr>
              <a:t>5/6</a:t>
            </a:r>
          </a:p>
          <a:p>
            <a:pPr>
              <a:lnSpc>
                <a:spcPct val="100000"/>
              </a:lnSpc>
              <a:spcBef>
                <a:spcPts val="20"/>
              </a:spcBef>
            </a:pPr>
            <a:endParaRPr sz="1750" dirty="0">
              <a:latin typeface="Carlito"/>
              <a:cs typeface="Carlito"/>
            </a:endParaRPr>
          </a:p>
          <a:p>
            <a:pPr marL="92075">
              <a:lnSpc>
                <a:spcPct val="100000"/>
              </a:lnSpc>
              <a:spcBef>
                <a:spcPts val="5"/>
              </a:spcBef>
            </a:pPr>
            <a:r>
              <a:rPr sz="1800" b="1" spc="-5" dirty="0">
                <a:solidFill>
                  <a:srgbClr val="C00000"/>
                </a:solidFill>
                <a:latin typeface="Carlito"/>
                <a:cs typeface="Carlito"/>
              </a:rPr>
              <a:t>W</a:t>
            </a:r>
            <a:r>
              <a:rPr sz="1800" spc="-5" dirty="0">
                <a:solidFill>
                  <a:srgbClr val="C00000"/>
                </a:solidFill>
                <a:latin typeface="Carlito"/>
                <a:cs typeface="Carlito"/>
              </a:rPr>
              <a:t>(1) </a:t>
            </a:r>
            <a:r>
              <a:rPr sz="1800" dirty="0">
                <a:solidFill>
                  <a:srgbClr val="C00000"/>
                </a:solidFill>
                <a:latin typeface="Carlito"/>
                <a:cs typeface="Carlito"/>
              </a:rPr>
              <a:t>=</a:t>
            </a:r>
            <a:r>
              <a:rPr sz="1800" spc="20" dirty="0">
                <a:solidFill>
                  <a:srgbClr val="C00000"/>
                </a:solidFill>
                <a:latin typeface="Carlito"/>
                <a:cs typeface="Carlito"/>
              </a:rPr>
              <a:t> </a:t>
            </a:r>
            <a:r>
              <a:rPr sz="1800" spc="-5" dirty="0">
                <a:solidFill>
                  <a:srgbClr val="C00000"/>
                </a:solidFill>
                <a:latin typeface="Carlito"/>
                <a:cs typeface="Carlito"/>
              </a:rPr>
              <a:t>(1/3,5/6)</a:t>
            </a:r>
            <a:endParaRPr sz="1800" dirty="0">
              <a:latin typeface="Carlito"/>
              <a:cs typeface="Carlito"/>
            </a:endParaRPr>
          </a:p>
        </p:txBody>
      </p:sp>
      <p:sp>
        <p:nvSpPr>
          <p:cNvPr id="120" name="object 120"/>
          <p:cNvSpPr txBox="1">
            <a:spLocks noGrp="1"/>
          </p:cNvSpPr>
          <p:nvPr>
            <p:ph type="title"/>
          </p:nvPr>
        </p:nvSpPr>
        <p:spPr>
          <a:xfrm>
            <a:off x="78738" y="338216"/>
            <a:ext cx="10459045" cy="751488"/>
          </a:xfrm>
          <a:prstGeom prst="rect">
            <a:avLst/>
          </a:prstGeom>
        </p:spPr>
        <p:txBody>
          <a:bodyPr vert="horz" wrap="square" lIns="0" tIns="12700" rIns="0" bIns="0" rtlCol="0">
            <a:spAutoFit/>
          </a:bodyPr>
          <a:lstStyle/>
          <a:p>
            <a:pPr marL="12700">
              <a:lnSpc>
                <a:spcPct val="100000"/>
              </a:lnSpc>
              <a:spcBef>
                <a:spcPts val="100"/>
              </a:spcBef>
            </a:pPr>
            <a:r>
              <a:rPr lang="en-US" sz="3500" dirty="0"/>
              <a:t>	</a:t>
            </a:r>
            <a:r>
              <a:rPr dirty="0"/>
              <a:t>Perceptron</a:t>
            </a:r>
            <a:r>
              <a:rPr lang="en-US" dirty="0"/>
              <a:t> </a:t>
            </a:r>
            <a:r>
              <a:rPr dirty="0"/>
              <a:t>– Toy Example (Contd..)</a:t>
            </a:r>
          </a:p>
        </p:txBody>
      </p:sp>
      <p:sp>
        <p:nvSpPr>
          <p:cNvPr id="121" name="object 121"/>
          <p:cNvSpPr txBox="1"/>
          <p:nvPr/>
        </p:nvSpPr>
        <p:spPr>
          <a:xfrm>
            <a:off x="4031741" y="3395598"/>
            <a:ext cx="378460" cy="208279"/>
          </a:xfrm>
          <a:prstGeom prst="rect">
            <a:avLst/>
          </a:prstGeom>
        </p:spPr>
        <p:txBody>
          <a:bodyPr vert="horz" wrap="square" lIns="0" tIns="12700" rIns="0" bIns="0" rtlCol="0">
            <a:spAutoFit/>
          </a:bodyPr>
          <a:lstStyle/>
          <a:p>
            <a:pPr marL="12700">
              <a:lnSpc>
                <a:spcPct val="100000"/>
              </a:lnSpc>
              <a:spcBef>
                <a:spcPts val="100"/>
              </a:spcBef>
            </a:pPr>
            <a:r>
              <a:rPr sz="1200" b="1" i="1" dirty="0">
                <a:latin typeface="Arial"/>
                <a:cs typeface="Arial"/>
              </a:rPr>
              <a:t>Z =</a:t>
            </a:r>
            <a:r>
              <a:rPr sz="1200" b="1" i="1" spc="-80" dirty="0">
                <a:latin typeface="Arial"/>
                <a:cs typeface="Arial"/>
              </a:rPr>
              <a:t> </a:t>
            </a:r>
            <a:r>
              <a:rPr sz="1200" b="1" i="1" spc="-5" dirty="0">
                <a:latin typeface="Arial"/>
                <a:cs typeface="Arial"/>
              </a:rPr>
              <a:t>1</a:t>
            </a:r>
            <a:endParaRPr sz="1200">
              <a:latin typeface="Arial"/>
              <a:cs typeface="Arial"/>
            </a:endParaRPr>
          </a:p>
        </p:txBody>
      </p:sp>
      <p:sp>
        <p:nvSpPr>
          <p:cNvPr id="122" name="object 122"/>
          <p:cNvSpPr txBox="1"/>
          <p:nvPr/>
        </p:nvSpPr>
        <p:spPr>
          <a:xfrm>
            <a:off x="1462786" y="3950334"/>
            <a:ext cx="378460" cy="208279"/>
          </a:xfrm>
          <a:prstGeom prst="rect">
            <a:avLst/>
          </a:prstGeom>
        </p:spPr>
        <p:txBody>
          <a:bodyPr vert="horz" wrap="square" lIns="0" tIns="12700" rIns="0" bIns="0" rtlCol="0">
            <a:spAutoFit/>
          </a:bodyPr>
          <a:lstStyle/>
          <a:p>
            <a:pPr marL="12700">
              <a:lnSpc>
                <a:spcPct val="100000"/>
              </a:lnSpc>
              <a:spcBef>
                <a:spcPts val="100"/>
              </a:spcBef>
            </a:pPr>
            <a:r>
              <a:rPr sz="1200" b="1" i="1" dirty="0">
                <a:latin typeface="Arial"/>
                <a:cs typeface="Arial"/>
              </a:rPr>
              <a:t>Z =</a:t>
            </a:r>
            <a:r>
              <a:rPr sz="1200" b="1" i="1" spc="-80" dirty="0">
                <a:latin typeface="Arial"/>
                <a:cs typeface="Arial"/>
              </a:rPr>
              <a:t> </a:t>
            </a:r>
            <a:r>
              <a:rPr sz="1200" b="1" i="1" spc="-5" dirty="0">
                <a:latin typeface="Arial"/>
                <a:cs typeface="Arial"/>
              </a:rPr>
              <a:t>0</a:t>
            </a:r>
            <a:endParaRPr sz="12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0505" y="2256282"/>
            <a:ext cx="5230495" cy="1905"/>
          </a:xfrm>
          <a:custGeom>
            <a:avLst/>
            <a:gdLst/>
            <a:ahLst/>
            <a:cxnLst/>
            <a:rect l="l" t="t" r="r" b="b"/>
            <a:pathLst>
              <a:path w="5230495" h="1905">
                <a:moveTo>
                  <a:pt x="0" y="0"/>
                </a:moveTo>
                <a:lnTo>
                  <a:pt x="5230368" y="1523"/>
                </a:lnTo>
              </a:path>
            </a:pathLst>
          </a:custGeom>
          <a:ln w="3175">
            <a:solidFill>
              <a:srgbClr val="000000"/>
            </a:solidFill>
          </a:ln>
        </p:spPr>
        <p:txBody>
          <a:bodyPr wrap="square" lIns="0" tIns="0" rIns="0" bIns="0" rtlCol="0"/>
          <a:lstStyle/>
          <a:p>
            <a:endParaRPr/>
          </a:p>
        </p:txBody>
      </p:sp>
      <p:grpSp>
        <p:nvGrpSpPr>
          <p:cNvPr id="3" name="object 3"/>
          <p:cNvGrpSpPr/>
          <p:nvPr/>
        </p:nvGrpSpPr>
        <p:grpSpPr>
          <a:xfrm>
            <a:off x="999616" y="2255392"/>
            <a:ext cx="5233670" cy="3806190"/>
            <a:chOff x="999616" y="2255392"/>
            <a:chExt cx="5233670" cy="3806190"/>
          </a:xfrm>
        </p:grpSpPr>
        <p:sp>
          <p:nvSpPr>
            <p:cNvPr id="4" name="object 4"/>
            <p:cNvSpPr/>
            <p:nvPr/>
          </p:nvSpPr>
          <p:spPr>
            <a:xfrm>
              <a:off x="1000505" y="2256281"/>
              <a:ext cx="5232400" cy="3804285"/>
            </a:xfrm>
            <a:custGeom>
              <a:avLst/>
              <a:gdLst/>
              <a:ahLst/>
              <a:cxnLst/>
              <a:rect l="l" t="t" r="r" b="b"/>
              <a:pathLst>
                <a:path w="5232400" h="3804285">
                  <a:moveTo>
                    <a:pt x="0" y="3802379"/>
                  </a:moveTo>
                  <a:lnTo>
                    <a:pt x="5230368" y="3803904"/>
                  </a:lnTo>
                </a:path>
                <a:path w="5232400" h="3804285">
                  <a:moveTo>
                    <a:pt x="5230368" y="3802379"/>
                  </a:moveTo>
                  <a:lnTo>
                    <a:pt x="5231892" y="0"/>
                  </a:lnTo>
                </a:path>
                <a:path w="5232400" h="3804285">
                  <a:moveTo>
                    <a:pt x="0" y="3802379"/>
                  </a:moveTo>
                  <a:lnTo>
                    <a:pt x="1524" y="0"/>
                  </a:lnTo>
                </a:path>
                <a:path w="5232400" h="3804285">
                  <a:moveTo>
                    <a:pt x="0" y="3802379"/>
                  </a:moveTo>
                  <a:lnTo>
                    <a:pt x="5230368" y="3803904"/>
                  </a:lnTo>
                </a:path>
                <a:path w="5232400" h="3804285">
                  <a:moveTo>
                    <a:pt x="0" y="3802379"/>
                  </a:moveTo>
                  <a:lnTo>
                    <a:pt x="1524" y="0"/>
                  </a:lnTo>
                </a:path>
                <a:path w="5232400" h="3804285">
                  <a:moveTo>
                    <a:pt x="0" y="3802379"/>
                  </a:moveTo>
                  <a:lnTo>
                    <a:pt x="1524" y="3758183"/>
                  </a:lnTo>
                </a:path>
                <a:path w="5232400" h="3804285">
                  <a:moveTo>
                    <a:pt x="0" y="0"/>
                  </a:moveTo>
                  <a:lnTo>
                    <a:pt x="1524" y="45719"/>
                  </a:lnTo>
                </a:path>
                <a:path w="5232400" h="3804285">
                  <a:moveTo>
                    <a:pt x="652271" y="3802379"/>
                  </a:moveTo>
                  <a:lnTo>
                    <a:pt x="653795" y="3758183"/>
                  </a:lnTo>
                </a:path>
                <a:path w="5232400" h="3804285">
                  <a:moveTo>
                    <a:pt x="652271" y="0"/>
                  </a:moveTo>
                  <a:lnTo>
                    <a:pt x="653795" y="45719"/>
                  </a:lnTo>
                </a:path>
                <a:path w="5232400" h="3804285">
                  <a:moveTo>
                    <a:pt x="1304544" y="3802379"/>
                  </a:moveTo>
                  <a:lnTo>
                    <a:pt x="1306068" y="3758183"/>
                  </a:lnTo>
                </a:path>
                <a:path w="5232400" h="3804285">
                  <a:moveTo>
                    <a:pt x="1304544" y="0"/>
                  </a:moveTo>
                  <a:lnTo>
                    <a:pt x="1306068" y="45719"/>
                  </a:lnTo>
                </a:path>
                <a:path w="5232400" h="3804285">
                  <a:moveTo>
                    <a:pt x="1956816" y="3802379"/>
                  </a:moveTo>
                  <a:lnTo>
                    <a:pt x="1958339" y="3758183"/>
                  </a:lnTo>
                </a:path>
                <a:path w="5232400" h="3804285">
                  <a:moveTo>
                    <a:pt x="1956816" y="0"/>
                  </a:moveTo>
                  <a:lnTo>
                    <a:pt x="1958339" y="45719"/>
                  </a:lnTo>
                </a:path>
                <a:path w="5232400" h="3804285">
                  <a:moveTo>
                    <a:pt x="2621280" y="3802379"/>
                  </a:moveTo>
                  <a:lnTo>
                    <a:pt x="2622804" y="3758183"/>
                  </a:lnTo>
                </a:path>
                <a:path w="5232400" h="3804285">
                  <a:moveTo>
                    <a:pt x="2621280" y="0"/>
                  </a:moveTo>
                  <a:lnTo>
                    <a:pt x="2622804" y="45719"/>
                  </a:lnTo>
                </a:path>
                <a:path w="5232400" h="3804285">
                  <a:moveTo>
                    <a:pt x="3273552" y="3802379"/>
                  </a:moveTo>
                  <a:lnTo>
                    <a:pt x="3275076" y="3758183"/>
                  </a:lnTo>
                </a:path>
                <a:path w="5232400" h="3804285">
                  <a:moveTo>
                    <a:pt x="3273552" y="0"/>
                  </a:moveTo>
                  <a:lnTo>
                    <a:pt x="3275076" y="45719"/>
                  </a:lnTo>
                </a:path>
                <a:path w="5232400" h="3804285">
                  <a:moveTo>
                    <a:pt x="3925824" y="3802379"/>
                  </a:moveTo>
                  <a:lnTo>
                    <a:pt x="3927348" y="3758183"/>
                  </a:lnTo>
                </a:path>
                <a:path w="5232400" h="3804285">
                  <a:moveTo>
                    <a:pt x="3925824" y="0"/>
                  </a:moveTo>
                  <a:lnTo>
                    <a:pt x="3927348" y="45719"/>
                  </a:lnTo>
                </a:path>
                <a:path w="5232400" h="3804285">
                  <a:moveTo>
                    <a:pt x="4578096" y="3802379"/>
                  </a:moveTo>
                  <a:lnTo>
                    <a:pt x="4579620" y="3758183"/>
                  </a:lnTo>
                </a:path>
                <a:path w="5232400" h="3804285">
                  <a:moveTo>
                    <a:pt x="4578096" y="0"/>
                  </a:moveTo>
                  <a:lnTo>
                    <a:pt x="4579620" y="45719"/>
                  </a:lnTo>
                </a:path>
                <a:path w="5232400" h="3804285">
                  <a:moveTo>
                    <a:pt x="5230368" y="3802379"/>
                  </a:moveTo>
                  <a:lnTo>
                    <a:pt x="5231892" y="3758183"/>
                  </a:lnTo>
                </a:path>
                <a:path w="5232400" h="3804285">
                  <a:moveTo>
                    <a:pt x="5230368" y="0"/>
                  </a:moveTo>
                  <a:lnTo>
                    <a:pt x="5231892" y="45719"/>
                  </a:lnTo>
                </a:path>
                <a:path w="5232400" h="3804285">
                  <a:moveTo>
                    <a:pt x="0" y="3802379"/>
                  </a:moveTo>
                  <a:lnTo>
                    <a:pt x="48768" y="3803904"/>
                  </a:lnTo>
                </a:path>
                <a:path w="5232400" h="3804285">
                  <a:moveTo>
                    <a:pt x="5230368" y="3802379"/>
                  </a:moveTo>
                  <a:lnTo>
                    <a:pt x="5181600" y="3803904"/>
                  </a:lnTo>
                </a:path>
                <a:path w="5232400" h="3804285">
                  <a:moveTo>
                    <a:pt x="0" y="3322319"/>
                  </a:moveTo>
                  <a:lnTo>
                    <a:pt x="48768" y="3325367"/>
                  </a:lnTo>
                </a:path>
                <a:path w="5232400" h="3804285">
                  <a:moveTo>
                    <a:pt x="5230368" y="3322319"/>
                  </a:moveTo>
                  <a:lnTo>
                    <a:pt x="5181600" y="3325367"/>
                  </a:lnTo>
                </a:path>
                <a:path w="5232400" h="3804285">
                  <a:moveTo>
                    <a:pt x="0" y="2854451"/>
                  </a:moveTo>
                  <a:lnTo>
                    <a:pt x="48768" y="2855975"/>
                  </a:lnTo>
                </a:path>
                <a:path w="5232400" h="3804285">
                  <a:moveTo>
                    <a:pt x="5230368" y="2854451"/>
                  </a:moveTo>
                  <a:lnTo>
                    <a:pt x="5181600" y="2855975"/>
                  </a:lnTo>
                </a:path>
                <a:path w="5232400" h="3804285">
                  <a:moveTo>
                    <a:pt x="0" y="2374391"/>
                  </a:moveTo>
                  <a:lnTo>
                    <a:pt x="48768" y="2377440"/>
                  </a:lnTo>
                </a:path>
                <a:path w="5232400" h="3804285">
                  <a:moveTo>
                    <a:pt x="5230368" y="2374391"/>
                  </a:moveTo>
                  <a:lnTo>
                    <a:pt x="5181600" y="2377440"/>
                  </a:lnTo>
                </a:path>
                <a:path w="5232400" h="3804285">
                  <a:moveTo>
                    <a:pt x="0" y="1906523"/>
                  </a:moveTo>
                  <a:lnTo>
                    <a:pt x="48768" y="1908047"/>
                  </a:lnTo>
                </a:path>
                <a:path w="5232400" h="3804285">
                  <a:moveTo>
                    <a:pt x="5230368" y="1906523"/>
                  </a:moveTo>
                  <a:lnTo>
                    <a:pt x="5181600" y="1908047"/>
                  </a:lnTo>
                </a:path>
                <a:path w="5232400" h="3804285">
                  <a:moveTo>
                    <a:pt x="0" y="1427987"/>
                  </a:moveTo>
                  <a:lnTo>
                    <a:pt x="48768" y="1429511"/>
                  </a:lnTo>
                </a:path>
                <a:path w="5232400" h="3804285">
                  <a:moveTo>
                    <a:pt x="5230368" y="1427987"/>
                  </a:moveTo>
                  <a:lnTo>
                    <a:pt x="5181600" y="1429511"/>
                  </a:lnTo>
                </a:path>
                <a:path w="5232400" h="3804285">
                  <a:moveTo>
                    <a:pt x="0" y="947927"/>
                  </a:moveTo>
                  <a:lnTo>
                    <a:pt x="48768" y="949451"/>
                  </a:lnTo>
                </a:path>
                <a:path w="5232400" h="3804285">
                  <a:moveTo>
                    <a:pt x="5230368" y="947927"/>
                  </a:moveTo>
                  <a:lnTo>
                    <a:pt x="5181600" y="949451"/>
                  </a:lnTo>
                </a:path>
                <a:path w="5232400" h="3804285">
                  <a:moveTo>
                    <a:pt x="0" y="480059"/>
                  </a:moveTo>
                  <a:lnTo>
                    <a:pt x="48768" y="481583"/>
                  </a:lnTo>
                </a:path>
                <a:path w="5232400" h="3804285">
                  <a:moveTo>
                    <a:pt x="5230368" y="480059"/>
                  </a:moveTo>
                  <a:lnTo>
                    <a:pt x="5181600" y="481583"/>
                  </a:lnTo>
                </a:path>
                <a:path w="5232400" h="3804285">
                  <a:moveTo>
                    <a:pt x="0" y="0"/>
                  </a:moveTo>
                  <a:lnTo>
                    <a:pt x="48768" y="1523"/>
                  </a:lnTo>
                </a:path>
                <a:path w="5232400" h="3804285">
                  <a:moveTo>
                    <a:pt x="5230368" y="0"/>
                  </a:moveTo>
                  <a:lnTo>
                    <a:pt x="5181600" y="1523"/>
                  </a:lnTo>
                </a:path>
                <a:path w="5232400" h="3804285">
                  <a:moveTo>
                    <a:pt x="0" y="0"/>
                  </a:moveTo>
                  <a:lnTo>
                    <a:pt x="5230368" y="1523"/>
                  </a:lnTo>
                </a:path>
                <a:path w="5232400" h="3804285">
                  <a:moveTo>
                    <a:pt x="0" y="3802379"/>
                  </a:moveTo>
                  <a:lnTo>
                    <a:pt x="5230368" y="3803904"/>
                  </a:lnTo>
                </a:path>
                <a:path w="5232400" h="3804285">
                  <a:moveTo>
                    <a:pt x="5230368" y="3802379"/>
                  </a:moveTo>
                  <a:lnTo>
                    <a:pt x="5231892" y="0"/>
                  </a:lnTo>
                </a:path>
                <a:path w="5232400" h="3804285">
                  <a:moveTo>
                    <a:pt x="0" y="3802379"/>
                  </a:moveTo>
                  <a:lnTo>
                    <a:pt x="1524" y="0"/>
                  </a:lnTo>
                </a:path>
              </a:pathLst>
            </a:custGeom>
            <a:ln w="3175">
              <a:solidFill>
                <a:srgbClr val="000000"/>
              </a:solidFill>
            </a:ln>
          </p:spPr>
          <p:txBody>
            <a:bodyPr wrap="square" lIns="0" tIns="0" rIns="0" bIns="0" rtlCol="0"/>
            <a:lstStyle/>
            <a:p>
              <a:endParaRPr/>
            </a:p>
          </p:txBody>
        </p:sp>
        <p:sp>
          <p:nvSpPr>
            <p:cNvPr id="5" name="object 5"/>
            <p:cNvSpPr/>
            <p:nvPr/>
          </p:nvSpPr>
          <p:spPr>
            <a:xfrm>
              <a:off x="2244089" y="3627881"/>
              <a:ext cx="121920" cy="1539240"/>
            </a:xfrm>
            <a:custGeom>
              <a:avLst/>
              <a:gdLst/>
              <a:ahLst/>
              <a:cxnLst/>
              <a:rect l="l" t="t" r="r" b="b"/>
              <a:pathLst>
                <a:path w="121919" h="1539239">
                  <a:moveTo>
                    <a:pt x="0" y="1426464"/>
                  </a:moveTo>
                  <a:lnTo>
                    <a:pt x="121920" y="1539240"/>
                  </a:lnTo>
                </a:path>
                <a:path w="121919" h="1539239">
                  <a:moveTo>
                    <a:pt x="121920" y="1426464"/>
                  </a:moveTo>
                  <a:lnTo>
                    <a:pt x="0" y="1539240"/>
                  </a:lnTo>
                </a:path>
                <a:path w="121919" h="1539239">
                  <a:moveTo>
                    <a:pt x="0" y="0"/>
                  </a:moveTo>
                  <a:lnTo>
                    <a:pt x="121920" y="111252"/>
                  </a:lnTo>
                </a:path>
                <a:path w="121919" h="1539239">
                  <a:moveTo>
                    <a:pt x="121920" y="0"/>
                  </a:moveTo>
                  <a:lnTo>
                    <a:pt x="0" y="111252"/>
                  </a:lnTo>
                </a:path>
              </a:pathLst>
            </a:custGeom>
            <a:ln w="28956">
              <a:solidFill>
                <a:srgbClr val="0000FF"/>
              </a:solidFill>
            </a:ln>
          </p:spPr>
          <p:txBody>
            <a:bodyPr wrap="square" lIns="0" tIns="0" rIns="0" bIns="0" rtlCol="0"/>
            <a:lstStyle/>
            <a:p>
              <a:endParaRPr/>
            </a:p>
          </p:txBody>
        </p:sp>
        <p:sp>
          <p:nvSpPr>
            <p:cNvPr id="6" name="object 6"/>
            <p:cNvSpPr/>
            <p:nvPr/>
          </p:nvSpPr>
          <p:spPr>
            <a:xfrm>
              <a:off x="4213097" y="3147821"/>
              <a:ext cx="774700" cy="591820"/>
            </a:xfrm>
            <a:custGeom>
              <a:avLst/>
              <a:gdLst/>
              <a:ahLst/>
              <a:cxnLst/>
              <a:rect l="l" t="t" r="r" b="b"/>
              <a:pathLst>
                <a:path w="774700" h="591820">
                  <a:moveTo>
                    <a:pt x="0" y="0"/>
                  </a:moveTo>
                  <a:lnTo>
                    <a:pt x="121919" y="112775"/>
                  </a:lnTo>
                </a:path>
                <a:path w="774700" h="591820">
                  <a:moveTo>
                    <a:pt x="121919" y="0"/>
                  </a:moveTo>
                  <a:lnTo>
                    <a:pt x="0" y="112775"/>
                  </a:lnTo>
                </a:path>
                <a:path w="774700" h="591820">
                  <a:moveTo>
                    <a:pt x="652272" y="480059"/>
                  </a:moveTo>
                  <a:lnTo>
                    <a:pt x="774191" y="591311"/>
                  </a:lnTo>
                </a:path>
                <a:path w="774700" h="591820">
                  <a:moveTo>
                    <a:pt x="774191" y="480059"/>
                  </a:moveTo>
                  <a:lnTo>
                    <a:pt x="652272" y="591311"/>
                  </a:lnTo>
                </a:path>
              </a:pathLst>
            </a:custGeom>
            <a:ln w="28956">
              <a:solidFill>
                <a:srgbClr val="FF0000"/>
              </a:solidFill>
            </a:ln>
          </p:spPr>
          <p:txBody>
            <a:bodyPr wrap="square" lIns="0" tIns="0" rIns="0" bIns="0" rtlCol="0"/>
            <a:lstStyle/>
            <a:p>
              <a:endParaRPr/>
            </a:p>
          </p:txBody>
        </p:sp>
        <p:sp>
          <p:nvSpPr>
            <p:cNvPr id="7" name="object 7"/>
            <p:cNvSpPr/>
            <p:nvPr/>
          </p:nvSpPr>
          <p:spPr>
            <a:xfrm>
              <a:off x="1652777" y="3583685"/>
              <a:ext cx="3926204" cy="1148080"/>
            </a:xfrm>
            <a:custGeom>
              <a:avLst/>
              <a:gdLst/>
              <a:ahLst/>
              <a:cxnLst/>
              <a:rect l="l" t="t" r="r" b="b"/>
              <a:pathLst>
                <a:path w="3926204" h="1148079">
                  <a:moveTo>
                    <a:pt x="0" y="0"/>
                  </a:moveTo>
                  <a:lnTo>
                    <a:pt x="132842" y="44576"/>
                  </a:lnTo>
                  <a:lnTo>
                    <a:pt x="265811" y="77977"/>
                  </a:lnTo>
                  <a:lnTo>
                    <a:pt x="398653" y="122555"/>
                  </a:lnTo>
                  <a:lnTo>
                    <a:pt x="519430" y="155956"/>
                  </a:lnTo>
                  <a:lnTo>
                    <a:pt x="652272" y="189356"/>
                  </a:lnTo>
                  <a:lnTo>
                    <a:pt x="785114" y="233933"/>
                  </a:lnTo>
                  <a:lnTo>
                    <a:pt x="918083" y="267334"/>
                  </a:lnTo>
                  <a:lnTo>
                    <a:pt x="1050925" y="311912"/>
                  </a:lnTo>
                  <a:lnTo>
                    <a:pt x="1183767" y="345439"/>
                  </a:lnTo>
                  <a:lnTo>
                    <a:pt x="1304544" y="378840"/>
                  </a:lnTo>
                  <a:lnTo>
                    <a:pt x="1437513" y="423418"/>
                  </a:lnTo>
                  <a:lnTo>
                    <a:pt x="1570355" y="456819"/>
                  </a:lnTo>
                  <a:lnTo>
                    <a:pt x="1703197" y="501395"/>
                  </a:lnTo>
                  <a:lnTo>
                    <a:pt x="1836039" y="534796"/>
                  </a:lnTo>
                  <a:lnTo>
                    <a:pt x="1969008" y="579374"/>
                  </a:lnTo>
                  <a:lnTo>
                    <a:pt x="2089785" y="612775"/>
                  </a:lnTo>
                  <a:lnTo>
                    <a:pt x="2222627" y="646176"/>
                  </a:lnTo>
                  <a:lnTo>
                    <a:pt x="2355469" y="690752"/>
                  </a:lnTo>
                  <a:lnTo>
                    <a:pt x="2488311" y="724153"/>
                  </a:lnTo>
                  <a:lnTo>
                    <a:pt x="2621280" y="768731"/>
                  </a:lnTo>
                  <a:lnTo>
                    <a:pt x="2742057" y="802132"/>
                  </a:lnTo>
                  <a:lnTo>
                    <a:pt x="2874899" y="835659"/>
                  </a:lnTo>
                  <a:lnTo>
                    <a:pt x="3007741" y="880237"/>
                  </a:lnTo>
                  <a:lnTo>
                    <a:pt x="3140710" y="913638"/>
                  </a:lnTo>
                  <a:lnTo>
                    <a:pt x="3273552" y="958214"/>
                  </a:lnTo>
                  <a:lnTo>
                    <a:pt x="3406394" y="991615"/>
                  </a:lnTo>
                  <a:lnTo>
                    <a:pt x="3527171" y="1025016"/>
                  </a:lnTo>
                  <a:lnTo>
                    <a:pt x="3660013" y="1069594"/>
                  </a:lnTo>
                  <a:lnTo>
                    <a:pt x="3792982" y="1102995"/>
                  </a:lnTo>
                  <a:lnTo>
                    <a:pt x="3925824" y="1147571"/>
                  </a:lnTo>
                </a:path>
              </a:pathLst>
            </a:custGeom>
            <a:ln w="19811">
              <a:solidFill>
                <a:srgbClr val="000000"/>
              </a:solidFill>
            </a:ln>
          </p:spPr>
          <p:txBody>
            <a:bodyPr wrap="square" lIns="0" tIns="0" rIns="0" bIns="0" rtlCol="0"/>
            <a:lstStyle/>
            <a:p>
              <a:endParaRPr/>
            </a:p>
          </p:txBody>
        </p:sp>
      </p:grpSp>
      <p:sp>
        <p:nvSpPr>
          <p:cNvPr id="8" name="object 8"/>
          <p:cNvSpPr txBox="1"/>
          <p:nvPr/>
        </p:nvSpPr>
        <p:spPr>
          <a:xfrm>
            <a:off x="902614" y="6084823"/>
            <a:ext cx="13843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-2</a:t>
            </a:r>
            <a:endParaRPr sz="1000">
              <a:latin typeface="Arial"/>
              <a:cs typeface="Arial"/>
            </a:endParaRPr>
          </a:p>
        </p:txBody>
      </p:sp>
      <p:sp>
        <p:nvSpPr>
          <p:cNvPr id="9" name="object 9"/>
          <p:cNvSpPr txBox="1"/>
          <p:nvPr/>
        </p:nvSpPr>
        <p:spPr>
          <a:xfrm>
            <a:off x="1482344" y="6084823"/>
            <a:ext cx="24384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a:t>
            </a:r>
            <a:r>
              <a:rPr sz="1000" spc="-10" dirty="0">
                <a:latin typeface="Arial"/>
                <a:cs typeface="Arial"/>
              </a:rPr>
              <a:t>1.5</a:t>
            </a:r>
            <a:endParaRPr sz="1000">
              <a:latin typeface="Arial"/>
              <a:cs typeface="Arial"/>
            </a:endParaRPr>
          </a:p>
        </p:txBody>
      </p:sp>
      <p:sp>
        <p:nvSpPr>
          <p:cNvPr id="10" name="object 10"/>
          <p:cNvSpPr txBox="1"/>
          <p:nvPr/>
        </p:nvSpPr>
        <p:spPr>
          <a:xfrm>
            <a:off x="2207132" y="6084823"/>
            <a:ext cx="13843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-1</a:t>
            </a:r>
            <a:endParaRPr sz="1000">
              <a:latin typeface="Arial"/>
              <a:cs typeface="Arial"/>
            </a:endParaRPr>
          </a:p>
        </p:txBody>
      </p:sp>
      <p:sp>
        <p:nvSpPr>
          <p:cNvPr id="11" name="object 11"/>
          <p:cNvSpPr txBox="1"/>
          <p:nvPr/>
        </p:nvSpPr>
        <p:spPr>
          <a:xfrm>
            <a:off x="2787142" y="6084823"/>
            <a:ext cx="24384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a:t>
            </a:r>
            <a:r>
              <a:rPr sz="1000" spc="-10" dirty="0">
                <a:latin typeface="Arial"/>
                <a:cs typeface="Arial"/>
              </a:rPr>
              <a:t>0.5</a:t>
            </a:r>
            <a:endParaRPr sz="1000">
              <a:latin typeface="Arial"/>
              <a:cs typeface="Arial"/>
            </a:endParaRPr>
          </a:p>
        </p:txBody>
      </p:sp>
      <p:sp>
        <p:nvSpPr>
          <p:cNvPr id="12" name="object 12"/>
          <p:cNvSpPr txBox="1"/>
          <p:nvPr/>
        </p:nvSpPr>
        <p:spPr>
          <a:xfrm>
            <a:off x="3572383" y="6084823"/>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0</a:t>
            </a:r>
            <a:endParaRPr sz="1000">
              <a:latin typeface="Arial"/>
              <a:cs typeface="Arial"/>
            </a:endParaRPr>
          </a:p>
        </p:txBody>
      </p:sp>
      <p:sp>
        <p:nvSpPr>
          <p:cNvPr id="13" name="object 13"/>
          <p:cNvSpPr txBox="1"/>
          <p:nvPr/>
        </p:nvSpPr>
        <p:spPr>
          <a:xfrm>
            <a:off x="4152391" y="6084823"/>
            <a:ext cx="200660"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a:cs typeface="Arial"/>
              </a:rPr>
              <a:t>0.5</a:t>
            </a:r>
            <a:endParaRPr sz="1000">
              <a:latin typeface="Arial"/>
              <a:cs typeface="Arial"/>
            </a:endParaRPr>
          </a:p>
        </p:txBody>
      </p:sp>
      <p:sp>
        <p:nvSpPr>
          <p:cNvPr id="14" name="object 14"/>
          <p:cNvSpPr txBox="1"/>
          <p:nvPr/>
        </p:nvSpPr>
        <p:spPr>
          <a:xfrm>
            <a:off x="4877180" y="6084823"/>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1</a:t>
            </a:r>
            <a:endParaRPr sz="1000">
              <a:latin typeface="Arial"/>
              <a:cs typeface="Arial"/>
            </a:endParaRPr>
          </a:p>
        </p:txBody>
      </p:sp>
      <p:sp>
        <p:nvSpPr>
          <p:cNvPr id="15" name="object 15"/>
          <p:cNvSpPr txBox="1"/>
          <p:nvPr/>
        </p:nvSpPr>
        <p:spPr>
          <a:xfrm>
            <a:off x="5457190" y="6084823"/>
            <a:ext cx="200660"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a:cs typeface="Arial"/>
              </a:rPr>
              <a:t>1.5</a:t>
            </a:r>
            <a:endParaRPr sz="1000">
              <a:latin typeface="Arial"/>
              <a:cs typeface="Arial"/>
            </a:endParaRPr>
          </a:p>
        </p:txBody>
      </p:sp>
      <p:sp>
        <p:nvSpPr>
          <p:cNvPr id="16" name="object 16"/>
          <p:cNvSpPr txBox="1"/>
          <p:nvPr/>
        </p:nvSpPr>
        <p:spPr>
          <a:xfrm>
            <a:off x="6182105" y="6084823"/>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2</a:t>
            </a:r>
            <a:endParaRPr sz="1000">
              <a:latin typeface="Arial"/>
              <a:cs typeface="Arial"/>
            </a:endParaRPr>
          </a:p>
        </p:txBody>
      </p:sp>
      <p:sp>
        <p:nvSpPr>
          <p:cNvPr id="17" name="object 17"/>
          <p:cNvSpPr txBox="1"/>
          <p:nvPr/>
        </p:nvSpPr>
        <p:spPr>
          <a:xfrm>
            <a:off x="805687" y="5951016"/>
            <a:ext cx="139065"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Arial"/>
                <a:cs typeface="Arial"/>
              </a:rPr>
              <a:t>-</a:t>
            </a:r>
            <a:r>
              <a:rPr sz="1000" spc="-5" dirty="0">
                <a:latin typeface="Arial"/>
                <a:cs typeface="Arial"/>
              </a:rPr>
              <a:t>2</a:t>
            </a:r>
            <a:endParaRPr sz="1000">
              <a:latin typeface="Arial"/>
              <a:cs typeface="Arial"/>
            </a:endParaRPr>
          </a:p>
        </p:txBody>
      </p:sp>
      <p:sp>
        <p:nvSpPr>
          <p:cNvPr id="18" name="object 18"/>
          <p:cNvSpPr txBox="1"/>
          <p:nvPr/>
        </p:nvSpPr>
        <p:spPr>
          <a:xfrm>
            <a:off x="672795" y="5471566"/>
            <a:ext cx="243840"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Arial"/>
                <a:cs typeface="Arial"/>
              </a:rPr>
              <a:t>-</a:t>
            </a:r>
            <a:r>
              <a:rPr sz="1000" spc="-10" dirty="0">
                <a:latin typeface="Arial"/>
                <a:cs typeface="Arial"/>
              </a:rPr>
              <a:t>1.5</a:t>
            </a:r>
            <a:endParaRPr sz="1000">
              <a:latin typeface="Arial"/>
              <a:cs typeface="Arial"/>
            </a:endParaRPr>
          </a:p>
        </p:txBody>
      </p:sp>
      <p:sp>
        <p:nvSpPr>
          <p:cNvPr id="19" name="object 19"/>
          <p:cNvSpPr txBox="1"/>
          <p:nvPr/>
        </p:nvSpPr>
        <p:spPr>
          <a:xfrm>
            <a:off x="805687" y="5003038"/>
            <a:ext cx="139065"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Arial"/>
                <a:cs typeface="Arial"/>
              </a:rPr>
              <a:t>-</a:t>
            </a:r>
            <a:r>
              <a:rPr sz="1000" spc="-5" dirty="0">
                <a:latin typeface="Arial"/>
                <a:cs typeface="Arial"/>
              </a:rPr>
              <a:t>1</a:t>
            </a:r>
            <a:endParaRPr sz="1000">
              <a:latin typeface="Arial"/>
              <a:cs typeface="Arial"/>
            </a:endParaRPr>
          </a:p>
        </p:txBody>
      </p:sp>
      <p:sp>
        <p:nvSpPr>
          <p:cNvPr id="20" name="object 20"/>
          <p:cNvSpPr txBox="1"/>
          <p:nvPr/>
        </p:nvSpPr>
        <p:spPr>
          <a:xfrm>
            <a:off x="672795" y="4523613"/>
            <a:ext cx="243840"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Arial"/>
                <a:cs typeface="Arial"/>
              </a:rPr>
              <a:t>-</a:t>
            </a:r>
            <a:r>
              <a:rPr sz="1000" spc="-10" dirty="0">
                <a:latin typeface="Arial"/>
                <a:cs typeface="Arial"/>
              </a:rPr>
              <a:t>0.5</a:t>
            </a:r>
            <a:endParaRPr sz="1000">
              <a:latin typeface="Arial"/>
              <a:cs typeface="Arial"/>
            </a:endParaRPr>
          </a:p>
        </p:txBody>
      </p:sp>
      <p:sp>
        <p:nvSpPr>
          <p:cNvPr id="21" name="object 21"/>
          <p:cNvSpPr txBox="1"/>
          <p:nvPr/>
        </p:nvSpPr>
        <p:spPr>
          <a:xfrm>
            <a:off x="854151" y="4055109"/>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0</a:t>
            </a:r>
            <a:endParaRPr sz="1000">
              <a:latin typeface="Arial"/>
              <a:cs typeface="Arial"/>
            </a:endParaRPr>
          </a:p>
        </p:txBody>
      </p:sp>
      <p:sp>
        <p:nvSpPr>
          <p:cNvPr id="22" name="object 22"/>
          <p:cNvSpPr txBox="1"/>
          <p:nvPr/>
        </p:nvSpPr>
        <p:spPr>
          <a:xfrm>
            <a:off x="721258" y="3575684"/>
            <a:ext cx="200660"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a:cs typeface="Arial"/>
              </a:rPr>
              <a:t>0.5</a:t>
            </a:r>
            <a:endParaRPr sz="1000">
              <a:latin typeface="Arial"/>
              <a:cs typeface="Arial"/>
            </a:endParaRPr>
          </a:p>
        </p:txBody>
      </p:sp>
      <p:sp>
        <p:nvSpPr>
          <p:cNvPr id="23" name="object 23"/>
          <p:cNvSpPr txBox="1"/>
          <p:nvPr/>
        </p:nvSpPr>
        <p:spPr>
          <a:xfrm>
            <a:off x="854151" y="3096260"/>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1</a:t>
            </a:r>
            <a:endParaRPr sz="1000">
              <a:latin typeface="Arial"/>
              <a:cs typeface="Arial"/>
            </a:endParaRPr>
          </a:p>
        </p:txBody>
      </p:sp>
      <p:sp>
        <p:nvSpPr>
          <p:cNvPr id="24" name="object 24"/>
          <p:cNvSpPr txBox="1"/>
          <p:nvPr/>
        </p:nvSpPr>
        <p:spPr>
          <a:xfrm>
            <a:off x="721258" y="2627756"/>
            <a:ext cx="200660"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a:cs typeface="Arial"/>
              </a:rPr>
              <a:t>1.5</a:t>
            </a:r>
            <a:endParaRPr sz="1000">
              <a:latin typeface="Arial"/>
              <a:cs typeface="Arial"/>
            </a:endParaRPr>
          </a:p>
        </p:txBody>
      </p:sp>
      <p:sp>
        <p:nvSpPr>
          <p:cNvPr id="25" name="object 25"/>
          <p:cNvSpPr txBox="1"/>
          <p:nvPr/>
        </p:nvSpPr>
        <p:spPr>
          <a:xfrm>
            <a:off x="854151" y="2148331"/>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2</a:t>
            </a:r>
            <a:endParaRPr sz="1000">
              <a:latin typeface="Arial"/>
              <a:cs typeface="Arial"/>
            </a:endParaRPr>
          </a:p>
        </p:txBody>
      </p:sp>
      <p:sp>
        <p:nvSpPr>
          <p:cNvPr id="26" name="object 26"/>
          <p:cNvSpPr txBox="1"/>
          <p:nvPr/>
        </p:nvSpPr>
        <p:spPr>
          <a:xfrm>
            <a:off x="2702432" y="1863597"/>
            <a:ext cx="1637664"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first</a:t>
            </a:r>
            <a:r>
              <a:rPr sz="1800" b="1" spc="-35" dirty="0">
                <a:latin typeface="Arial"/>
                <a:cs typeface="Arial"/>
              </a:rPr>
              <a:t> </a:t>
            </a:r>
            <a:r>
              <a:rPr sz="1800" b="1" spc="-5" dirty="0">
                <a:latin typeface="Arial"/>
                <a:cs typeface="Arial"/>
              </a:rPr>
              <a:t>correction</a:t>
            </a:r>
            <a:endParaRPr sz="1800">
              <a:latin typeface="Arial"/>
              <a:cs typeface="Arial"/>
            </a:endParaRPr>
          </a:p>
        </p:txBody>
      </p:sp>
      <p:sp>
        <p:nvSpPr>
          <p:cNvPr id="27" name="object 27"/>
          <p:cNvSpPr txBox="1"/>
          <p:nvPr/>
        </p:nvSpPr>
        <p:spPr>
          <a:xfrm>
            <a:off x="2932302" y="2625928"/>
            <a:ext cx="1006475" cy="194310"/>
          </a:xfrm>
          <a:prstGeom prst="rect">
            <a:avLst/>
          </a:prstGeom>
        </p:spPr>
        <p:txBody>
          <a:bodyPr vert="horz" wrap="square" lIns="0" tIns="13335" rIns="0" bIns="0" rtlCol="0">
            <a:spAutoFit/>
          </a:bodyPr>
          <a:lstStyle/>
          <a:p>
            <a:pPr marL="12700">
              <a:lnSpc>
                <a:spcPct val="100000"/>
              </a:lnSpc>
              <a:spcBef>
                <a:spcPts val="105"/>
              </a:spcBef>
            </a:pPr>
            <a:r>
              <a:rPr sz="1100" b="1" dirty="0">
                <a:latin typeface="Arial"/>
                <a:cs typeface="Arial"/>
              </a:rPr>
              <a:t>W(1) =</a:t>
            </a:r>
            <a:r>
              <a:rPr sz="1100" b="1" spc="-110" dirty="0">
                <a:latin typeface="Arial"/>
                <a:cs typeface="Arial"/>
              </a:rPr>
              <a:t> </a:t>
            </a:r>
            <a:r>
              <a:rPr sz="1100" b="1" dirty="0">
                <a:latin typeface="Arial"/>
                <a:cs typeface="Arial"/>
              </a:rPr>
              <a:t>(1/3,5/6)</a:t>
            </a:r>
            <a:endParaRPr sz="1100">
              <a:latin typeface="Arial"/>
              <a:cs typeface="Arial"/>
            </a:endParaRPr>
          </a:p>
        </p:txBody>
      </p:sp>
      <p:sp>
        <p:nvSpPr>
          <p:cNvPr id="28" name="object 28"/>
          <p:cNvSpPr txBox="1">
            <a:spLocks noGrp="1"/>
          </p:cNvSpPr>
          <p:nvPr>
            <p:ph type="title"/>
          </p:nvPr>
        </p:nvSpPr>
        <p:spPr>
          <a:xfrm>
            <a:off x="78738" y="810459"/>
            <a:ext cx="11151514" cy="751488"/>
          </a:xfrm>
          <a:prstGeom prst="rect">
            <a:avLst/>
          </a:prstGeom>
        </p:spPr>
        <p:txBody>
          <a:bodyPr vert="horz" wrap="square" lIns="0" tIns="12700" rIns="0" bIns="0" rtlCol="0">
            <a:spAutoFit/>
          </a:bodyPr>
          <a:lstStyle/>
          <a:p>
            <a:pPr marL="12700">
              <a:lnSpc>
                <a:spcPct val="100000"/>
              </a:lnSpc>
              <a:spcBef>
                <a:spcPts val="100"/>
              </a:spcBef>
            </a:pPr>
            <a:r>
              <a:rPr lang="en-US" dirty="0"/>
              <a:t>	</a:t>
            </a:r>
            <a:r>
              <a:rPr dirty="0"/>
              <a:t>Perceptron  – Toy Example (Contd..)</a:t>
            </a:r>
          </a:p>
        </p:txBody>
      </p:sp>
      <p:grpSp>
        <p:nvGrpSpPr>
          <p:cNvPr id="29" name="object 29"/>
          <p:cNvGrpSpPr/>
          <p:nvPr/>
        </p:nvGrpSpPr>
        <p:grpSpPr>
          <a:xfrm>
            <a:off x="8090916" y="2993135"/>
            <a:ext cx="3728085" cy="2585085"/>
            <a:chOff x="8090916" y="2993135"/>
            <a:chExt cx="3728085" cy="2585085"/>
          </a:xfrm>
        </p:grpSpPr>
        <p:sp>
          <p:nvSpPr>
            <p:cNvPr id="30" name="object 30"/>
            <p:cNvSpPr/>
            <p:nvPr/>
          </p:nvSpPr>
          <p:spPr>
            <a:xfrm>
              <a:off x="8090916" y="2993135"/>
              <a:ext cx="3728085" cy="2585085"/>
            </a:xfrm>
            <a:custGeom>
              <a:avLst/>
              <a:gdLst/>
              <a:ahLst/>
              <a:cxnLst/>
              <a:rect l="l" t="t" r="r" b="b"/>
              <a:pathLst>
                <a:path w="3728084" h="2585085">
                  <a:moveTo>
                    <a:pt x="3727704" y="0"/>
                  </a:moveTo>
                  <a:lnTo>
                    <a:pt x="0" y="0"/>
                  </a:lnTo>
                  <a:lnTo>
                    <a:pt x="0" y="2584704"/>
                  </a:lnTo>
                  <a:lnTo>
                    <a:pt x="3727704" y="2584704"/>
                  </a:lnTo>
                  <a:lnTo>
                    <a:pt x="3727704" y="0"/>
                  </a:lnTo>
                  <a:close/>
                </a:path>
              </a:pathLst>
            </a:custGeom>
            <a:solidFill>
              <a:srgbClr val="FFF1CC"/>
            </a:solidFill>
          </p:spPr>
          <p:txBody>
            <a:bodyPr wrap="square" lIns="0" tIns="0" rIns="0" bIns="0" rtlCol="0"/>
            <a:lstStyle/>
            <a:p>
              <a:endParaRPr/>
            </a:p>
          </p:txBody>
        </p:sp>
        <p:sp>
          <p:nvSpPr>
            <p:cNvPr id="31" name="object 31"/>
            <p:cNvSpPr/>
            <p:nvPr/>
          </p:nvSpPr>
          <p:spPr>
            <a:xfrm>
              <a:off x="8183499" y="3622293"/>
              <a:ext cx="2528570" cy="221615"/>
            </a:xfrm>
            <a:custGeom>
              <a:avLst/>
              <a:gdLst/>
              <a:ahLst/>
              <a:cxnLst/>
              <a:rect l="l" t="t" r="r" b="b"/>
              <a:pathLst>
                <a:path w="2528570" h="221614">
                  <a:moveTo>
                    <a:pt x="498602" y="24130"/>
                  </a:moveTo>
                  <a:lnTo>
                    <a:pt x="470662" y="0"/>
                  </a:lnTo>
                  <a:lnTo>
                    <a:pt x="464693" y="6604"/>
                  </a:lnTo>
                  <a:lnTo>
                    <a:pt x="482600" y="22225"/>
                  </a:lnTo>
                  <a:lnTo>
                    <a:pt x="0" y="22225"/>
                  </a:lnTo>
                  <a:lnTo>
                    <a:pt x="0" y="32639"/>
                  </a:lnTo>
                  <a:lnTo>
                    <a:pt x="482600" y="32639"/>
                  </a:lnTo>
                  <a:lnTo>
                    <a:pt x="464693" y="48133"/>
                  </a:lnTo>
                  <a:lnTo>
                    <a:pt x="470662" y="54864"/>
                  </a:lnTo>
                  <a:lnTo>
                    <a:pt x="498602" y="30607"/>
                  </a:lnTo>
                  <a:lnTo>
                    <a:pt x="498602" y="24130"/>
                  </a:lnTo>
                  <a:close/>
                </a:path>
                <a:path w="2528570" h="221614">
                  <a:moveTo>
                    <a:pt x="1070102" y="24130"/>
                  </a:moveTo>
                  <a:lnTo>
                    <a:pt x="1042162" y="0"/>
                  </a:lnTo>
                  <a:lnTo>
                    <a:pt x="1036193" y="6604"/>
                  </a:lnTo>
                  <a:lnTo>
                    <a:pt x="1054100" y="22225"/>
                  </a:lnTo>
                  <a:lnTo>
                    <a:pt x="797052" y="22225"/>
                  </a:lnTo>
                  <a:lnTo>
                    <a:pt x="797052" y="32639"/>
                  </a:lnTo>
                  <a:lnTo>
                    <a:pt x="1054100" y="32639"/>
                  </a:lnTo>
                  <a:lnTo>
                    <a:pt x="1036193" y="48133"/>
                  </a:lnTo>
                  <a:lnTo>
                    <a:pt x="1042162" y="54864"/>
                  </a:lnTo>
                  <a:lnTo>
                    <a:pt x="1070102" y="30607"/>
                  </a:lnTo>
                  <a:lnTo>
                    <a:pt x="1070102" y="24130"/>
                  </a:lnTo>
                  <a:close/>
                </a:path>
                <a:path w="2528570" h="221614">
                  <a:moveTo>
                    <a:pt x="1820291" y="18034"/>
                  </a:moveTo>
                  <a:lnTo>
                    <a:pt x="1817243" y="9398"/>
                  </a:lnTo>
                  <a:lnTo>
                    <a:pt x="1801901" y="14998"/>
                  </a:lnTo>
                  <a:lnTo>
                    <a:pt x="1788452" y="23050"/>
                  </a:lnTo>
                  <a:lnTo>
                    <a:pt x="1759610" y="61569"/>
                  </a:lnTo>
                  <a:lnTo>
                    <a:pt x="1749806" y="115443"/>
                  </a:lnTo>
                  <a:lnTo>
                    <a:pt x="1750872" y="134886"/>
                  </a:lnTo>
                  <a:lnTo>
                    <a:pt x="1767205" y="184150"/>
                  </a:lnTo>
                  <a:lnTo>
                    <a:pt x="1801876" y="215709"/>
                  </a:lnTo>
                  <a:lnTo>
                    <a:pt x="1817243" y="221234"/>
                  </a:lnTo>
                  <a:lnTo>
                    <a:pt x="1820037" y="212598"/>
                  </a:lnTo>
                  <a:lnTo>
                    <a:pt x="1807933" y="207264"/>
                  </a:lnTo>
                  <a:lnTo>
                    <a:pt x="1797519" y="199834"/>
                  </a:lnTo>
                  <a:lnTo>
                    <a:pt x="1776171" y="165163"/>
                  </a:lnTo>
                  <a:lnTo>
                    <a:pt x="1769110" y="114300"/>
                  </a:lnTo>
                  <a:lnTo>
                    <a:pt x="1769884" y="96240"/>
                  </a:lnTo>
                  <a:lnTo>
                    <a:pt x="1781683" y="51562"/>
                  </a:lnTo>
                  <a:lnTo>
                    <a:pt x="1808086" y="23355"/>
                  </a:lnTo>
                  <a:lnTo>
                    <a:pt x="1820291" y="18034"/>
                  </a:lnTo>
                  <a:close/>
                </a:path>
                <a:path w="2528570" h="221614">
                  <a:moveTo>
                    <a:pt x="2528316" y="115443"/>
                  </a:moveTo>
                  <a:lnTo>
                    <a:pt x="2518562" y="61569"/>
                  </a:lnTo>
                  <a:lnTo>
                    <a:pt x="2489657" y="23050"/>
                  </a:lnTo>
                  <a:lnTo>
                    <a:pt x="2460879" y="9398"/>
                  </a:lnTo>
                  <a:lnTo>
                    <a:pt x="2457831" y="18034"/>
                  </a:lnTo>
                  <a:lnTo>
                    <a:pt x="2470086" y="23355"/>
                  </a:lnTo>
                  <a:lnTo>
                    <a:pt x="2480627" y="30708"/>
                  </a:lnTo>
                  <a:lnTo>
                    <a:pt x="2502039" y="64858"/>
                  </a:lnTo>
                  <a:lnTo>
                    <a:pt x="2509012" y="114300"/>
                  </a:lnTo>
                  <a:lnTo>
                    <a:pt x="2508224" y="132969"/>
                  </a:lnTo>
                  <a:lnTo>
                    <a:pt x="2496439" y="178689"/>
                  </a:lnTo>
                  <a:lnTo>
                    <a:pt x="2470251" y="207264"/>
                  </a:lnTo>
                  <a:lnTo>
                    <a:pt x="2458212" y="212598"/>
                  </a:lnTo>
                  <a:lnTo>
                    <a:pt x="2460879" y="221234"/>
                  </a:lnTo>
                  <a:lnTo>
                    <a:pt x="2501265" y="197180"/>
                  </a:lnTo>
                  <a:lnTo>
                    <a:pt x="2523998" y="152806"/>
                  </a:lnTo>
                  <a:lnTo>
                    <a:pt x="2527236" y="134886"/>
                  </a:lnTo>
                  <a:lnTo>
                    <a:pt x="2528316" y="115443"/>
                  </a:lnTo>
                  <a:close/>
                </a:path>
              </a:pathLst>
            </a:custGeom>
            <a:solidFill>
              <a:srgbClr val="000000"/>
            </a:solidFill>
          </p:spPr>
          <p:txBody>
            <a:bodyPr wrap="square" lIns="0" tIns="0" rIns="0" bIns="0" rtlCol="0"/>
            <a:lstStyle/>
            <a:p>
              <a:endParaRPr/>
            </a:p>
          </p:txBody>
        </p:sp>
      </p:grpSp>
      <p:sp>
        <p:nvSpPr>
          <p:cNvPr id="32" name="object 32"/>
          <p:cNvSpPr txBox="1"/>
          <p:nvPr/>
        </p:nvSpPr>
        <p:spPr>
          <a:xfrm>
            <a:off x="8090916" y="2993135"/>
            <a:ext cx="3728085" cy="2585085"/>
          </a:xfrm>
          <a:prstGeom prst="rect">
            <a:avLst/>
          </a:prstGeom>
        </p:spPr>
        <p:txBody>
          <a:bodyPr vert="horz" wrap="square" lIns="0" tIns="32384" rIns="0" bIns="0" rtlCol="0">
            <a:spAutoFit/>
          </a:bodyPr>
          <a:lstStyle/>
          <a:p>
            <a:pPr marL="92075">
              <a:lnSpc>
                <a:spcPct val="100000"/>
              </a:lnSpc>
              <a:spcBef>
                <a:spcPts val="254"/>
              </a:spcBef>
            </a:pPr>
            <a:r>
              <a:rPr sz="1800" spc="-20" dirty="0">
                <a:latin typeface="FreeSans"/>
                <a:cs typeface="FreeSans"/>
              </a:rPr>
              <a:t>η </a:t>
            </a:r>
            <a:r>
              <a:rPr sz="1800" dirty="0">
                <a:latin typeface="Carlito"/>
                <a:cs typeface="Carlito"/>
              </a:rPr>
              <a:t>= 1/3 , </a:t>
            </a:r>
            <a:r>
              <a:rPr sz="1800" b="1" spc="-5" dirty="0">
                <a:latin typeface="Carlito"/>
                <a:cs typeface="Carlito"/>
              </a:rPr>
              <a:t>W</a:t>
            </a:r>
            <a:r>
              <a:rPr sz="1800" spc="-5" dirty="0">
                <a:latin typeface="Carlito"/>
                <a:cs typeface="Carlito"/>
              </a:rPr>
              <a:t>(1) </a:t>
            </a:r>
            <a:r>
              <a:rPr sz="1800" dirty="0">
                <a:latin typeface="Carlito"/>
                <a:cs typeface="Carlito"/>
              </a:rPr>
              <a:t>=</a:t>
            </a:r>
            <a:r>
              <a:rPr sz="1800" spc="-5" dirty="0">
                <a:latin typeface="Carlito"/>
                <a:cs typeface="Carlito"/>
              </a:rPr>
              <a:t> (1/3,5/6)</a:t>
            </a:r>
            <a:endParaRPr sz="1800" dirty="0">
              <a:latin typeface="Carlito"/>
              <a:cs typeface="Carlito"/>
            </a:endParaRPr>
          </a:p>
          <a:p>
            <a:pPr>
              <a:lnSpc>
                <a:spcPct val="100000"/>
              </a:lnSpc>
              <a:spcBef>
                <a:spcPts val="25"/>
              </a:spcBef>
            </a:pPr>
            <a:endParaRPr sz="1750" dirty="0">
              <a:latin typeface="Carlito"/>
              <a:cs typeface="Carlito"/>
            </a:endParaRPr>
          </a:p>
          <a:p>
            <a:pPr marL="92075">
              <a:lnSpc>
                <a:spcPct val="100000"/>
              </a:lnSpc>
              <a:tabLst>
                <a:tab pos="1917700" algn="l"/>
                <a:tab pos="2693670" algn="l"/>
              </a:tabLst>
            </a:pPr>
            <a:r>
              <a:rPr sz="1800" spc="-40" dirty="0">
                <a:latin typeface="FreeSans"/>
                <a:cs typeface="FreeSans"/>
              </a:rPr>
              <a:t>𝑤</a:t>
            </a:r>
            <a:r>
              <a:rPr sz="1950" spc="-60" baseline="-14957" dirty="0">
                <a:latin typeface="FreeSans"/>
                <a:cs typeface="FreeSans"/>
              </a:rPr>
              <a:t>𝑛+1  </a:t>
            </a:r>
            <a:r>
              <a:rPr sz="1800" spc="290" dirty="0">
                <a:latin typeface="FreeSans"/>
                <a:cs typeface="FreeSans"/>
              </a:rPr>
              <a:t>= </a:t>
            </a:r>
            <a:r>
              <a:rPr sz="1800" spc="-225" dirty="0">
                <a:latin typeface="FreeSans"/>
                <a:cs typeface="FreeSans"/>
              </a:rPr>
              <a:t>𝑤</a:t>
            </a:r>
            <a:r>
              <a:rPr sz="1950" spc="-337" baseline="-14957" dirty="0">
                <a:latin typeface="FreeSans"/>
                <a:cs typeface="FreeSans"/>
              </a:rPr>
              <a:t>𝑛     </a:t>
            </a:r>
            <a:r>
              <a:rPr sz="1800" spc="290" dirty="0">
                <a:latin typeface="FreeSans"/>
                <a:cs typeface="FreeSans"/>
              </a:rPr>
              <a:t>+</a:t>
            </a:r>
            <a:r>
              <a:rPr sz="1800" spc="-290" dirty="0">
                <a:latin typeface="FreeSans"/>
                <a:cs typeface="FreeSans"/>
              </a:rPr>
              <a:t> </a:t>
            </a:r>
            <a:r>
              <a:rPr sz="1800" spc="-20" dirty="0">
                <a:latin typeface="FreeSans"/>
                <a:cs typeface="FreeSans"/>
              </a:rPr>
              <a:t>η</a:t>
            </a:r>
            <a:r>
              <a:rPr sz="1800" spc="350" dirty="0">
                <a:latin typeface="FreeSans"/>
                <a:cs typeface="FreeSans"/>
              </a:rPr>
              <a:t> </a:t>
            </a:r>
            <a:r>
              <a:rPr sz="1800" spc="-35" dirty="0">
                <a:latin typeface="FreeSans"/>
                <a:cs typeface="FreeSans"/>
              </a:rPr>
              <a:t>∗	</a:t>
            </a:r>
            <a:r>
              <a:rPr sz="1800" spc="-685" dirty="0">
                <a:latin typeface="FreeSans"/>
                <a:cs typeface="FreeSans"/>
              </a:rPr>
              <a:t>𝑡</a:t>
            </a:r>
            <a:r>
              <a:rPr sz="1950" spc="-1027" baseline="-14957" dirty="0">
                <a:latin typeface="FreeSans"/>
                <a:cs typeface="FreeSans"/>
              </a:rPr>
              <a:t>𝑖</a:t>
            </a:r>
            <a:r>
              <a:rPr sz="1950" spc="300" baseline="-14957" dirty="0">
                <a:latin typeface="FreeSans"/>
                <a:cs typeface="FreeSans"/>
              </a:rPr>
              <a:t> </a:t>
            </a:r>
            <a:r>
              <a:rPr sz="1800" spc="290" dirty="0">
                <a:latin typeface="FreeSans"/>
                <a:cs typeface="FreeSans"/>
              </a:rPr>
              <a:t>−</a:t>
            </a:r>
            <a:r>
              <a:rPr sz="1800" spc="-40" dirty="0">
                <a:latin typeface="FreeSans"/>
                <a:cs typeface="FreeSans"/>
              </a:rPr>
              <a:t> </a:t>
            </a:r>
            <a:r>
              <a:rPr sz="1800" spc="-555" dirty="0">
                <a:latin typeface="FreeSans"/>
                <a:cs typeface="FreeSans"/>
              </a:rPr>
              <a:t>𝑦</a:t>
            </a:r>
            <a:r>
              <a:rPr sz="1950" spc="-832" baseline="-14957" dirty="0">
                <a:latin typeface="FreeSans"/>
                <a:cs typeface="FreeSans"/>
              </a:rPr>
              <a:t>𝑖	</a:t>
            </a:r>
            <a:r>
              <a:rPr sz="1800" spc="-35" dirty="0">
                <a:latin typeface="FreeSans"/>
                <a:cs typeface="FreeSans"/>
              </a:rPr>
              <a:t>∗</a:t>
            </a:r>
            <a:r>
              <a:rPr sz="1800" spc="345" dirty="0">
                <a:latin typeface="FreeSans"/>
                <a:cs typeface="FreeSans"/>
              </a:rPr>
              <a:t> </a:t>
            </a:r>
            <a:r>
              <a:rPr sz="1800" spc="-745" dirty="0">
                <a:latin typeface="FreeSans"/>
                <a:cs typeface="FreeSans"/>
              </a:rPr>
              <a:t>𝑥</a:t>
            </a:r>
            <a:endParaRPr sz="1950" baseline="-14957" dirty="0">
              <a:latin typeface="FreeSans"/>
              <a:cs typeface="FreeSans"/>
            </a:endParaRPr>
          </a:p>
          <a:p>
            <a:pPr>
              <a:lnSpc>
                <a:spcPct val="100000"/>
              </a:lnSpc>
              <a:spcBef>
                <a:spcPts val="45"/>
              </a:spcBef>
            </a:pPr>
            <a:endParaRPr sz="1750" dirty="0">
              <a:latin typeface="FreeSans"/>
              <a:cs typeface="FreeSans"/>
            </a:endParaRPr>
          </a:p>
          <a:p>
            <a:pPr marL="92075">
              <a:lnSpc>
                <a:spcPct val="100000"/>
              </a:lnSpc>
            </a:pPr>
            <a:r>
              <a:rPr sz="1800" spc="-5" dirty="0">
                <a:latin typeface="Carlito"/>
                <a:cs typeface="Carlito"/>
              </a:rPr>
              <a:t>W(2)_x </a:t>
            </a:r>
            <a:r>
              <a:rPr sz="1800" dirty="0">
                <a:latin typeface="Carlito"/>
                <a:cs typeface="Carlito"/>
              </a:rPr>
              <a:t>= 1/3 + 1/3 </a:t>
            </a:r>
            <a:r>
              <a:rPr sz="1800" spc="-5" dirty="0">
                <a:latin typeface="Carlito"/>
                <a:cs typeface="Carlito"/>
              </a:rPr>
              <a:t>*(-1) </a:t>
            </a:r>
            <a:r>
              <a:rPr sz="1800" dirty="0">
                <a:latin typeface="Carlito"/>
                <a:cs typeface="Carlito"/>
              </a:rPr>
              <a:t>* </a:t>
            </a:r>
            <a:r>
              <a:rPr sz="1800" spc="-5" dirty="0">
                <a:latin typeface="Carlito"/>
                <a:cs typeface="Carlito"/>
              </a:rPr>
              <a:t>(-1) </a:t>
            </a:r>
            <a:r>
              <a:rPr sz="1800" dirty="0">
                <a:latin typeface="Carlito"/>
                <a:cs typeface="Carlito"/>
              </a:rPr>
              <a:t>=</a:t>
            </a:r>
            <a:r>
              <a:rPr sz="1800" spc="70" dirty="0">
                <a:latin typeface="Carlito"/>
                <a:cs typeface="Carlito"/>
              </a:rPr>
              <a:t> </a:t>
            </a:r>
            <a:r>
              <a:rPr sz="1800" dirty="0">
                <a:latin typeface="Carlito"/>
                <a:cs typeface="Carlito"/>
              </a:rPr>
              <a:t>2/3</a:t>
            </a:r>
          </a:p>
          <a:p>
            <a:pPr marL="92075">
              <a:lnSpc>
                <a:spcPct val="100000"/>
              </a:lnSpc>
              <a:spcBef>
                <a:spcPts val="5"/>
              </a:spcBef>
            </a:pPr>
            <a:r>
              <a:rPr sz="1800" spc="-5" dirty="0">
                <a:latin typeface="Carlito"/>
                <a:cs typeface="Carlito"/>
              </a:rPr>
              <a:t>W(2)_y </a:t>
            </a:r>
            <a:r>
              <a:rPr sz="1800" dirty="0">
                <a:latin typeface="Carlito"/>
                <a:cs typeface="Carlito"/>
              </a:rPr>
              <a:t>= 5/6 + 1/3 * (-1) * </a:t>
            </a:r>
            <a:r>
              <a:rPr sz="1800" spc="-5" dirty="0">
                <a:latin typeface="Carlito"/>
                <a:cs typeface="Carlito"/>
              </a:rPr>
              <a:t>(1/2) </a:t>
            </a:r>
            <a:r>
              <a:rPr sz="1800" dirty="0">
                <a:latin typeface="Carlito"/>
                <a:cs typeface="Carlito"/>
              </a:rPr>
              <a:t>=</a:t>
            </a:r>
            <a:r>
              <a:rPr sz="1800" spc="20" dirty="0">
                <a:latin typeface="Carlito"/>
                <a:cs typeface="Carlito"/>
              </a:rPr>
              <a:t> </a:t>
            </a:r>
            <a:r>
              <a:rPr sz="1800" dirty="0">
                <a:latin typeface="Carlito"/>
                <a:cs typeface="Carlito"/>
              </a:rPr>
              <a:t>4/6</a:t>
            </a:r>
          </a:p>
          <a:p>
            <a:pPr marL="92075">
              <a:lnSpc>
                <a:spcPct val="100000"/>
              </a:lnSpc>
            </a:pPr>
            <a:r>
              <a:rPr sz="1800" dirty="0">
                <a:latin typeface="Carlito"/>
                <a:cs typeface="Carlito"/>
              </a:rPr>
              <a:t>=</a:t>
            </a:r>
            <a:r>
              <a:rPr sz="1800" spc="-10" dirty="0">
                <a:latin typeface="Carlito"/>
                <a:cs typeface="Carlito"/>
              </a:rPr>
              <a:t> </a:t>
            </a:r>
            <a:r>
              <a:rPr sz="1800" dirty="0">
                <a:latin typeface="Carlito"/>
                <a:cs typeface="Carlito"/>
              </a:rPr>
              <a:t>2/3</a:t>
            </a:r>
          </a:p>
          <a:p>
            <a:pPr>
              <a:lnSpc>
                <a:spcPct val="100000"/>
              </a:lnSpc>
              <a:spcBef>
                <a:spcPts val="20"/>
              </a:spcBef>
            </a:pPr>
            <a:endParaRPr sz="1750" dirty="0">
              <a:latin typeface="Carlito"/>
              <a:cs typeface="Carlito"/>
            </a:endParaRPr>
          </a:p>
          <a:p>
            <a:pPr marL="92075">
              <a:lnSpc>
                <a:spcPct val="100000"/>
              </a:lnSpc>
              <a:spcBef>
                <a:spcPts val="5"/>
              </a:spcBef>
            </a:pPr>
            <a:r>
              <a:rPr sz="1800" b="1" spc="-5" dirty="0">
                <a:solidFill>
                  <a:srgbClr val="C00000"/>
                </a:solidFill>
                <a:latin typeface="Carlito"/>
                <a:cs typeface="Carlito"/>
              </a:rPr>
              <a:t>W</a:t>
            </a:r>
            <a:r>
              <a:rPr sz="1800" spc="-5" dirty="0">
                <a:solidFill>
                  <a:srgbClr val="C00000"/>
                </a:solidFill>
                <a:latin typeface="Carlito"/>
                <a:cs typeface="Carlito"/>
              </a:rPr>
              <a:t>(2) </a:t>
            </a:r>
            <a:r>
              <a:rPr sz="1800" dirty="0">
                <a:solidFill>
                  <a:srgbClr val="C00000"/>
                </a:solidFill>
                <a:latin typeface="Carlito"/>
                <a:cs typeface="Carlito"/>
              </a:rPr>
              <a:t>=</a:t>
            </a:r>
            <a:r>
              <a:rPr sz="1800" spc="20" dirty="0">
                <a:solidFill>
                  <a:srgbClr val="C00000"/>
                </a:solidFill>
                <a:latin typeface="Carlito"/>
                <a:cs typeface="Carlito"/>
              </a:rPr>
              <a:t> </a:t>
            </a:r>
            <a:r>
              <a:rPr sz="1800" spc="-5" dirty="0">
                <a:solidFill>
                  <a:srgbClr val="C00000"/>
                </a:solidFill>
                <a:latin typeface="Carlito"/>
                <a:cs typeface="Carlito"/>
              </a:rPr>
              <a:t>(2/3,2/3)</a:t>
            </a:r>
            <a:endParaRPr sz="1800" dirty="0">
              <a:latin typeface="Carlito"/>
              <a:cs typeface="Carlito"/>
            </a:endParaRPr>
          </a:p>
        </p:txBody>
      </p:sp>
      <p:sp>
        <p:nvSpPr>
          <p:cNvPr id="33" name="object 33"/>
          <p:cNvSpPr/>
          <p:nvPr/>
        </p:nvSpPr>
        <p:spPr>
          <a:xfrm>
            <a:off x="3607815" y="2375154"/>
            <a:ext cx="532765" cy="1792605"/>
          </a:xfrm>
          <a:custGeom>
            <a:avLst/>
            <a:gdLst/>
            <a:ahLst/>
            <a:cxnLst/>
            <a:rect l="l" t="t" r="r" b="b"/>
            <a:pathLst>
              <a:path w="532764" h="1792604">
                <a:moveTo>
                  <a:pt x="476777" y="79792"/>
                </a:moveTo>
                <a:lnTo>
                  <a:pt x="0" y="1784604"/>
                </a:lnTo>
                <a:lnTo>
                  <a:pt x="27939" y="1792351"/>
                </a:lnTo>
                <a:lnTo>
                  <a:pt x="504733" y="87609"/>
                </a:lnTo>
                <a:lnTo>
                  <a:pt x="476777" y="79792"/>
                </a:lnTo>
                <a:close/>
              </a:path>
              <a:path w="532764" h="1792604">
                <a:moveTo>
                  <a:pt x="526797" y="65786"/>
                </a:moveTo>
                <a:lnTo>
                  <a:pt x="480695" y="65786"/>
                </a:lnTo>
                <a:lnTo>
                  <a:pt x="508635" y="73660"/>
                </a:lnTo>
                <a:lnTo>
                  <a:pt x="504733" y="87609"/>
                </a:lnTo>
                <a:lnTo>
                  <a:pt x="532511" y="95376"/>
                </a:lnTo>
                <a:lnTo>
                  <a:pt x="526797" y="65786"/>
                </a:lnTo>
                <a:close/>
              </a:path>
              <a:path w="532764" h="1792604">
                <a:moveTo>
                  <a:pt x="480695" y="65786"/>
                </a:moveTo>
                <a:lnTo>
                  <a:pt x="476777" y="79792"/>
                </a:lnTo>
                <a:lnTo>
                  <a:pt x="504733" y="87609"/>
                </a:lnTo>
                <a:lnTo>
                  <a:pt x="508635" y="73660"/>
                </a:lnTo>
                <a:lnTo>
                  <a:pt x="480695" y="65786"/>
                </a:lnTo>
                <a:close/>
              </a:path>
              <a:path w="532764" h="1792604">
                <a:moveTo>
                  <a:pt x="514096" y="0"/>
                </a:moveTo>
                <a:lnTo>
                  <a:pt x="448945" y="72009"/>
                </a:lnTo>
                <a:lnTo>
                  <a:pt x="476777" y="79792"/>
                </a:lnTo>
                <a:lnTo>
                  <a:pt x="480695" y="65786"/>
                </a:lnTo>
                <a:lnTo>
                  <a:pt x="526797" y="65786"/>
                </a:lnTo>
                <a:lnTo>
                  <a:pt x="514096" y="0"/>
                </a:lnTo>
                <a:close/>
              </a:path>
            </a:pathLst>
          </a:custGeom>
          <a:solidFill>
            <a:srgbClr val="1F4E79"/>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113B-B698-4646-8E54-3BF62AD2E455}"/>
              </a:ext>
            </a:extLst>
          </p:cNvPr>
          <p:cNvSpPr>
            <a:spLocks noGrp="1"/>
          </p:cNvSpPr>
          <p:nvPr>
            <p:ph type="title"/>
          </p:nvPr>
        </p:nvSpPr>
        <p:spPr/>
        <p:txBody>
          <a:bodyPr/>
          <a:lstStyle/>
          <a:p>
            <a:r>
              <a:rPr lang="en-US" dirty="0"/>
              <a:t>Agenda</a:t>
            </a:r>
            <a:br>
              <a:rPr lang="en-US" dirty="0"/>
            </a:br>
            <a:endParaRPr lang="en-US" dirty="0"/>
          </a:p>
        </p:txBody>
      </p:sp>
      <p:sp>
        <p:nvSpPr>
          <p:cNvPr id="3" name="Content Placeholder 2">
            <a:extLst>
              <a:ext uri="{FF2B5EF4-FFF2-40B4-BE49-F238E27FC236}">
                <a16:creationId xmlns:a16="http://schemas.microsoft.com/office/drawing/2014/main" id="{1943CDEF-539F-4852-B05B-2539D9D33D14}"/>
              </a:ext>
            </a:extLst>
          </p:cNvPr>
          <p:cNvSpPr>
            <a:spLocks noGrp="1"/>
          </p:cNvSpPr>
          <p:nvPr>
            <p:ph idx="1"/>
          </p:nvPr>
        </p:nvSpPr>
        <p:spPr/>
        <p:txBody>
          <a:bodyPr/>
          <a:lstStyle/>
          <a:p>
            <a:pPr marL="457200" indent="-457200">
              <a:buFont typeface="+mj-lt"/>
              <a:buAutoNum type="arabicPeriod"/>
            </a:pPr>
            <a:r>
              <a:rPr lang="en-US" dirty="0"/>
              <a:t>Deep learning  introduction</a:t>
            </a:r>
          </a:p>
          <a:p>
            <a:pPr marL="457200" indent="-457200">
              <a:buFont typeface="+mj-lt"/>
              <a:buAutoNum type="arabicPeriod"/>
            </a:pPr>
            <a:r>
              <a:rPr lang="en-US" dirty="0"/>
              <a:t>Neural network architecture</a:t>
            </a:r>
          </a:p>
          <a:p>
            <a:pPr marL="749808" lvl="1" indent="-457200"/>
            <a:r>
              <a:rPr lang="en-US" dirty="0"/>
              <a:t>Perceptron model</a:t>
            </a:r>
          </a:p>
          <a:p>
            <a:pPr marL="749808" lvl="1" indent="-457200"/>
            <a:r>
              <a:rPr lang="en-US" dirty="0"/>
              <a:t>Multi layer perceptron model</a:t>
            </a:r>
          </a:p>
          <a:p>
            <a:pPr marL="749808" lvl="1" indent="-457200"/>
            <a:r>
              <a:rPr lang="en-US" dirty="0"/>
              <a:t>Optimization – gradient descent</a:t>
            </a:r>
          </a:p>
          <a:p>
            <a:pPr marL="749808" lvl="1" indent="-457200"/>
            <a:r>
              <a:rPr lang="en-US" dirty="0"/>
              <a:t>Back propagation</a:t>
            </a:r>
          </a:p>
          <a:p>
            <a:pPr marL="457200" indent="-457200">
              <a:buFont typeface="+mj-lt"/>
              <a:buAutoNum type="arabicPeriod"/>
            </a:pPr>
            <a:r>
              <a:rPr lang="en-US" dirty="0"/>
              <a:t>Deep neural networks</a:t>
            </a:r>
          </a:p>
          <a:p>
            <a:endParaRPr lang="en-US" dirty="0"/>
          </a:p>
        </p:txBody>
      </p:sp>
    </p:spTree>
    <p:extLst>
      <p:ext uri="{BB962C8B-B14F-4D97-AF65-F5344CB8AC3E}">
        <p14:creationId xmlns:p14="http://schemas.microsoft.com/office/powerpoint/2010/main" val="487044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45075" y="5007616"/>
            <a:ext cx="129539"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Arial"/>
                <a:cs typeface="Arial"/>
              </a:rPr>
              <a:t>-2</a:t>
            </a:r>
            <a:endParaRPr sz="950">
              <a:latin typeface="Arial"/>
              <a:cs typeface="Arial"/>
            </a:endParaRPr>
          </a:p>
        </p:txBody>
      </p:sp>
      <p:sp>
        <p:nvSpPr>
          <p:cNvPr id="3" name="object 3"/>
          <p:cNvSpPr txBox="1"/>
          <p:nvPr/>
        </p:nvSpPr>
        <p:spPr>
          <a:xfrm>
            <a:off x="4502081" y="5007616"/>
            <a:ext cx="236854" cy="173990"/>
          </a:xfrm>
          <a:prstGeom prst="rect">
            <a:avLst/>
          </a:prstGeom>
        </p:spPr>
        <p:txBody>
          <a:bodyPr vert="horz" wrap="square" lIns="0" tIns="15240" rIns="0" bIns="0" rtlCol="0">
            <a:spAutoFit/>
          </a:bodyPr>
          <a:lstStyle/>
          <a:p>
            <a:pPr marL="12700">
              <a:lnSpc>
                <a:spcPct val="100000"/>
              </a:lnSpc>
              <a:spcBef>
                <a:spcPts val="120"/>
              </a:spcBef>
            </a:pPr>
            <a:r>
              <a:rPr sz="950" spc="-25" dirty="0">
                <a:latin typeface="Arial"/>
                <a:cs typeface="Arial"/>
              </a:rPr>
              <a:t>-</a:t>
            </a:r>
            <a:r>
              <a:rPr sz="950" spc="-10" dirty="0">
                <a:latin typeface="Arial"/>
                <a:cs typeface="Arial"/>
              </a:rPr>
              <a:t>1</a:t>
            </a:r>
            <a:r>
              <a:rPr sz="950" spc="30" dirty="0">
                <a:latin typeface="Arial"/>
                <a:cs typeface="Arial"/>
              </a:rPr>
              <a:t>.</a:t>
            </a:r>
            <a:r>
              <a:rPr sz="950" spc="10" dirty="0">
                <a:latin typeface="Arial"/>
                <a:cs typeface="Arial"/>
              </a:rPr>
              <a:t>5</a:t>
            </a:r>
            <a:endParaRPr sz="950">
              <a:latin typeface="Arial"/>
              <a:cs typeface="Arial"/>
            </a:endParaRPr>
          </a:p>
        </p:txBody>
      </p:sp>
      <p:sp>
        <p:nvSpPr>
          <p:cNvPr id="4" name="object 4"/>
          <p:cNvSpPr txBox="1"/>
          <p:nvPr/>
        </p:nvSpPr>
        <p:spPr>
          <a:xfrm>
            <a:off x="5073435" y="5007616"/>
            <a:ext cx="129539" cy="173990"/>
          </a:xfrm>
          <a:prstGeom prst="rect">
            <a:avLst/>
          </a:prstGeom>
        </p:spPr>
        <p:txBody>
          <a:bodyPr vert="horz" wrap="square" lIns="0" tIns="15240" rIns="0" bIns="0" rtlCol="0">
            <a:spAutoFit/>
          </a:bodyPr>
          <a:lstStyle/>
          <a:p>
            <a:pPr marL="12700">
              <a:lnSpc>
                <a:spcPct val="100000"/>
              </a:lnSpc>
              <a:spcBef>
                <a:spcPts val="120"/>
              </a:spcBef>
            </a:pPr>
            <a:r>
              <a:rPr sz="950" spc="-20" dirty="0">
                <a:latin typeface="Arial"/>
                <a:cs typeface="Arial"/>
              </a:rPr>
              <a:t>-1</a:t>
            </a:r>
            <a:endParaRPr sz="950">
              <a:latin typeface="Arial"/>
              <a:cs typeface="Arial"/>
            </a:endParaRPr>
          </a:p>
        </p:txBody>
      </p:sp>
      <p:sp>
        <p:nvSpPr>
          <p:cNvPr id="5" name="object 5"/>
          <p:cNvSpPr txBox="1"/>
          <p:nvPr/>
        </p:nvSpPr>
        <p:spPr>
          <a:xfrm>
            <a:off x="5530874" y="5007616"/>
            <a:ext cx="236854" cy="173990"/>
          </a:xfrm>
          <a:prstGeom prst="rect">
            <a:avLst/>
          </a:prstGeom>
        </p:spPr>
        <p:txBody>
          <a:bodyPr vert="horz" wrap="square" lIns="0" tIns="15240" rIns="0" bIns="0" rtlCol="0">
            <a:spAutoFit/>
          </a:bodyPr>
          <a:lstStyle/>
          <a:p>
            <a:pPr marL="12700">
              <a:lnSpc>
                <a:spcPct val="100000"/>
              </a:lnSpc>
              <a:spcBef>
                <a:spcPts val="120"/>
              </a:spcBef>
            </a:pPr>
            <a:r>
              <a:rPr sz="950" spc="-25" dirty="0">
                <a:latin typeface="Arial"/>
                <a:cs typeface="Arial"/>
              </a:rPr>
              <a:t>-</a:t>
            </a:r>
            <a:r>
              <a:rPr sz="950" spc="-10" dirty="0">
                <a:latin typeface="Arial"/>
                <a:cs typeface="Arial"/>
              </a:rPr>
              <a:t>0</a:t>
            </a:r>
            <a:r>
              <a:rPr sz="950" spc="30" dirty="0">
                <a:latin typeface="Arial"/>
                <a:cs typeface="Arial"/>
              </a:rPr>
              <a:t>.</a:t>
            </a:r>
            <a:r>
              <a:rPr sz="950" spc="10" dirty="0">
                <a:latin typeface="Arial"/>
                <a:cs typeface="Arial"/>
              </a:rPr>
              <a:t>5</a:t>
            </a:r>
            <a:endParaRPr sz="950">
              <a:latin typeface="Arial"/>
              <a:cs typeface="Arial"/>
            </a:endParaRPr>
          </a:p>
        </p:txBody>
      </p:sp>
      <p:sp>
        <p:nvSpPr>
          <p:cNvPr id="6" name="object 6"/>
          <p:cNvSpPr txBox="1"/>
          <p:nvPr/>
        </p:nvSpPr>
        <p:spPr>
          <a:xfrm>
            <a:off x="6149740" y="5007616"/>
            <a:ext cx="94615"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Arial"/>
                <a:cs typeface="Arial"/>
              </a:rPr>
              <a:t>0</a:t>
            </a:r>
            <a:endParaRPr sz="950">
              <a:latin typeface="Arial"/>
              <a:cs typeface="Arial"/>
            </a:endParaRPr>
          </a:p>
        </p:txBody>
      </p:sp>
      <p:sp>
        <p:nvSpPr>
          <p:cNvPr id="7" name="object 7"/>
          <p:cNvSpPr txBox="1"/>
          <p:nvPr/>
        </p:nvSpPr>
        <p:spPr>
          <a:xfrm>
            <a:off x="6607052" y="5007616"/>
            <a:ext cx="198755"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Arial"/>
                <a:cs typeface="Arial"/>
              </a:rPr>
              <a:t>0</a:t>
            </a:r>
            <a:r>
              <a:rPr sz="950" spc="30" dirty="0">
                <a:latin typeface="Arial"/>
                <a:cs typeface="Arial"/>
              </a:rPr>
              <a:t>.</a:t>
            </a:r>
            <a:r>
              <a:rPr sz="950" spc="10" dirty="0">
                <a:latin typeface="Arial"/>
                <a:cs typeface="Arial"/>
              </a:rPr>
              <a:t>5</a:t>
            </a:r>
            <a:endParaRPr sz="950">
              <a:latin typeface="Arial"/>
              <a:cs typeface="Arial"/>
            </a:endParaRPr>
          </a:p>
        </p:txBody>
      </p:sp>
      <p:sp>
        <p:nvSpPr>
          <p:cNvPr id="8" name="object 8"/>
          <p:cNvSpPr txBox="1"/>
          <p:nvPr/>
        </p:nvSpPr>
        <p:spPr>
          <a:xfrm>
            <a:off x="7178469" y="5007616"/>
            <a:ext cx="94615"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Arial"/>
                <a:cs typeface="Arial"/>
              </a:rPr>
              <a:t>1</a:t>
            </a:r>
            <a:endParaRPr sz="950">
              <a:latin typeface="Arial"/>
              <a:cs typeface="Arial"/>
            </a:endParaRPr>
          </a:p>
        </p:txBody>
      </p:sp>
      <p:sp>
        <p:nvSpPr>
          <p:cNvPr id="9" name="object 9"/>
          <p:cNvSpPr txBox="1"/>
          <p:nvPr/>
        </p:nvSpPr>
        <p:spPr>
          <a:xfrm>
            <a:off x="7635526" y="5007616"/>
            <a:ext cx="198755"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Arial"/>
                <a:cs typeface="Arial"/>
              </a:rPr>
              <a:t>1</a:t>
            </a:r>
            <a:r>
              <a:rPr sz="950" spc="30" dirty="0">
                <a:latin typeface="Arial"/>
                <a:cs typeface="Arial"/>
              </a:rPr>
              <a:t>.</a:t>
            </a:r>
            <a:r>
              <a:rPr sz="950" spc="10" dirty="0">
                <a:latin typeface="Arial"/>
                <a:cs typeface="Arial"/>
              </a:rPr>
              <a:t>5</a:t>
            </a:r>
            <a:endParaRPr sz="950">
              <a:latin typeface="Arial"/>
              <a:cs typeface="Arial"/>
            </a:endParaRPr>
          </a:p>
        </p:txBody>
      </p:sp>
      <p:sp>
        <p:nvSpPr>
          <p:cNvPr id="10" name="object 10"/>
          <p:cNvSpPr txBox="1"/>
          <p:nvPr/>
        </p:nvSpPr>
        <p:spPr>
          <a:xfrm>
            <a:off x="8207199" y="5007616"/>
            <a:ext cx="94615" cy="173990"/>
          </a:xfrm>
          <a:prstGeom prst="rect">
            <a:avLst/>
          </a:prstGeom>
        </p:spPr>
        <p:txBody>
          <a:bodyPr vert="horz" wrap="square" lIns="0" tIns="15240" rIns="0" bIns="0" rtlCol="0">
            <a:spAutoFit/>
          </a:bodyPr>
          <a:lstStyle/>
          <a:p>
            <a:pPr marL="12700">
              <a:lnSpc>
                <a:spcPct val="100000"/>
              </a:lnSpc>
              <a:spcBef>
                <a:spcPts val="120"/>
              </a:spcBef>
            </a:pPr>
            <a:r>
              <a:rPr sz="950" spc="10" dirty="0">
                <a:latin typeface="Arial"/>
                <a:cs typeface="Arial"/>
              </a:rPr>
              <a:t>2</a:t>
            </a:r>
            <a:endParaRPr sz="950">
              <a:latin typeface="Arial"/>
              <a:cs typeface="Arial"/>
            </a:endParaRPr>
          </a:p>
        </p:txBody>
      </p:sp>
      <p:sp>
        <p:nvSpPr>
          <p:cNvPr id="11" name="object 11"/>
          <p:cNvSpPr txBox="1"/>
          <p:nvPr/>
        </p:nvSpPr>
        <p:spPr>
          <a:xfrm>
            <a:off x="3864109" y="1645918"/>
            <a:ext cx="237490" cy="3421379"/>
          </a:xfrm>
          <a:prstGeom prst="rect">
            <a:avLst/>
          </a:prstGeom>
        </p:spPr>
        <p:txBody>
          <a:bodyPr vert="horz" wrap="square" lIns="0" tIns="15240" rIns="0" bIns="0" rtlCol="0">
            <a:spAutoFit/>
          </a:bodyPr>
          <a:lstStyle/>
          <a:p>
            <a:pPr marR="5080" algn="r">
              <a:lnSpc>
                <a:spcPct val="100000"/>
              </a:lnSpc>
              <a:spcBef>
                <a:spcPts val="120"/>
              </a:spcBef>
            </a:pPr>
            <a:r>
              <a:rPr sz="950" spc="10" dirty="0">
                <a:latin typeface="Arial"/>
                <a:cs typeface="Arial"/>
              </a:rPr>
              <a:t>2</a:t>
            </a:r>
            <a:endParaRPr sz="950">
              <a:latin typeface="Arial"/>
              <a:cs typeface="Arial"/>
            </a:endParaRPr>
          </a:p>
          <a:p>
            <a:pPr>
              <a:lnSpc>
                <a:spcPct val="100000"/>
              </a:lnSpc>
            </a:pPr>
            <a:endParaRPr sz="1100">
              <a:latin typeface="Arial"/>
              <a:cs typeface="Arial"/>
            </a:endParaRPr>
          </a:p>
          <a:p>
            <a:pPr marR="5080" algn="r">
              <a:lnSpc>
                <a:spcPct val="100000"/>
              </a:lnSpc>
              <a:spcBef>
                <a:spcPts val="819"/>
              </a:spcBef>
            </a:pPr>
            <a:r>
              <a:rPr sz="950" spc="-10" dirty="0">
                <a:latin typeface="Arial"/>
                <a:cs typeface="Arial"/>
              </a:rPr>
              <a:t>1</a:t>
            </a:r>
            <a:r>
              <a:rPr sz="950" spc="30" dirty="0">
                <a:latin typeface="Arial"/>
                <a:cs typeface="Arial"/>
              </a:rPr>
              <a:t>.</a:t>
            </a:r>
            <a:r>
              <a:rPr sz="950" spc="10" dirty="0">
                <a:latin typeface="Arial"/>
                <a:cs typeface="Arial"/>
              </a:rPr>
              <a:t>5</a:t>
            </a:r>
            <a:endParaRPr sz="950">
              <a:latin typeface="Arial"/>
              <a:cs typeface="Arial"/>
            </a:endParaRPr>
          </a:p>
          <a:p>
            <a:pPr>
              <a:lnSpc>
                <a:spcPct val="100000"/>
              </a:lnSpc>
            </a:pPr>
            <a:endParaRPr sz="1100">
              <a:latin typeface="Arial"/>
              <a:cs typeface="Arial"/>
            </a:endParaRPr>
          </a:p>
          <a:p>
            <a:pPr marR="5080" algn="r">
              <a:lnSpc>
                <a:spcPct val="100000"/>
              </a:lnSpc>
              <a:spcBef>
                <a:spcPts val="745"/>
              </a:spcBef>
            </a:pPr>
            <a:r>
              <a:rPr sz="950" spc="10" dirty="0">
                <a:latin typeface="Arial"/>
                <a:cs typeface="Arial"/>
              </a:rPr>
              <a:t>1</a:t>
            </a:r>
            <a:endParaRPr sz="950">
              <a:latin typeface="Arial"/>
              <a:cs typeface="Arial"/>
            </a:endParaRPr>
          </a:p>
          <a:p>
            <a:pPr>
              <a:lnSpc>
                <a:spcPct val="100000"/>
              </a:lnSpc>
            </a:pPr>
            <a:endParaRPr sz="1100">
              <a:latin typeface="Arial"/>
              <a:cs typeface="Arial"/>
            </a:endParaRPr>
          </a:p>
          <a:p>
            <a:pPr marR="5080" algn="r">
              <a:lnSpc>
                <a:spcPct val="100000"/>
              </a:lnSpc>
              <a:spcBef>
                <a:spcPts val="819"/>
              </a:spcBef>
            </a:pPr>
            <a:r>
              <a:rPr sz="950" spc="-10" dirty="0">
                <a:latin typeface="Arial"/>
                <a:cs typeface="Arial"/>
              </a:rPr>
              <a:t>0</a:t>
            </a:r>
            <a:r>
              <a:rPr sz="950" spc="30" dirty="0">
                <a:latin typeface="Arial"/>
                <a:cs typeface="Arial"/>
              </a:rPr>
              <a:t>.</a:t>
            </a:r>
            <a:r>
              <a:rPr sz="950" spc="10" dirty="0">
                <a:latin typeface="Arial"/>
                <a:cs typeface="Arial"/>
              </a:rPr>
              <a:t>5</a:t>
            </a:r>
            <a:endParaRPr sz="950">
              <a:latin typeface="Arial"/>
              <a:cs typeface="Arial"/>
            </a:endParaRPr>
          </a:p>
          <a:p>
            <a:pPr>
              <a:lnSpc>
                <a:spcPct val="100000"/>
              </a:lnSpc>
            </a:pPr>
            <a:endParaRPr sz="1100">
              <a:latin typeface="Arial"/>
              <a:cs typeface="Arial"/>
            </a:endParaRPr>
          </a:p>
          <a:p>
            <a:pPr marR="5080" algn="r">
              <a:lnSpc>
                <a:spcPct val="100000"/>
              </a:lnSpc>
              <a:spcBef>
                <a:spcPts val="819"/>
              </a:spcBef>
            </a:pPr>
            <a:r>
              <a:rPr sz="950" spc="10" dirty="0">
                <a:latin typeface="Arial"/>
                <a:cs typeface="Arial"/>
              </a:rPr>
              <a:t>0</a:t>
            </a:r>
            <a:endParaRPr sz="950">
              <a:latin typeface="Arial"/>
              <a:cs typeface="Arial"/>
            </a:endParaRPr>
          </a:p>
          <a:p>
            <a:pPr>
              <a:lnSpc>
                <a:spcPct val="100000"/>
              </a:lnSpc>
            </a:pPr>
            <a:endParaRPr sz="1100">
              <a:latin typeface="Arial"/>
              <a:cs typeface="Arial"/>
            </a:endParaRPr>
          </a:p>
          <a:p>
            <a:pPr marR="5080" algn="r">
              <a:lnSpc>
                <a:spcPct val="100000"/>
              </a:lnSpc>
              <a:spcBef>
                <a:spcPts val="745"/>
              </a:spcBef>
            </a:pPr>
            <a:r>
              <a:rPr sz="950" spc="-25" dirty="0">
                <a:latin typeface="Arial"/>
                <a:cs typeface="Arial"/>
              </a:rPr>
              <a:t>-</a:t>
            </a:r>
            <a:r>
              <a:rPr sz="950" spc="-10" dirty="0">
                <a:latin typeface="Arial"/>
                <a:cs typeface="Arial"/>
              </a:rPr>
              <a:t>0</a:t>
            </a:r>
            <a:r>
              <a:rPr sz="950" spc="30" dirty="0">
                <a:latin typeface="Arial"/>
                <a:cs typeface="Arial"/>
              </a:rPr>
              <a:t>.</a:t>
            </a:r>
            <a:r>
              <a:rPr sz="950" spc="10" dirty="0">
                <a:latin typeface="Arial"/>
                <a:cs typeface="Arial"/>
              </a:rPr>
              <a:t>5</a:t>
            </a:r>
            <a:endParaRPr sz="950">
              <a:latin typeface="Arial"/>
              <a:cs typeface="Arial"/>
            </a:endParaRPr>
          </a:p>
          <a:p>
            <a:pPr>
              <a:lnSpc>
                <a:spcPct val="100000"/>
              </a:lnSpc>
            </a:pPr>
            <a:endParaRPr sz="1100">
              <a:latin typeface="Arial"/>
              <a:cs typeface="Arial"/>
            </a:endParaRPr>
          </a:p>
          <a:p>
            <a:pPr marR="8255" algn="r">
              <a:lnSpc>
                <a:spcPct val="100000"/>
              </a:lnSpc>
              <a:spcBef>
                <a:spcPts val="819"/>
              </a:spcBef>
            </a:pPr>
            <a:r>
              <a:rPr sz="950" spc="-20" dirty="0">
                <a:latin typeface="Arial"/>
                <a:cs typeface="Arial"/>
              </a:rPr>
              <a:t>-1</a:t>
            </a:r>
            <a:endParaRPr sz="950">
              <a:latin typeface="Arial"/>
              <a:cs typeface="Arial"/>
            </a:endParaRPr>
          </a:p>
          <a:p>
            <a:pPr>
              <a:lnSpc>
                <a:spcPct val="100000"/>
              </a:lnSpc>
            </a:pPr>
            <a:endParaRPr sz="1100">
              <a:latin typeface="Arial"/>
              <a:cs typeface="Arial"/>
            </a:endParaRPr>
          </a:p>
          <a:p>
            <a:pPr marR="5080" algn="r">
              <a:lnSpc>
                <a:spcPct val="100000"/>
              </a:lnSpc>
              <a:spcBef>
                <a:spcPts val="745"/>
              </a:spcBef>
            </a:pPr>
            <a:r>
              <a:rPr sz="950" spc="-25" dirty="0">
                <a:latin typeface="Arial"/>
                <a:cs typeface="Arial"/>
              </a:rPr>
              <a:t>-</a:t>
            </a:r>
            <a:r>
              <a:rPr sz="950" spc="-10" dirty="0">
                <a:latin typeface="Arial"/>
                <a:cs typeface="Arial"/>
              </a:rPr>
              <a:t>1</a:t>
            </a:r>
            <a:r>
              <a:rPr sz="950" spc="30" dirty="0">
                <a:latin typeface="Arial"/>
                <a:cs typeface="Arial"/>
              </a:rPr>
              <a:t>.</a:t>
            </a:r>
            <a:r>
              <a:rPr sz="950" spc="10" dirty="0">
                <a:latin typeface="Arial"/>
                <a:cs typeface="Arial"/>
              </a:rPr>
              <a:t>5</a:t>
            </a:r>
            <a:endParaRPr sz="950">
              <a:latin typeface="Arial"/>
              <a:cs typeface="Arial"/>
            </a:endParaRPr>
          </a:p>
          <a:p>
            <a:pPr>
              <a:lnSpc>
                <a:spcPct val="100000"/>
              </a:lnSpc>
            </a:pPr>
            <a:endParaRPr sz="1100">
              <a:latin typeface="Arial"/>
              <a:cs typeface="Arial"/>
            </a:endParaRPr>
          </a:p>
          <a:p>
            <a:pPr marR="8255" algn="r">
              <a:lnSpc>
                <a:spcPct val="100000"/>
              </a:lnSpc>
              <a:spcBef>
                <a:spcPts val="819"/>
              </a:spcBef>
            </a:pPr>
            <a:r>
              <a:rPr sz="950" spc="-20" dirty="0">
                <a:latin typeface="Arial"/>
                <a:cs typeface="Arial"/>
              </a:rPr>
              <a:t>-2</a:t>
            </a:r>
            <a:endParaRPr sz="950">
              <a:latin typeface="Arial"/>
              <a:cs typeface="Arial"/>
            </a:endParaRPr>
          </a:p>
        </p:txBody>
      </p:sp>
      <p:grpSp>
        <p:nvGrpSpPr>
          <p:cNvPr id="12" name="object 12"/>
          <p:cNvGrpSpPr/>
          <p:nvPr/>
        </p:nvGrpSpPr>
        <p:grpSpPr>
          <a:xfrm>
            <a:off x="4624460" y="2139109"/>
            <a:ext cx="3119120" cy="2447925"/>
            <a:chOff x="4624460" y="2139109"/>
            <a:chExt cx="3119120" cy="2447925"/>
          </a:xfrm>
        </p:grpSpPr>
        <p:sp>
          <p:nvSpPr>
            <p:cNvPr id="13" name="object 13"/>
            <p:cNvSpPr/>
            <p:nvPr/>
          </p:nvSpPr>
          <p:spPr>
            <a:xfrm>
              <a:off x="5105216" y="4124950"/>
              <a:ext cx="95885" cy="95885"/>
            </a:xfrm>
            <a:custGeom>
              <a:avLst/>
              <a:gdLst/>
              <a:ahLst/>
              <a:cxnLst/>
              <a:rect l="l" t="t" r="r" b="b"/>
              <a:pathLst>
                <a:path w="95885" h="95885">
                  <a:moveTo>
                    <a:pt x="0" y="0"/>
                  </a:moveTo>
                  <a:lnTo>
                    <a:pt x="95405" y="95327"/>
                  </a:lnTo>
                </a:path>
              </a:pathLst>
            </a:custGeom>
            <a:ln w="28478">
              <a:solidFill>
                <a:srgbClr val="0000FF"/>
              </a:solidFill>
            </a:ln>
          </p:spPr>
          <p:txBody>
            <a:bodyPr wrap="square" lIns="0" tIns="0" rIns="0" bIns="0" rtlCol="0"/>
            <a:lstStyle/>
            <a:p>
              <a:endParaRPr/>
            </a:p>
          </p:txBody>
        </p:sp>
        <p:sp>
          <p:nvSpPr>
            <p:cNvPr id="14" name="object 14"/>
            <p:cNvSpPr/>
            <p:nvPr/>
          </p:nvSpPr>
          <p:spPr>
            <a:xfrm>
              <a:off x="5205328" y="4225020"/>
              <a:ext cx="10160" cy="0"/>
            </a:xfrm>
            <a:custGeom>
              <a:avLst/>
              <a:gdLst/>
              <a:ahLst/>
              <a:cxnLst/>
              <a:rect l="l" t="t" r="r" b="b"/>
              <a:pathLst>
                <a:path w="10160">
                  <a:moveTo>
                    <a:pt x="0" y="0"/>
                  </a:moveTo>
                  <a:lnTo>
                    <a:pt x="9540" y="0"/>
                  </a:lnTo>
                </a:path>
              </a:pathLst>
            </a:custGeom>
            <a:ln w="9501">
              <a:solidFill>
                <a:srgbClr val="0000FF"/>
              </a:solidFill>
            </a:ln>
          </p:spPr>
          <p:txBody>
            <a:bodyPr wrap="square" lIns="0" tIns="0" rIns="0" bIns="0" rtlCol="0"/>
            <a:lstStyle/>
            <a:p>
              <a:endParaRPr/>
            </a:p>
          </p:txBody>
        </p:sp>
        <p:sp>
          <p:nvSpPr>
            <p:cNvPr id="15" name="object 15"/>
            <p:cNvSpPr/>
            <p:nvPr/>
          </p:nvSpPr>
          <p:spPr>
            <a:xfrm>
              <a:off x="5105216" y="4124950"/>
              <a:ext cx="95885" cy="95885"/>
            </a:xfrm>
            <a:custGeom>
              <a:avLst/>
              <a:gdLst/>
              <a:ahLst/>
              <a:cxnLst/>
              <a:rect l="l" t="t" r="r" b="b"/>
              <a:pathLst>
                <a:path w="95885" h="95885">
                  <a:moveTo>
                    <a:pt x="95405" y="0"/>
                  </a:moveTo>
                  <a:lnTo>
                    <a:pt x="0" y="95327"/>
                  </a:lnTo>
                </a:path>
              </a:pathLst>
            </a:custGeom>
            <a:ln w="28478">
              <a:solidFill>
                <a:srgbClr val="0000FF"/>
              </a:solidFill>
            </a:ln>
          </p:spPr>
          <p:txBody>
            <a:bodyPr wrap="square" lIns="0" tIns="0" rIns="0" bIns="0" rtlCol="0"/>
            <a:lstStyle/>
            <a:p>
              <a:endParaRPr/>
            </a:p>
          </p:txBody>
        </p:sp>
        <p:sp>
          <p:nvSpPr>
            <p:cNvPr id="16" name="object 16"/>
            <p:cNvSpPr/>
            <p:nvPr/>
          </p:nvSpPr>
          <p:spPr>
            <a:xfrm>
              <a:off x="5109923" y="4225020"/>
              <a:ext cx="10160" cy="0"/>
            </a:xfrm>
            <a:custGeom>
              <a:avLst/>
              <a:gdLst/>
              <a:ahLst/>
              <a:cxnLst/>
              <a:rect l="l" t="t" r="r" b="b"/>
              <a:pathLst>
                <a:path w="10160">
                  <a:moveTo>
                    <a:pt x="0" y="0"/>
                  </a:moveTo>
                  <a:lnTo>
                    <a:pt x="9540" y="0"/>
                  </a:lnTo>
                </a:path>
              </a:pathLst>
            </a:custGeom>
            <a:ln w="9501">
              <a:solidFill>
                <a:srgbClr val="0000FF"/>
              </a:solidFill>
            </a:ln>
          </p:spPr>
          <p:txBody>
            <a:bodyPr wrap="square" lIns="0" tIns="0" rIns="0" bIns="0" rtlCol="0"/>
            <a:lstStyle/>
            <a:p>
              <a:endParaRPr/>
            </a:p>
          </p:txBody>
        </p:sp>
        <p:sp>
          <p:nvSpPr>
            <p:cNvPr id="17" name="object 17"/>
            <p:cNvSpPr/>
            <p:nvPr/>
          </p:nvSpPr>
          <p:spPr>
            <a:xfrm>
              <a:off x="5105216" y="2905869"/>
              <a:ext cx="95885" cy="95885"/>
            </a:xfrm>
            <a:custGeom>
              <a:avLst/>
              <a:gdLst/>
              <a:ahLst/>
              <a:cxnLst/>
              <a:rect l="l" t="t" r="r" b="b"/>
              <a:pathLst>
                <a:path w="95885" h="95885">
                  <a:moveTo>
                    <a:pt x="0" y="0"/>
                  </a:moveTo>
                  <a:lnTo>
                    <a:pt x="95405" y="95365"/>
                  </a:lnTo>
                </a:path>
              </a:pathLst>
            </a:custGeom>
            <a:ln w="28478">
              <a:solidFill>
                <a:srgbClr val="0000FF"/>
              </a:solidFill>
            </a:ln>
          </p:spPr>
          <p:txBody>
            <a:bodyPr wrap="square" lIns="0" tIns="0" rIns="0" bIns="0" rtlCol="0"/>
            <a:lstStyle/>
            <a:p>
              <a:endParaRPr/>
            </a:p>
          </p:txBody>
        </p:sp>
        <p:sp>
          <p:nvSpPr>
            <p:cNvPr id="18" name="object 18"/>
            <p:cNvSpPr/>
            <p:nvPr/>
          </p:nvSpPr>
          <p:spPr>
            <a:xfrm>
              <a:off x="5205328" y="3005926"/>
              <a:ext cx="10160" cy="0"/>
            </a:xfrm>
            <a:custGeom>
              <a:avLst/>
              <a:gdLst/>
              <a:ahLst/>
              <a:cxnLst/>
              <a:rect l="l" t="t" r="r" b="b"/>
              <a:pathLst>
                <a:path w="10160">
                  <a:moveTo>
                    <a:pt x="0" y="0"/>
                  </a:moveTo>
                  <a:lnTo>
                    <a:pt x="9540" y="0"/>
                  </a:lnTo>
                </a:path>
              </a:pathLst>
            </a:custGeom>
            <a:ln w="9501">
              <a:solidFill>
                <a:srgbClr val="0000FF"/>
              </a:solidFill>
            </a:ln>
          </p:spPr>
          <p:txBody>
            <a:bodyPr wrap="square" lIns="0" tIns="0" rIns="0" bIns="0" rtlCol="0"/>
            <a:lstStyle/>
            <a:p>
              <a:endParaRPr/>
            </a:p>
          </p:txBody>
        </p:sp>
        <p:sp>
          <p:nvSpPr>
            <p:cNvPr id="19" name="object 19"/>
            <p:cNvSpPr/>
            <p:nvPr/>
          </p:nvSpPr>
          <p:spPr>
            <a:xfrm>
              <a:off x="5105216" y="2905869"/>
              <a:ext cx="95885" cy="95885"/>
            </a:xfrm>
            <a:custGeom>
              <a:avLst/>
              <a:gdLst/>
              <a:ahLst/>
              <a:cxnLst/>
              <a:rect l="l" t="t" r="r" b="b"/>
              <a:pathLst>
                <a:path w="95885" h="95885">
                  <a:moveTo>
                    <a:pt x="95405" y="0"/>
                  </a:moveTo>
                  <a:lnTo>
                    <a:pt x="0" y="95365"/>
                  </a:lnTo>
                </a:path>
              </a:pathLst>
            </a:custGeom>
            <a:ln w="28478">
              <a:solidFill>
                <a:srgbClr val="0000FF"/>
              </a:solidFill>
            </a:ln>
          </p:spPr>
          <p:txBody>
            <a:bodyPr wrap="square" lIns="0" tIns="0" rIns="0" bIns="0" rtlCol="0"/>
            <a:lstStyle/>
            <a:p>
              <a:endParaRPr/>
            </a:p>
          </p:txBody>
        </p:sp>
        <p:sp>
          <p:nvSpPr>
            <p:cNvPr id="20" name="object 20"/>
            <p:cNvSpPr/>
            <p:nvPr/>
          </p:nvSpPr>
          <p:spPr>
            <a:xfrm>
              <a:off x="5109922" y="3005926"/>
              <a:ext cx="10160" cy="0"/>
            </a:xfrm>
            <a:custGeom>
              <a:avLst/>
              <a:gdLst/>
              <a:ahLst/>
              <a:cxnLst/>
              <a:rect l="l" t="t" r="r" b="b"/>
              <a:pathLst>
                <a:path w="10160">
                  <a:moveTo>
                    <a:pt x="0" y="0"/>
                  </a:moveTo>
                  <a:lnTo>
                    <a:pt x="9540" y="0"/>
                  </a:lnTo>
                </a:path>
              </a:pathLst>
            </a:custGeom>
            <a:ln w="9501">
              <a:solidFill>
                <a:srgbClr val="0000FF"/>
              </a:solidFill>
            </a:ln>
          </p:spPr>
          <p:txBody>
            <a:bodyPr wrap="square" lIns="0" tIns="0" rIns="0" bIns="0" rtlCol="0"/>
            <a:lstStyle/>
            <a:p>
              <a:endParaRPr/>
            </a:p>
          </p:txBody>
        </p:sp>
        <p:sp>
          <p:nvSpPr>
            <p:cNvPr id="21" name="object 21"/>
            <p:cNvSpPr/>
            <p:nvPr/>
          </p:nvSpPr>
          <p:spPr>
            <a:xfrm>
              <a:off x="6657787" y="2496380"/>
              <a:ext cx="95250" cy="95250"/>
            </a:xfrm>
            <a:custGeom>
              <a:avLst/>
              <a:gdLst/>
              <a:ahLst/>
              <a:cxnLst/>
              <a:rect l="l" t="t" r="r" b="b"/>
              <a:pathLst>
                <a:path w="95250" h="95250">
                  <a:moveTo>
                    <a:pt x="0" y="0"/>
                  </a:moveTo>
                  <a:lnTo>
                    <a:pt x="95151" y="95238"/>
                  </a:lnTo>
                </a:path>
              </a:pathLst>
            </a:custGeom>
            <a:ln w="28478">
              <a:solidFill>
                <a:srgbClr val="FF0000"/>
              </a:solidFill>
            </a:ln>
          </p:spPr>
          <p:txBody>
            <a:bodyPr wrap="square" lIns="0" tIns="0" rIns="0" bIns="0" rtlCol="0"/>
            <a:lstStyle/>
            <a:p>
              <a:endParaRPr/>
            </a:p>
          </p:txBody>
        </p:sp>
        <p:sp>
          <p:nvSpPr>
            <p:cNvPr id="22" name="object 22"/>
            <p:cNvSpPr/>
            <p:nvPr/>
          </p:nvSpPr>
          <p:spPr>
            <a:xfrm>
              <a:off x="6757645" y="2596438"/>
              <a:ext cx="10160" cy="0"/>
            </a:xfrm>
            <a:custGeom>
              <a:avLst/>
              <a:gdLst/>
              <a:ahLst/>
              <a:cxnLst/>
              <a:rect l="l" t="t" r="r" b="b"/>
              <a:pathLst>
                <a:path w="10159">
                  <a:moveTo>
                    <a:pt x="0" y="0"/>
                  </a:moveTo>
                  <a:lnTo>
                    <a:pt x="9794" y="0"/>
                  </a:lnTo>
                </a:path>
              </a:pathLst>
            </a:custGeom>
            <a:ln w="9501">
              <a:solidFill>
                <a:srgbClr val="FF0000"/>
              </a:solidFill>
            </a:ln>
          </p:spPr>
          <p:txBody>
            <a:bodyPr wrap="square" lIns="0" tIns="0" rIns="0" bIns="0" rtlCol="0"/>
            <a:lstStyle/>
            <a:p>
              <a:endParaRPr/>
            </a:p>
          </p:txBody>
        </p:sp>
        <p:sp>
          <p:nvSpPr>
            <p:cNvPr id="23" name="object 23"/>
            <p:cNvSpPr/>
            <p:nvPr/>
          </p:nvSpPr>
          <p:spPr>
            <a:xfrm>
              <a:off x="6657787" y="2496380"/>
              <a:ext cx="95250" cy="95250"/>
            </a:xfrm>
            <a:custGeom>
              <a:avLst/>
              <a:gdLst/>
              <a:ahLst/>
              <a:cxnLst/>
              <a:rect l="l" t="t" r="r" b="b"/>
              <a:pathLst>
                <a:path w="95250" h="95250">
                  <a:moveTo>
                    <a:pt x="95151" y="0"/>
                  </a:moveTo>
                  <a:lnTo>
                    <a:pt x="0" y="95238"/>
                  </a:lnTo>
                </a:path>
              </a:pathLst>
            </a:custGeom>
            <a:ln w="28478">
              <a:solidFill>
                <a:srgbClr val="FF0000"/>
              </a:solidFill>
            </a:ln>
          </p:spPr>
          <p:txBody>
            <a:bodyPr wrap="square" lIns="0" tIns="0" rIns="0" bIns="0" rtlCol="0"/>
            <a:lstStyle/>
            <a:p>
              <a:endParaRPr/>
            </a:p>
          </p:txBody>
        </p:sp>
        <p:sp>
          <p:nvSpPr>
            <p:cNvPr id="24" name="object 24"/>
            <p:cNvSpPr/>
            <p:nvPr/>
          </p:nvSpPr>
          <p:spPr>
            <a:xfrm>
              <a:off x="6662620" y="2596438"/>
              <a:ext cx="9525" cy="0"/>
            </a:xfrm>
            <a:custGeom>
              <a:avLst/>
              <a:gdLst/>
              <a:ahLst/>
              <a:cxnLst/>
              <a:rect l="l" t="t" r="r" b="b"/>
              <a:pathLst>
                <a:path w="9525">
                  <a:moveTo>
                    <a:pt x="0" y="0"/>
                  </a:moveTo>
                  <a:lnTo>
                    <a:pt x="9413" y="0"/>
                  </a:lnTo>
                </a:path>
              </a:pathLst>
            </a:custGeom>
            <a:ln w="9501">
              <a:solidFill>
                <a:srgbClr val="FF0000"/>
              </a:solidFill>
            </a:ln>
          </p:spPr>
          <p:txBody>
            <a:bodyPr wrap="square" lIns="0" tIns="0" rIns="0" bIns="0" rtlCol="0"/>
            <a:lstStyle/>
            <a:p>
              <a:endParaRPr/>
            </a:p>
          </p:txBody>
        </p:sp>
        <p:sp>
          <p:nvSpPr>
            <p:cNvPr id="25" name="object 25"/>
            <p:cNvSpPr/>
            <p:nvPr/>
          </p:nvSpPr>
          <p:spPr>
            <a:xfrm>
              <a:off x="7172215" y="2905869"/>
              <a:ext cx="95250" cy="95885"/>
            </a:xfrm>
            <a:custGeom>
              <a:avLst/>
              <a:gdLst/>
              <a:ahLst/>
              <a:cxnLst/>
              <a:rect l="l" t="t" r="r" b="b"/>
              <a:pathLst>
                <a:path w="95250" h="95885">
                  <a:moveTo>
                    <a:pt x="0" y="0"/>
                  </a:moveTo>
                  <a:lnTo>
                    <a:pt x="95024" y="95365"/>
                  </a:lnTo>
                </a:path>
              </a:pathLst>
            </a:custGeom>
            <a:ln w="28478">
              <a:solidFill>
                <a:srgbClr val="FF0000"/>
              </a:solidFill>
            </a:ln>
          </p:spPr>
          <p:txBody>
            <a:bodyPr wrap="square" lIns="0" tIns="0" rIns="0" bIns="0" rtlCol="0"/>
            <a:lstStyle/>
            <a:p>
              <a:endParaRPr/>
            </a:p>
          </p:txBody>
        </p:sp>
        <p:sp>
          <p:nvSpPr>
            <p:cNvPr id="26" name="object 26"/>
            <p:cNvSpPr/>
            <p:nvPr/>
          </p:nvSpPr>
          <p:spPr>
            <a:xfrm>
              <a:off x="7272073" y="3005927"/>
              <a:ext cx="9525" cy="0"/>
            </a:xfrm>
            <a:custGeom>
              <a:avLst/>
              <a:gdLst/>
              <a:ahLst/>
              <a:cxnLst/>
              <a:rect l="l" t="t" r="r" b="b"/>
              <a:pathLst>
                <a:path w="9525">
                  <a:moveTo>
                    <a:pt x="0" y="0"/>
                  </a:moveTo>
                  <a:lnTo>
                    <a:pt x="9413" y="0"/>
                  </a:lnTo>
                </a:path>
              </a:pathLst>
            </a:custGeom>
            <a:ln w="9501">
              <a:solidFill>
                <a:srgbClr val="FF0000"/>
              </a:solidFill>
            </a:ln>
          </p:spPr>
          <p:txBody>
            <a:bodyPr wrap="square" lIns="0" tIns="0" rIns="0" bIns="0" rtlCol="0"/>
            <a:lstStyle/>
            <a:p>
              <a:endParaRPr/>
            </a:p>
          </p:txBody>
        </p:sp>
        <p:sp>
          <p:nvSpPr>
            <p:cNvPr id="27" name="object 27"/>
            <p:cNvSpPr/>
            <p:nvPr/>
          </p:nvSpPr>
          <p:spPr>
            <a:xfrm>
              <a:off x="7172215" y="2905869"/>
              <a:ext cx="95250" cy="95885"/>
            </a:xfrm>
            <a:custGeom>
              <a:avLst/>
              <a:gdLst/>
              <a:ahLst/>
              <a:cxnLst/>
              <a:rect l="l" t="t" r="r" b="b"/>
              <a:pathLst>
                <a:path w="95250" h="95885">
                  <a:moveTo>
                    <a:pt x="95024" y="0"/>
                  </a:moveTo>
                  <a:lnTo>
                    <a:pt x="0" y="95365"/>
                  </a:lnTo>
                </a:path>
              </a:pathLst>
            </a:custGeom>
            <a:ln w="28478">
              <a:solidFill>
                <a:srgbClr val="FF0000"/>
              </a:solidFill>
            </a:ln>
          </p:spPr>
          <p:txBody>
            <a:bodyPr wrap="square" lIns="0" tIns="0" rIns="0" bIns="0" rtlCol="0"/>
            <a:lstStyle/>
            <a:p>
              <a:endParaRPr/>
            </a:p>
          </p:txBody>
        </p:sp>
        <p:sp>
          <p:nvSpPr>
            <p:cNvPr id="28" name="object 28"/>
            <p:cNvSpPr/>
            <p:nvPr/>
          </p:nvSpPr>
          <p:spPr>
            <a:xfrm>
              <a:off x="7176921" y="3005927"/>
              <a:ext cx="10160" cy="0"/>
            </a:xfrm>
            <a:custGeom>
              <a:avLst/>
              <a:gdLst/>
              <a:ahLst/>
              <a:cxnLst/>
              <a:rect l="l" t="t" r="r" b="b"/>
              <a:pathLst>
                <a:path w="10159">
                  <a:moveTo>
                    <a:pt x="0" y="0"/>
                  </a:moveTo>
                  <a:lnTo>
                    <a:pt x="9540" y="0"/>
                  </a:lnTo>
                </a:path>
              </a:pathLst>
            </a:custGeom>
            <a:ln w="9501">
              <a:solidFill>
                <a:srgbClr val="FF0000"/>
              </a:solidFill>
            </a:ln>
          </p:spPr>
          <p:txBody>
            <a:bodyPr wrap="square" lIns="0" tIns="0" rIns="0" bIns="0" rtlCol="0"/>
            <a:lstStyle/>
            <a:p>
              <a:endParaRPr/>
            </a:p>
          </p:txBody>
        </p:sp>
        <p:sp>
          <p:nvSpPr>
            <p:cNvPr id="29" name="object 29"/>
            <p:cNvSpPr/>
            <p:nvPr/>
          </p:nvSpPr>
          <p:spPr>
            <a:xfrm>
              <a:off x="4643452" y="2148525"/>
              <a:ext cx="3095625" cy="2428875"/>
            </a:xfrm>
            <a:custGeom>
              <a:avLst/>
              <a:gdLst/>
              <a:ahLst/>
              <a:cxnLst/>
              <a:rect l="l" t="t" r="r" b="b"/>
              <a:pathLst>
                <a:path w="3095625" h="2428875">
                  <a:moveTo>
                    <a:pt x="1552316" y="1219080"/>
                  </a:moveTo>
                  <a:lnTo>
                    <a:pt x="1647722" y="1133606"/>
                  </a:lnTo>
                  <a:lnTo>
                    <a:pt x="1752286" y="1047752"/>
                  </a:lnTo>
                  <a:lnTo>
                    <a:pt x="1857233" y="971409"/>
                  </a:lnTo>
                  <a:lnTo>
                    <a:pt x="1962052" y="885935"/>
                  </a:lnTo>
                  <a:lnTo>
                    <a:pt x="2066617" y="809592"/>
                  </a:lnTo>
                  <a:lnTo>
                    <a:pt x="2162023" y="724118"/>
                  </a:lnTo>
                  <a:lnTo>
                    <a:pt x="2266587" y="647775"/>
                  </a:lnTo>
                  <a:lnTo>
                    <a:pt x="2371534" y="561921"/>
                  </a:lnTo>
                  <a:lnTo>
                    <a:pt x="2476099" y="485831"/>
                  </a:lnTo>
                  <a:lnTo>
                    <a:pt x="2581045" y="400104"/>
                  </a:lnTo>
                </a:path>
                <a:path w="3095625" h="2428875">
                  <a:moveTo>
                    <a:pt x="0" y="0"/>
                  </a:moveTo>
                  <a:lnTo>
                    <a:pt x="104564" y="76343"/>
                  </a:lnTo>
                  <a:lnTo>
                    <a:pt x="209511" y="161817"/>
                  </a:lnTo>
                  <a:lnTo>
                    <a:pt x="314075" y="238160"/>
                  </a:lnTo>
                  <a:lnTo>
                    <a:pt x="409481" y="324014"/>
                  </a:lnTo>
                  <a:lnTo>
                    <a:pt x="514428" y="400104"/>
                  </a:lnTo>
                  <a:lnTo>
                    <a:pt x="618993" y="485831"/>
                  </a:lnTo>
                  <a:lnTo>
                    <a:pt x="723812" y="561921"/>
                  </a:lnTo>
                  <a:lnTo>
                    <a:pt x="828376" y="647775"/>
                  </a:lnTo>
                  <a:lnTo>
                    <a:pt x="933323" y="724118"/>
                  </a:lnTo>
                  <a:lnTo>
                    <a:pt x="1028474" y="809592"/>
                  </a:lnTo>
                  <a:lnTo>
                    <a:pt x="1133294" y="885935"/>
                  </a:lnTo>
                  <a:lnTo>
                    <a:pt x="1238240" y="971409"/>
                  </a:lnTo>
                  <a:lnTo>
                    <a:pt x="1342805" y="1047752"/>
                  </a:lnTo>
                  <a:lnTo>
                    <a:pt x="1447751" y="1133606"/>
                  </a:lnTo>
                  <a:lnTo>
                    <a:pt x="1552316" y="1219080"/>
                  </a:lnTo>
                  <a:lnTo>
                    <a:pt x="1647722" y="1295423"/>
                  </a:lnTo>
                  <a:lnTo>
                    <a:pt x="1752287" y="1381024"/>
                  </a:lnTo>
                  <a:lnTo>
                    <a:pt x="1857233" y="1457240"/>
                  </a:lnTo>
                  <a:lnTo>
                    <a:pt x="1962052" y="1543095"/>
                  </a:lnTo>
                  <a:lnTo>
                    <a:pt x="2066617" y="1619184"/>
                  </a:lnTo>
                  <a:lnTo>
                    <a:pt x="2162023" y="1705039"/>
                  </a:lnTo>
                  <a:lnTo>
                    <a:pt x="2266588" y="1781001"/>
                  </a:lnTo>
                  <a:lnTo>
                    <a:pt x="2371534" y="1866856"/>
                  </a:lnTo>
                  <a:lnTo>
                    <a:pt x="2476099" y="1943199"/>
                  </a:lnTo>
                  <a:lnTo>
                    <a:pt x="2581045" y="2028673"/>
                  </a:lnTo>
                  <a:lnTo>
                    <a:pt x="2685992" y="2105003"/>
                  </a:lnTo>
                  <a:lnTo>
                    <a:pt x="2781016" y="2190515"/>
                  </a:lnTo>
                  <a:lnTo>
                    <a:pt x="2885962" y="2266846"/>
                  </a:lnTo>
                  <a:lnTo>
                    <a:pt x="2990527" y="2352687"/>
                  </a:lnTo>
                  <a:lnTo>
                    <a:pt x="3095346" y="2428701"/>
                  </a:lnTo>
                </a:path>
              </a:pathLst>
            </a:custGeom>
            <a:ln w="9493">
              <a:solidFill>
                <a:srgbClr val="0000FF"/>
              </a:solidFill>
            </a:ln>
          </p:spPr>
          <p:txBody>
            <a:bodyPr wrap="square" lIns="0" tIns="0" rIns="0" bIns="0" rtlCol="0"/>
            <a:lstStyle/>
            <a:p>
              <a:endParaRPr/>
            </a:p>
          </p:txBody>
        </p:sp>
        <p:sp>
          <p:nvSpPr>
            <p:cNvPr id="30" name="object 30"/>
            <p:cNvSpPr/>
            <p:nvPr/>
          </p:nvSpPr>
          <p:spPr>
            <a:xfrm>
              <a:off x="6181521" y="2610642"/>
              <a:ext cx="953135" cy="762000"/>
            </a:xfrm>
            <a:custGeom>
              <a:avLst/>
              <a:gdLst/>
              <a:ahLst/>
              <a:cxnLst/>
              <a:rect l="l" t="t" r="r" b="b"/>
              <a:pathLst>
                <a:path w="953134" h="762000">
                  <a:moveTo>
                    <a:pt x="0" y="761782"/>
                  </a:moveTo>
                  <a:lnTo>
                    <a:pt x="952658" y="0"/>
                  </a:lnTo>
                </a:path>
              </a:pathLst>
            </a:custGeom>
            <a:ln w="18979">
              <a:solidFill>
                <a:srgbClr val="0000FF"/>
              </a:solidFill>
            </a:ln>
          </p:spPr>
          <p:txBody>
            <a:bodyPr wrap="square" lIns="0" tIns="0" rIns="0" bIns="0" rtlCol="0"/>
            <a:lstStyle/>
            <a:p>
              <a:endParaRPr/>
            </a:p>
          </p:txBody>
        </p:sp>
        <p:sp>
          <p:nvSpPr>
            <p:cNvPr id="31" name="object 31"/>
            <p:cNvSpPr/>
            <p:nvPr/>
          </p:nvSpPr>
          <p:spPr>
            <a:xfrm>
              <a:off x="7114805" y="2553321"/>
              <a:ext cx="104897" cy="95292"/>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4638694" y="2153344"/>
              <a:ext cx="3086100" cy="2419350"/>
            </a:xfrm>
            <a:custGeom>
              <a:avLst/>
              <a:gdLst/>
              <a:ahLst/>
              <a:cxnLst/>
              <a:rect l="l" t="t" r="r" b="b"/>
              <a:pathLst>
                <a:path w="3086100" h="2419350">
                  <a:moveTo>
                    <a:pt x="0" y="0"/>
                  </a:moveTo>
                  <a:lnTo>
                    <a:pt x="3085856" y="2419126"/>
                  </a:lnTo>
                </a:path>
              </a:pathLst>
            </a:custGeom>
            <a:ln w="28468">
              <a:solidFill>
                <a:srgbClr val="000000"/>
              </a:solidFill>
            </a:ln>
          </p:spPr>
          <p:txBody>
            <a:bodyPr wrap="square" lIns="0" tIns="0" rIns="0" bIns="0" rtlCol="0"/>
            <a:lstStyle/>
            <a:p>
              <a:endParaRPr/>
            </a:p>
          </p:txBody>
        </p:sp>
      </p:grpSp>
      <p:graphicFrame>
        <p:nvGraphicFramePr>
          <p:cNvPr id="33" name="object 33"/>
          <p:cNvGraphicFramePr>
            <a:graphicFrameLocks noGrp="1"/>
          </p:cNvGraphicFramePr>
          <p:nvPr>
            <p:extLst>
              <p:ext uri="{D42A27DB-BD31-4B8C-83A1-F6EECF244321}">
                <p14:modId xmlns:p14="http://schemas.microsoft.com/office/powerpoint/2010/main" val="253608050"/>
              </p:ext>
            </p:extLst>
          </p:nvPr>
        </p:nvGraphicFramePr>
        <p:xfrm>
          <a:off x="4123438" y="1733323"/>
          <a:ext cx="4709843" cy="3678576"/>
        </p:xfrm>
        <a:graphic>
          <a:graphicData uri="http://schemas.openxmlformats.org/drawingml/2006/table">
            <a:tbl>
              <a:tblPr firstRow="1" bandRow="1">
                <a:tableStyleId>{2D5ABB26-0587-4C30-8999-92F81FD0307C}</a:tableStyleId>
              </a:tblPr>
              <a:tblGrid>
                <a:gridCol w="573292">
                  <a:extLst>
                    <a:ext uri="{9D8B030D-6E8A-4147-A177-3AD203B41FA5}">
                      <a16:colId xmlns:a16="http://schemas.microsoft.com/office/drawing/2014/main" val="20000"/>
                    </a:ext>
                  </a:extLst>
                </a:gridCol>
                <a:gridCol w="578289">
                  <a:extLst>
                    <a:ext uri="{9D8B030D-6E8A-4147-A177-3AD203B41FA5}">
                      <a16:colId xmlns:a16="http://schemas.microsoft.com/office/drawing/2014/main" val="20001"/>
                    </a:ext>
                  </a:extLst>
                </a:gridCol>
                <a:gridCol w="579977">
                  <a:extLst>
                    <a:ext uri="{9D8B030D-6E8A-4147-A177-3AD203B41FA5}">
                      <a16:colId xmlns:a16="http://schemas.microsoft.com/office/drawing/2014/main" val="20002"/>
                    </a:ext>
                  </a:extLst>
                </a:gridCol>
                <a:gridCol w="26869">
                  <a:extLst>
                    <a:ext uri="{9D8B030D-6E8A-4147-A177-3AD203B41FA5}">
                      <a16:colId xmlns:a16="http://schemas.microsoft.com/office/drawing/2014/main" val="20003"/>
                    </a:ext>
                  </a:extLst>
                </a:gridCol>
                <a:gridCol w="1138730">
                  <a:extLst>
                    <a:ext uri="{9D8B030D-6E8A-4147-A177-3AD203B41FA5}">
                      <a16:colId xmlns:a16="http://schemas.microsoft.com/office/drawing/2014/main" val="20004"/>
                    </a:ext>
                  </a:extLst>
                </a:gridCol>
                <a:gridCol w="640402">
                  <a:extLst>
                    <a:ext uri="{9D8B030D-6E8A-4147-A177-3AD203B41FA5}">
                      <a16:colId xmlns:a16="http://schemas.microsoft.com/office/drawing/2014/main" val="20005"/>
                    </a:ext>
                  </a:extLst>
                </a:gridCol>
                <a:gridCol w="588997">
                  <a:extLst>
                    <a:ext uri="{9D8B030D-6E8A-4147-A177-3AD203B41FA5}">
                      <a16:colId xmlns:a16="http://schemas.microsoft.com/office/drawing/2014/main" val="20006"/>
                    </a:ext>
                  </a:extLst>
                </a:gridCol>
                <a:gridCol w="583287">
                  <a:extLst>
                    <a:ext uri="{9D8B030D-6E8A-4147-A177-3AD203B41FA5}">
                      <a16:colId xmlns:a16="http://schemas.microsoft.com/office/drawing/2014/main" val="20007"/>
                    </a:ext>
                  </a:extLst>
                </a:gridCol>
              </a:tblGrid>
              <a:tr h="459042">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3175">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12700">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12700">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12700">
                      <a:solidFill>
                        <a:srgbClr val="000000"/>
                      </a:solidFill>
                      <a:prstDash val="solid"/>
                    </a:lnT>
                    <a:lnB w="3175">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3175">
                      <a:solidFill>
                        <a:srgbClr val="000000"/>
                      </a:solidFill>
                      <a:prstDash val="solid"/>
                    </a:lnL>
                    <a:lnR w="3175">
                      <a:solidFill>
                        <a:srgbClr val="000000"/>
                      </a:solidFill>
                      <a:prstDash val="solid"/>
                    </a:lnR>
                    <a:lnT w="12700">
                      <a:solidFill>
                        <a:srgbClr val="000000"/>
                      </a:solidFill>
                      <a:prstDash val="solid"/>
                    </a:lnT>
                    <a:lnB w="3175">
                      <a:solidFill>
                        <a:srgbClr val="000000"/>
                      </a:solidFill>
                      <a:prstDash val="solid"/>
                    </a:lnB>
                  </a:tcPr>
                </a:tc>
                <a:tc>
                  <a:txBody>
                    <a:bodyPr/>
                    <a:lstStyle/>
                    <a:p>
                      <a:pPr marR="4889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12700">
                      <a:solidFill>
                        <a:srgbClr val="000000"/>
                      </a:solidFill>
                      <a:prstDash val="solid"/>
                    </a:lnT>
                    <a:lnB w="3175">
                      <a:solidFill>
                        <a:srgbClr val="000000"/>
                      </a:solidFill>
                      <a:prstDash val="solid"/>
                    </a:lnB>
                  </a:tcPr>
                </a:tc>
                <a:tc>
                  <a:txBody>
                    <a:bodyPr/>
                    <a:lstStyle/>
                    <a:p>
                      <a:pPr marR="317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12700">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53036">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3175">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gn="r">
                        <a:lnSpc>
                          <a:spcPct val="100000"/>
                        </a:lnSpc>
                        <a:spcBef>
                          <a:spcPts val="225"/>
                        </a:spcBef>
                      </a:pPr>
                      <a:r>
                        <a:rPr sz="1200" b="1" dirty="0">
                          <a:latin typeface="Arial"/>
                          <a:cs typeface="Arial"/>
                        </a:rPr>
                        <a:t>W</a:t>
                      </a:r>
                      <a:endParaRPr sz="1200">
                        <a:latin typeface="Arial"/>
                        <a:cs typeface="Arial"/>
                      </a:endParaRPr>
                    </a:p>
                  </a:txBody>
                  <a:tcPr marL="0" marR="0" marT="2857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47625">
                        <a:lnSpc>
                          <a:spcPct val="100000"/>
                        </a:lnSpc>
                        <a:spcBef>
                          <a:spcPts val="225"/>
                        </a:spcBef>
                      </a:pPr>
                      <a:r>
                        <a:rPr sz="1200" b="1" spc="-10" dirty="0">
                          <a:latin typeface="Arial"/>
                          <a:cs typeface="Arial"/>
                        </a:rPr>
                        <a:t>(2) </a:t>
                      </a:r>
                      <a:r>
                        <a:rPr sz="1200" b="1" dirty="0">
                          <a:latin typeface="Arial"/>
                          <a:cs typeface="Arial"/>
                        </a:rPr>
                        <a:t>=</a:t>
                      </a:r>
                      <a:r>
                        <a:rPr sz="1200" b="1" spc="-204" dirty="0">
                          <a:latin typeface="Arial"/>
                          <a:cs typeface="Arial"/>
                        </a:rPr>
                        <a:t> </a:t>
                      </a:r>
                      <a:r>
                        <a:rPr sz="1200" b="1" spc="-15" dirty="0">
                          <a:latin typeface="Arial"/>
                          <a:cs typeface="Arial"/>
                        </a:rPr>
                        <a:t>(2</a:t>
                      </a:r>
                      <a:endParaRPr sz="1200" dirty="0">
                        <a:latin typeface="Arial"/>
                        <a:cs typeface="Arial"/>
                      </a:endParaRPr>
                    </a:p>
                  </a:txBody>
                  <a:tcPr marL="0" marR="0" marT="2857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8890">
                        <a:lnSpc>
                          <a:spcPct val="100000"/>
                        </a:lnSpc>
                        <a:spcBef>
                          <a:spcPts val="225"/>
                        </a:spcBef>
                      </a:pPr>
                      <a:r>
                        <a:rPr lang="en-US" sz="1200" b="1" spc="-15" dirty="0">
                          <a:latin typeface="Arial"/>
                          <a:cs typeface="Arial"/>
                        </a:rPr>
                        <a:t>/</a:t>
                      </a:r>
                      <a:r>
                        <a:rPr sz="1200" b="1" spc="-15" dirty="0">
                          <a:latin typeface="Arial"/>
                          <a:cs typeface="Arial"/>
                        </a:rPr>
                        <a:t>3,2/3)</a:t>
                      </a:r>
                      <a:endParaRPr sz="1200" dirty="0">
                        <a:latin typeface="Arial"/>
                        <a:cs typeface="Arial"/>
                      </a:endParaRPr>
                    </a:p>
                  </a:txBody>
                  <a:tcPr marL="0" marR="0" marT="28575" marB="0">
                    <a:lnL w="31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63953">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3175">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R="4889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R="317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63809">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3175">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R="48895">
                        <a:lnSpc>
                          <a:spcPct val="100000"/>
                        </a:lnSpc>
                      </a:pPr>
                      <a:endParaRPr sz="1900" dirty="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R="317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53036">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3175">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R="4889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R="317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63881">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3175">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R="4889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R="317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53093">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3175">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R="4889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R="317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468726">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3175">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12700">
                      <a:solidFill>
                        <a:srgbClr val="000000"/>
                      </a:solidFill>
                      <a:prstDash val="solid"/>
                    </a:lnB>
                  </a:tcPr>
                </a:tc>
                <a:tc>
                  <a:txBody>
                    <a:bodyPr/>
                    <a:lstStyle/>
                    <a:p>
                      <a:pPr marR="4889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12700">
                      <a:solidFill>
                        <a:srgbClr val="000000"/>
                      </a:solidFill>
                      <a:prstDash val="solid"/>
                    </a:lnB>
                  </a:tcPr>
                </a:tc>
                <a:tc>
                  <a:txBody>
                    <a:bodyPr/>
                    <a:lstStyle/>
                    <a:p>
                      <a:pPr marR="3175">
                        <a:lnSpc>
                          <a:spcPct val="100000"/>
                        </a:lnSpc>
                      </a:pPr>
                      <a:endParaRPr sz="19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12700">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31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bl>
          </a:graphicData>
        </a:graphic>
      </p:graphicFrame>
      <p:sp>
        <p:nvSpPr>
          <p:cNvPr id="34" name="object 34"/>
          <p:cNvSpPr txBox="1"/>
          <p:nvPr/>
        </p:nvSpPr>
        <p:spPr>
          <a:xfrm>
            <a:off x="5416387" y="1446099"/>
            <a:ext cx="1530985" cy="230504"/>
          </a:xfrm>
          <a:prstGeom prst="rect">
            <a:avLst/>
          </a:prstGeom>
        </p:spPr>
        <p:txBody>
          <a:bodyPr vert="horz" wrap="square" lIns="0" tIns="12065" rIns="0" bIns="0" rtlCol="0">
            <a:spAutoFit/>
          </a:bodyPr>
          <a:lstStyle/>
          <a:p>
            <a:pPr marL="12700">
              <a:lnSpc>
                <a:spcPct val="100000"/>
              </a:lnSpc>
              <a:spcBef>
                <a:spcPts val="95"/>
              </a:spcBef>
            </a:pPr>
            <a:r>
              <a:rPr sz="1350" b="1" spc="10" dirty="0">
                <a:latin typeface="Arial"/>
                <a:cs typeface="Arial"/>
              </a:rPr>
              <a:t>second</a:t>
            </a:r>
            <a:r>
              <a:rPr sz="1350" b="1" spc="-55" dirty="0">
                <a:latin typeface="Arial"/>
                <a:cs typeface="Arial"/>
              </a:rPr>
              <a:t> </a:t>
            </a:r>
            <a:r>
              <a:rPr sz="1350" b="1" spc="5" dirty="0">
                <a:latin typeface="Arial"/>
                <a:cs typeface="Arial"/>
              </a:rPr>
              <a:t>correction</a:t>
            </a:r>
            <a:endParaRPr sz="1350">
              <a:latin typeface="Arial"/>
              <a:cs typeface="Arial"/>
            </a:endParaRPr>
          </a:p>
        </p:txBody>
      </p:sp>
      <p:sp>
        <p:nvSpPr>
          <p:cNvPr id="35" name="object 35"/>
          <p:cNvSpPr txBox="1">
            <a:spLocks noGrp="1"/>
          </p:cNvSpPr>
          <p:nvPr>
            <p:ph type="title"/>
          </p:nvPr>
        </p:nvSpPr>
        <p:spPr>
          <a:xfrm>
            <a:off x="200660" y="779480"/>
            <a:ext cx="10763262" cy="752129"/>
          </a:xfrm>
          <a:prstGeom prst="rect">
            <a:avLst/>
          </a:prstGeom>
        </p:spPr>
        <p:txBody>
          <a:bodyPr vert="horz" wrap="square" lIns="0" tIns="13335" rIns="0" bIns="0" rtlCol="0">
            <a:spAutoFit/>
          </a:bodyPr>
          <a:lstStyle/>
          <a:p>
            <a:pPr marL="12700">
              <a:lnSpc>
                <a:spcPct val="100000"/>
              </a:lnSpc>
              <a:spcBef>
                <a:spcPts val="105"/>
              </a:spcBef>
            </a:pPr>
            <a:r>
              <a:rPr lang="en-US" dirty="0"/>
              <a:t>	</a:t>
            </a:r>
            <a:r>
              <a:rPr dirty="0"/>
              <a:t>Perceptron  – Toy Example (Contd..)</a:t>
            </a:r>
          </a:p>
        </p:txBody>
      </p:sp>
      <p:sp>
        <p:nvSpPr>
          <p:cNvPr id="36" name="object 36"/>
          <p:cNvSpPr txBox="1"/>
          <p:nvPr/>
        </p:nvSpPr>
        <p:spPr>
          <a:xfrm>
            <a:off x="3320249" y="5628443"/>
            <a:ext cx="6204751" cy="585417"/>
          </a:xfrm>
          <a:prstGeom prst="rect">
            <a:avLst/>
          </a:prstGeom>
          <a:solidFill>
            <a:srgbClr val="FFFF00"/>
          </a:solidFill>
        </p:spPr>
        <p:txBody>
          <a:bodyPr vert="horz" wrap="square" lIns="0" tIns="31115" rIns="0" bIns="0" rtlCol="0">
            <a:spAutoFit/>
          </a:bodyPr>
          <a:lstStyle/>
          <a:p>
            <a:pPr marL="91440">
              <a:lnSpc>
                <a:spcPct val="100000"/>
              </a:lnSpc>
              <a:spcBef>
                <a:spcPts val="245"/>
              </a:spcBef>
            </a:pPr>
            <a:r>
              <a:rPr sz="1800" spc="-10" dirty="0">
                <a:latin typeface="Carlito"/>
                <a:cs typeface="Carlito"/>
              </a:rPr>
              <a:t>Correction </a:t>
            </a:r>
            <a:r>
              <a:rPr sz="1800" spc="-5" dirty="0">
                <a:latin typeface="Carlito"/>
                <a:cs typeface="Carlito"/>
              </a:rPr>
              <a:t>of weights </a:t>
            </a:r>
            <a:r>
              <a:rPr sz="1800" dirty="0">
                <a:latin typeface="Carlito"/>
                <a:cs typeface="Carlito"/>
              </a:rPr>
              <a:t>turned </a:t>
            </a:r>
            <a:r>
              <a:rPr sz="1800" spc="-5" dirty="0">
                <a:latin typeface="Carlito"/>
                <a:cs typeface="Carlito"/>
              </a:rPr>
              <a:t>out </a:t>
            </a:r>
            <a:r>
              <a:rPr sz="1800" spc="-10" dirty="0">
                <a:latin typeface="Carlito"/>
                <a:cs typeface="Carlito"/>
              </a:rPr>
              <a:t>to </a:t>
            </a:r>
            <a:r>
              <a:rPr sz="1800" spc="-5" dirty="0">
                <a:latin typeface="Carlito"/>
                <a:cs typeface="Carlito"/>
              </a:rPr>
              <a:t>be</a:t>
            </a:r>
            <a:r>
              <a:rPr sz="1800" spc="75" dirty="0">
                <a:latin typeface="Carlito"/>
                <a:cs typeface="Carlito"/>
              </a:rPr>
              <a:t> </a:t>
            </a:r>
            <a:r>
              <a:rPr sz="1800" dirty="0">
                <a:latin typeface="Carlito"/>
                <a:cs typeface="Carlito"/>
              </a:rPr>
              <a:t>a</a:t>
            </a:r>
            <a:endParaRPr sz="1800">
              <a:latin typeface="Carlito"/>
              <a:cs typeface="Carlito"/>
            </a:endParaRPr>
          </a:p>
          <a:p>
            <a:pPr marL="1006475">
              <a:lnSpc>
                <a:spcPct val="100000"/>
              </a:lnSpc>
            </a:pPr>
            <a:r>
              <a:rPr sz="1800" b="1" spc="-10" dirty="0">
                <a:solidFill>
                  <a:srgbClr val="5B9BD4"/>
                </a:solidFill>
                <a:latin typeface="Carlito"/>
                <a:cs typeface="Carlito"/>
              </a:rPr>
              <a:t>rotation </a:t>
            </a:r>
            <a:r>
              <a:rPr sz="1800" b="1" dirty="0">
                <a:solidFill>
                  <a:srgbClr val="5B9BD4"/>
                </a:solidFill>
                <a:latin typeface="Carlito"/>
                <a:cs typeface="Carlito"/>
              </a:rPr>
              <a:t>of the </a:t>
            </a:r>
            <a:r>
              <a:rPr sz="1800" b="1" spc="-10" dirty="0">
                <a:solidFill>
                  <a:srgbClr val="5B9BD4"/>
                </a:solidFill>
                <a:latin typeface="Carlito"/>
                <a:cs typeface="Carlito"/>
              </a:rPr>
              <a:t>separating </a:t>
            </a:r>
            <a:r>
              <a:rPr sz="1800" b="1" spc="-5" dirty="0">
                <a:solidFill>
                  <a:srgbClr val="5B9BD4"/>
                </a:solidFill>
                <a:latin typeface="Carlito"/>
                <a:cs typeface="Carlito"/>
              </a:rPr>
              <a:t>hyper</a:t>
            </a:r>
            <a:r>
              <a:rPr sz="1800" b="1" spc="-90" dirty="0">
                <a:solidFill>
                  <a:srgbClr val="5B9BD4"/>
                </a:solidFill>
                <a:latin typeface="Carlito"/>
                <a:cs typeface="Carlito"/>
              </a:rPr>
              <a:t> </a:t>
            </a:r>
            <a:r>
              <a:rPr sz="1800" b="1" dirty="0">
                <a:solidFill>
                  <a:srgbClr val="5B9BD4"/>
                </a:solidFill>
                <a:latin typeface="Carlito"/>
                <a:cs typeface="Carlito"/>
              </a:rPr>
              <a:t>plane</a:t>
            </a:r>
            <a:endParaRPr sz="1800">
              <a:latin typeface="Carlito"/>
              <a:cs typeface="Carl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52500" y="0"/>
            <a:ext cx="10287000" cy="6858000"/>
            <a:chOff x="0" y="0"/>
            <a:chExt cx="10287000" cy="6858000"/>
          </a:xfrm>
        </p:grpSpPr>
        <p:sp>
          <p:nvSpPr>
            <p:cNvPr id="3" name="object 3"/>
            <p:cNvSpPr/>
            <p:nvPr/>
          </p:nvSpPr>
          <p:spPr>
            <a:xfrm>
              <a:off x="6934200" y="3878579"/>
              <a:ext cx="2379345" cy="2057400"/>
            </a:xfrm>
            <a:custGeom>
              <a:avLst/>
              <a:gdLst/>
              <a:ahLst/>
              <a:cxnLst/>
              <a:rect l="l" t="t" r="r" b="b"/>
              <a:pathLst>
                <a:path w="2379345" h="2057400">
                  <a:moveTo>
                    <a:pt x="2378964" y="0"/>
                  </a:moveTo>
                  <a:lnTo>
                    <a:pt x="0" y="1607312"/>
                  </a:lnTo>
                  <a:lnTo>
                    <a:pt x="0" y="2057400"/>
                  </a:lnTo>
                  <a:lnTo>
                    <a:pt x="2378964" y="2057400"/>
                  </a:lnTo>
                  <a:lnTo>
                    <a:pt x="2378964" y="0"/>
                  </a:lnTo>
                  <a:close/>
                </a:path>
              </a:pathLst>
            </a:custGeom>
            <a:solidFill>
              <a:srgbClr val="C0C0C0"/>
            </a:solidFill>
          </p:spPr>
          <p:txBody>
            <a:bodyPr wrap="square" lIns="0" tIns="0" rIns="0" bIns="0" rtlCol="0"/>
            <a:lstStyle/>
            <a:p>
              <a:endParaRPr/>
            </a:p>
          </p:txBody>
        </p:sp>
        <p:sp>
          <p:nvSpPr>
            <p:cNvPr id="4" name="object 4"/>
            <p:cNvSpPr/>
            <p:nvPr/>
          </p:nvSpPr>
          <p:spPr>
            <a:xfrm>
              <a:off x="6934961" y="3879341"/>
              <a:ext cx="2379345" cy="1607820"/>
            </a:xfrm>
            <a:custGeom>
              <a:avLst/>
              <a:gdLst/>
              <a:ahLst/>
              <a:cxnLst/>
              <a:rect l="l" t="t" r="r" b="b"/>
              <a:pathLst>
                <a:path w="2379345" h="1607820">
                  <a:moveTo>
                    <a:pt x="0" y="1607819"/>
                  </a:moveTo>
                  <a:lnTo>
                    <a:pt x="2378964" y="0"/>
                  </a:lnTo>
                </a:path>
              </a:pathLst>
            </a:custGeom>
            <a:ln w="28956">
              <a:solidFill>
                <a:srgbClr val="FF3300"/>
              </a:solidFill>
            </a:ln>
          </p:spPr>
          <p:txBody>
            <a:bodyPr wrap="square" lIns="0" tIns="0" rIns="0" bIns="0" rtlCol="0"/>
            <a:lstStyle/>
            <a:p>
              <a:endParaRPr/>
            </a:p>
          </p:txBody>
        </p:sp>
        <p:sp>
          <p:nvSpPr>
            <p:cNvPr id="5" name="object 5"/>
            <p:cNvSpPr/>
            <p:nvPr/>
          </p:nvSpPr>
          <p:spPr>
            <a:xfrm>
              <a:off x="7527797" y="4724908"/>
              <a:ext cx="124841" cy="14020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87944" y="4611496"/>
              <a:ext cx="248284" cy="22097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925689" y="4362450"/>
              <a:ext cx="269240" cy="212090"/>
            </a:xfrm>
            <a:custGeom>
              <a:avLst/>
              <a:gdLst/>
              <a:ahLst/>
              <a:cxnLst/>
              <a:rect l="l" t="t" r="r" b="b"/>
              <a:pathLst>
                <a:path w="269240" h="212089">
                  <a:moveTo>
                    <a:pt x="58467" y="168529"/>
                  </a:moveTo>
                  <a:lnTo>
                    <a:pt x="48132" y="168529"/>
                  </a:lnTo>
                  <a:lnTo>
                    <a:pt x="77215" y="211962"/>
                  </a:lnTo>
                  <a:lnTo>
                    <a:pt x="84327" y="207263"/>
                  </a:lnTo>
                  <a:lnTo>
                    <a:pt x="58467" y="168529"/>
                  </a:lnTo>
                  <a:close/>
                </a:path>
                <a:path w="269240" h="212089">
                  <a:moveTo>
                    <a:pt x="21462" y="113156"/>
                  </a:moveTo>
                  <a:lnTo>
                    <a:pt x="14350" y="117982"/>
                  </a:lnTo>
                  <a:lnTo>
                    <a:pt x="43306" y="161289"/>
                  </a:lnTo>
                  <a:lnTo>
                    <a:pt x="0" y="190373"/>
                  </a:lnTo>
                  <a:lnTo>
                    <a:pt x="4699" y="197485"/>
                  </a:lnTo>
                  <a:lnTo>
                    <a:pt x="48132" y="168529"/>
                  </a:lnTo>
                  <a:lnTo>
                    <a:pt x="58467" y="168529"/>
                  </a:lnTo>
                  <a:lnTo>
                    <a:pt x="55244" y="163702"/>
                  </a:lnTo>
                  <a:lnTo>
                    <a:pt x="65897" y="156591"/>
                  </a:lnTo>
                  <a:lnTo>
                    <a:pt x="50418" y="156591"/>
                  </a:lnTo>
                  <a:lnTo>
                    <a:pt x="21462" y="113156"/>
                  </a:lnTo>
                  <a:close/>
                </a:path>
                <a:path w="269240" h="212089">
                  <a:moveTo>
                    <a:pt x="93979" y="127507"/>
                  </a:moveTo>
                  <a:lnTo>
                    <a:pt x="50418" y="156591"/>
                  </a:lnTo>
                  <a:lnTo>
                    <a:pt x="65897" y="156591"/>
                  </a:lnTo>
                  <a:lnTo>
                    <a:pt x="98805" y="134619"/>
                  </a:lnTo>
                  <a:lnTo>
                    <a:pt x="93979" y="127507"/>
                  </a:lnTo>
                  <a:close/>
                </a:path>
                <a:path w="269240" h="212089">
                  <a:moveTo>
                    <a:pt x="184352" y="74675"/>
                  </a:moveTo>
                  <a:lnTo>
                    <a:pt x="158241" y="74675"/>
                  </a:lnTo>
                  <a:lnTo>
                    <a:pt x="160527" y="75056"/>
                  </a:lnTo>
                  <a:lnTo>
                    <a:pt x="163829" y="75564"/>
                  </a:lnTo>
                  <a:lnTo>
                    <a:pt x="167893" y="78486"/>
                  </a:lnTo>
                  <a:lnTo>
                    <a:pt x="203580" y="122842"/>
                  </a:lnTo>
                  <a:lnTo>
                    <a:pt x="215772" y="140207"/>
                  </a:lnTo>
                  <a:lnTo>
                    <a:pt x="219709" y="137541"/>
                  </a:lnTo>
                  <a:lnTo>
                    <a:pt x="218331" y="110617"/>
                  </a:lnTo>
                  <a:lnTo>
                    <a:pt x="212725" y="110617"/>
                  </a:lnTo>
                  <a:lnTo>
                    <a:pt x="210311" y="107568"/>
                  </a:lnTo>
                  <a:lnTo>
                    <a:pt x="207644" y="104139"/>
                  </a:lnTo>
                  <a:lnTo>
                    <a:pt x="202183" y="96774"/>
                  </a:lnTo>
                  <a:lnTo>
                    <a:pt x="191752" y="83321"/>
                  </a:lnTo>
                  <a:lnTo>
                    <a:pt x="184352" y="74675"/>
                  </a:lnTo>
                  <a:close/>
                </a:path>
                <a:path w="269240" h="212089">
                  <a:moveTo>
                    <a:pt x="212216" y="25273"/>
                  </a:moveTo>
                  <a:lnTo>
                    <a:pt x="209041" y="27431"/>
                  </a:lnTo>
                  <a:lnTo>
                    <a:pt x="212725" y="110617"/>
                  </a:lnTo>
                  <a:lnTo>
                    <a:pt x="218331" y="110617"/>
                  </a:lnTo>
                  <a:lnTo>
                    <a:pt x="215391" y="53212"/>
                  </a:lnTo>
                  <a:lnTo>
                    <a:pt x="234846" y="53212"/>
                  </a:lnTo>
                  <a:lnTo>
                    <a:pt x="212216" y="25273"/>
                  </a:lnTo>
                  <a:close/>
                </a:path>
                <a:path w="269240" h="212089">
                  <a:moveTo>
                    <a:pt x="234846" y="53212"/>
                  </a:moveTo>
                  <a:lnTo>
                    <a:pt x="215391" y="53212"/>
                  </a:lnTo>
                  <a:lnTo>
                    <a:pt x="261365" y="109727"/>
                  </a:lnTo>
                  <a:lnTo>
                    <a:pt x="267255" y="86741"/>
                  </a:lnTo>
                  <a:lnTo>
                    <a:pt x="262000" y="86741"/>
                  </a:lnTo>
                  <a:lnTo>
                    <a:pt x="234846" y="53212"/>
                  </a:lnTo>
                  <a:close/>
                </a:path>
                <a:path w="269240" h="212089">
                  <a:moveTo>
                    <a:pt x="266748" y="16891"/>
                  </a:moveTo>
                  <a:lnTo>
                    <a:pt x="255269" y="16891"/>
                  </a:lnTo>
                  <a:lnTo>
                    <a:pt x="256666" y="17144"/>
                  </a:lnTo>
                  <a:lnTo>
                    <a:pt x="258444" y="18033"/>
                  </a:lnTo>
                  <a:lnTo>
                    <a:pt x="264286" y="48325"/>
                  </a:lnTo>
                  <a:lnTo>
                    <a:pt x="264096" y="60340"/>
                  </a:lnTo>
                  <a:lnTo>
                    <a:pt x="263334" y="73142"/>
                  </a:lnTo>
                  <a:lnTo>
                    <a:pt x="262000" y="86741"/>
                  </a:lnTo>
                  <a:lnTo>
                    <a:pt x="267255" y="86741"/>
                  </a:lnTo>
                  <a:lnTo>
                    <a:pt x="269225" y="48325"/>
                  </a:lnTo>
                  <a:lnTo>
                    <a:pt x="269239" y="41656"/>
                  </a:lnTo>
                  <a:lnTo>
                    <a:pt x="268928" y="33656"/>
                  </a:lnTo>
                  <a:lnTo>
                    <a:pt x="268366" y="26622"/>
                  </a:lnTo>
                  <a:lnTo>
                    <a:pt x="267543" y="20564"/>
                  </a:lnTo>
                  <a:lnTo>
                    <a:pt x="266748" y="16891"/>
                  </a:lnTo>
                  <a:close/>
                </a:path>
                <a:path w="269240" h="212089">
                  <a:moveTo>
                    <a:pt x="165480" y="56514"/>
                  </a:moveTo>
                  <a:lnTo>
                    <a:pt x="144399" y="79120"/>
                  </a:lnTo>
                  <a:lnTo>
                    <a:pt x="146430" y="82295"/>
                  </a:lnTo>
                  <a:lnTo>
                    <a:pt x="148843" y="80137"/>
                  </a:lnTo>
                  <a:lnTo>
                    <a:pt x="150875" y="78612"/>
                  </a:lnTo>
                  <a:lnTo>
                    <a:pt x="152526" y="77469"/>
                  </a:lnTo>
                  <a:lnTo>
                    <a:pt x="155575" y="75437"/>
                  </a:lnTo>
                  <a:lnTo>
                    <a:pt x="158241" y="74675"/>
                  </a:lnTo>
                  <a:lnTo>
                    <a:pt x="184352" y="74675"/>
                  </a:lnTo>
                  <a:lnTo>
                    <a:pt x="182165" y="72120"/>
                  </a:lnTo>
                  <a:lnTo>
                    <a:pt x="173412" y="63180"/>
                  </a:lnTo>
                  <a:lnTo>
                    <a:pt x="165480" y="56514"/>
                  </a:lnTo>
                  <a:close/>
                </a:path>
                <a:path w="269240" h="212089">
                  <a:moveTo>
                    <a:pt x="252094" y="0"/>
                  </a:moveTo>
                  <a:lnTo>
                    <a:pt x="242696" y="9525"/>
                  </a:lnTo>
                  <a:lnTo>
                    <a:pt x="242950" y="11430"/>
                  </a:lnTo>
                  <a:lnTo>
                    <a:pt x="244982" y="14477"/>
                  </a:lnTo>
                  <a:lnTo>
                    <a:pt x="246125" y="15493"/>
                  </a:lnTo>
                  <a:lnTo>
                    <a:pt x="247522" y="16129"/>
                  </a:lnTo>
                  <a:lnTo>
                    <a:pt x="248792" y="16763"/>
                  </a:lnTo>
                  <a:lnTo>
                    <a:pt x="250697" y="17018"/>
                  </a:lnTo>
                  <a:lnTo>
                    <a:pt x="252983" y="17018"/>
                  </a:lnTo>
                  <a:lnTo>
                    <a:pt x="255269" y="16891"/>
                  </a:lnTo>
                  <a:lnTo>
                    <a:pt x="266748" y="16891"/>
                  </a:lnTo>
                  <a:lnTo>
                    <a:pt x="257682" y="1269"/>
                  </a:lnTo>
                  <a:lnTo>
                    <a:pt x="252094" y="0"/>
                  </a:lnTo>
                  <a:close/>
                </a:path>
              </a:pathLst>
            </a:custGeom>
            <a:solidFill>
              <a:srgbClr val="000000"/>
            </a:solidFill>
          </p:spPr>
          <p:txBody>
            <a:bodyPr wrap="square" lIns="0" tIns="0" rIns="0" bIns="0" rtlCol="0"/>
            <a:lstStyle/>
            <a:p>
              <a:endParaRPr/>
            </a:p>
          </p:txBody>
        </p:sp>
        <p:sp>
          <p:nvSpPr>
            <p:cNvPr id="8" name="object 8"/>
            <p:cNvSpPr/>
            <p:nvPr/>
          </p:nvSpPr>
          <p:spPr>
            <a:xfrm>
              <a:off x="8224646" y="4248911"/>
              <a:ext cx="257936" cy="22961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8459343" y="3995499"/>
              <a:ext cx="226012" cy="215693"/>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868668" y="3814571"/>
              <a:ext cx="2636520" cy="2251075"/>
            </a:xfrm>
            <a:custGeom>
              <a:avLst/>
              <a:gdLst/>
              <a:ahLst/>
              <a:cxnLst/>
              <a:rect l="l" t="t" r="r" b="b"/>
              <a:pathLst>
                <a:path w="2636520" h="2251075">
                  <a:moveTo>
                    <a:pt x="2636520" y="1222248"/>
                  </a:moveTo>
                  <a:lnTo>
                    <a:pt x="2623820" y="1215898"/>
                  </a:lnTo>
                  <a:lnTo>
                    <a:pt x="2560320" y="1184148"/>
                  </a:lnTo>
                  <a:lnTo>
                    <a:pt x="2560320" y="1215898"/>
                  </a:lnTo>
                  <a:lnTo>
                    <a:pt x="1356614" y="1215898"/>
                  </a:lnTo>
                  <a:lnTo>
                    <a:pt x="1356614" y="76200"/>
                  </a:lnTo>
                  <a:lnTo>
                    <a:pt x="1388364" y="76200"/>
                  </a:lnTo>
                  <a:lnTo>
                    <a:pt x="1382014" y="63500"/>
                  </a:lnTo>
                  <a:lnTo>
                    <a:pt x="1350264" y="0"/>
                  </a:lnTo>
                  <a:lnTo>
                    <a:pt x="1312164" y="76200"/>
                  </a:lnTo>
                  <a:lnTo>
                    <a:pt x="1343914" y="76200"/>
                  </a:lnTo>
                  <a:lnTo>
                    <a:pt x="1343914" y="1215898"/>
                  </a:lnTo>
                  <a:lnTo>
                    <a:pt x="0" y="1215898"/>
                  </a:lnTo>
                  <a:lnTo>
                    <a:pt x="0" y="1228598"/>
                  </a:lnTo>
                  <a:lnTo>
                    <a:pt x="1343914" y="1228598"/>
                  </a:lnTo>
                  <a:lnTo>
                    <a:pt x="1343914" y="2250948"/>
                  </a:lnTo>
                  <a:lnTo>
                    <a:pt x="1356614" y="2250948"/>
                  </a:lnTo>
                  <a:lnTo>
                    <a:pt x="1356614" y="1228598"/>
                  </a:lnTo>
                  <a:lnTo>
                    <a:pt x="2560320" y="1228598"/>
                  </a:lnTo>
                  <a:lnTo>
                    <a:pt x="2560320" y="1260348"/>
                  </a:lnTo>
                  <a:lnTo>
                    <a:pt x="2623820" y="1228598"/>
                  </a:lnTo>
                  <a:lnTo>
                    <a:pt x="2636520" y="1222248"/>
                  </a:lnTo>
                  <a:close/>
                </a:path>
              </a:pathLst>
            </a:custGeom>
            <a:solidFill>
              <a:srgbClr val="000000"/>
            </a:solidFill>
          </p:spPr>
          <p:txBody>
            <a:bodyPr wrap="square" lIns="0" tIns="0" rIns="0" bIns="0" rtlCol="0"/>
            <a:lstStyle/>
            <a:p>
              <a:endParaRPr/>
            </a:p>
          </p:txBody>
        </p:sp>
      </p:grpSp>
      <p:sp>
        <p:nvSpPr>
          <p:cNvPr id="11" name="object 11"/>
          <p:cNvSpPr txBox="1"/>
          <p:nvPr/>
        </p:nvSpPr>
        <p:spPr>
          <a:xfrm>
            <a:off x="1312571" y="1"/>
            <a:ext cx="7967345" cy="1489075"/>
          </a:xfrm>
          <a:prstGeom prst="rect">
            <a:avLst/>
          </a:prstGeom>
        </p:spPr>
        <p:txBody>
          <a:bodyPr vert="horz" wrap="square" lIns="0" tIns="12700" rIns="0" bIns="0" rtlCol="0">
            <a:spAutoFit/>
          </a:bodyPr>
          <a:lstStyle/>
          <a:p>
            <a:pPr marL="12700" marR="5080">
              <a:spcBef>
                <a:spcPts val="100"/>
              </a:spcBef>
            </a:pPr>
            <a:r>
              <a:rPr sz="4800" b="1" spc="-5" dirty="0">
                <a:solidFill>
                  <a:srgbClr val="C00000"/>
                </a:solidFill>
                <a:latin typeface="Carlito"/>
                <a:cs typeface="Carlito"/>
              </a:rPr>
              <a:t>What </a:t>
            </a:r>
            <a:r>
              <a:rPr sz="4800" b="1" spc="-10" dirty="0">
                <a:solidFill>
                  <a:srgbClr val="C00000"/>
                </a:solidFill>
                <a:latin typeface="Carlito"/>
                <a:cs typeface="Carlito"/>
              </a:rPr>
              <a:t>can </a:t>
            </a:r>
            <a:r>
              <a:rPr sz="4800" b="1" dirty="0">
                <a:solidFill>
                  <a:srgbClr val="C00000"/>
                </a:solidFill>
                <a:latin typeface="Carlito"/>
                <a:cs typeface="Carlito"/>
              </a:rPr>
              <a:t>be </a:t>
            </a:r>
            <a:r>
              <a:rPr sz="4800" b="1" spc="-10" dirty="0">
                <a:solidFill>
                  <a:srgbClr val="C00000"/>
                </a:solidFill>
                <a:latin typeface="Carlito"/>
                <a:cs typeface="Carlito"/>
              </a:rPr>
              <a:t>achieved </a:t>
            </a:r>
            <a:r>
              <a:rPr sz="4800" b="1" dirty="0">
                <a:solidFill>
                  <a:srgbClr val="C00000"/>
                </a:solidFill>
                <a:latin typeface="Carlito"/>
                <a:cs typeface="Carlito"/>
              </a:rPr>
              <a:t>by single  </a:t>
            </a:r>
            <a:r>
              <a:rPr sz="4800" b="1" spc="-5" dirty="0">
                <a:solidFill>
                  <a:srgbClr val="C00000"/>
                </a:solidFill>
                <a:latin typeface="Carlito"/>
                <a:cs typeface="Carlito"/>
              </a:rPr>
              <a:t>Perceptron?</a:t>
            </a:r>
            <a:endParaRPr sz="4800">
              <a:latin typeface="Carlito"/>
              <a:cs typeface="Carlito"/>
            </a:endParaRPr>
          </a:p>
        </p:txBody>
      </p:sp>
      <p:sp>
        <p:nvSpPr>
          <p:cNvPr id="12" name="object 12"/>
          <p:cNvSpPr txBox="1"/>
          <p:nvPr/>
        </p:nvSpPr>
        <p:spPr>
          <a:xfrm>
            <a:off x="10379964" y="5059807"/>
            <a:ext cx="308610" cy="386080"/>
          </a:xfrm>
          <a:prstGeom prst="rect">
            <a:avLst/>
          </a:prstGeom>
        </p:spPr>
        <p:txBody>
          <a:bodyPr vert="horz" wrap="square" lIns="0" tIns="13970" rIns="0" bIns="0" rtlCol="0">
            <a:spAutoFit/>
          </a:bodyPr>
          <a:lstStyle/>
          <a:p>
            <a:pPr marL="38100">
              <a:spcBef>
                <a:spcPts val="110"/>
              </a:spcBef>
            </a:pPr>
            <a:r>
              <a:rPr sz="2350" i="1" dirty="0">
                <a:latin typeface="Times New Roman"/>
                <a:cs typeface="Times New Roman"/>
              </a:rPr>
              <a:t>x</a:t>
            </a:r>
            <a:r>
              <a:rPr sz="2325" baseline="-21505" dirty="0">
                <a:latin typeface="Times New Roman"/>
                <a:cs typeface="Times New Roman"/>
              </a:rPr>
              <a:t>1</a:t>
            </a:r>
            <a:endParaRPr sz="2325" baseline="-21505">
              <a:latin typeface="Times New Roman"/>
              <a:cs typeface="Times New Roman"/>
            </a:endParaRPr>
          </a:p>
        </p:txBody>
      </p:sp>
      <p:sp>
        <p:nvSpPr>
          <p:cNvPr id="13" name="object 13"/>
          <p:cNvSpPr txBox="1"/>
          <p:nvPr/>
        </p:nvSpPr>
        <p:spPr>
          <a:xfrm>
            <a:off x="8862186" y="3657091"/>
            <a:ext cx="158750" cy="386080"/>
          </a:xfrm>
          <a:prstGeom prst="rect">
            <a:avLst/>
          </a:prstGeom>
        </p:spPr>
        <p:txBody>
          <a:bodyPr vert="horz" wrap="square" lIns="0" tIns="13970" rIns="0" bIns="0" rtlCol="0">
            <a:spAutoFit/>
          </a:bodyPr>
          <a:lstStyle/>
          <a:p>
            <a:pPr marL="12700">
              <a:spcBef>
                <a:spcPts val="110"/>
              </a:spcBef>
            </a:pPr>
            <a:r>
              <a:rPr sz="2350" i="1" spc="5" dirty="0">
                <a:latin typeface="Times New Roman"/>
                <a:cs typeface="Times New Roman"/>
              </a:rPr>
              <a:t>x</a:t>
            </a:r>
            <a:endParaRPr sz="2350">
              <a:latin typeface="Times New Roman"/>
              <a:cs typeface="Times New Roman"/>
            </a:endParaRPr>
          </a:p>
        </p:txBody>
      </p:sp>
      <p:sp>
        <p:nvSpPr>
          <p:cNvPr id="14" name="object 14"/>
          <p:cNvSpPr txBox="1"/>
          <p:nvPr/>
        </p:nvSpPr>
        <p:spPr>
          <a:xfrm>
            <a:off x="8994775" y="3830828"/>
            <a:ext cx="125730" cy="253916"/>
          </a:xfrm>
          <a:prstGeom prst="rect">
            <a:avLst/>
          </a:prstGeom>
        </p:spPr>
        <p:txBody>
          <a:bodyPr vert="horz" wrap="square" lIns="0" tIns="15240" rIns="0" bIns="0" rtlCol="0">
            <a:spAutoFit/>
          </a:bodyPr>
          <a:lstStyle/>
          <a:p>
            <a:pPr marL="12700">
              <a:spcBef>
                <a:spcPts val="120"/>
              </a:spcBef>
            </a:pPr>
            <a:r>
              <a:rPr sz="1550" spc="10" dirty="0">
                <a:latin typeface="Times New Roman"/>
                <a:cs typeface="Times New Roman"/>
              </a:rPr>
              <a:t>2</a:t>
            </a:r>
            <a:endParaRPr sz="1550">
              <a:latin typeface="Times New Roman"/>
              <a:cs typeface="Times New Roman"/>
            </a:endParaRPr>
          </a:p>
        </p:txBody>
      </p:sp>
      <p:sp>
        <p:nvSpPr>
          <p:cNvPr id="15" name="object 15"/>
          <p:cNvSpPr txBox="1"/>
          <p:nvPr/>
        </p:nvSpPr>
        <p:spPr>
          <a:xfrm>
            <a:off x="9482455" y="4623003"/>
            <a:ext cx="539750" cy="1259840"/>
          </a:xfrm>
          <a:prstGeom prst="rect">
            <a:avLst/>
          </a:prstGeom>
        </p:spPr>
        <p:txBody>
          <a:bodyPr vert="horz" wrap="square" lIns="0" tIns="12700" rIns="0" bIns="0" rtlCol="0">
            <a:spAutoFit/>
          </a:bodyPr>
          <a:lstStyle/>
          <a:p>
            <a:pPr marL="12700">
              <a:spcBef>
                <a:spcPts val="100"/>
              </a:spcBef>
            </a:pPr>
            <a:r>
              <a:rPr sz="8100" b="1" dirty="0">
                <a:solidFill>
                  <a:srgbClr val="0033CC"/>
                </a:solidFill>
                <a:latin typeface="Times New Roman"/>
                <a:cs typeface="Times New Roman"/>
              </a:rPr>
              <a:t>1</a:t>
            </a:r>
            <a:endParaRPr sz="8100">
              <a:latin typeface="Times New Roman"/>
              <a:cs typeface="Times New Roman"/>
            </a:endParaRPr>
          </a:p>
        </p:txBody>
      </p:sp>
      <p:sp>
        <p:nvSpPr>
          <p:cNvPr id="16" name="object 16"/>
          <p:cNvSpPr txBox="1"/>
          <p:nvPr/>
        </p:nvSpPr>
        <p:spPr>
          <a:xfrm>
            <a:off x="8196199" y="3556204"/>
            <a:ext cx="540385" cy="1260475"/>
          </a:xfrm>
          <a:prstGeom prst="rect">
            <a:avLst/>
          </a:prstGeom>
        </p:spPr>
        <p:txBody>
          <a:bodyPr vert="horz" wrap="square" lIns="0" tIns="12700" rIns="0" bIns="0" rtlCol="0">
            <a:spAutoFit/>
          </a:bodyPr>
          <a:lstStyle/>
          <a:p>
            <a:pPr marL="12700">
              <a:spcBef>
                <a:spcPts val="100"/>
              </a:spcBef>
            </a:pPr>
            <a:r>
              <a:rPr sz="8100" b="1" dirty="0">
                <a:solidFill>
                  <a:srgbClr val="0033CC"/>
                </a:solidFill>
                <a:latin typeface="Times New Roman"/>
                <a:cs typeface="Times New Roman"/>
              </a:rPr>
              <a:t>0</a:t>
            </a:r>
            <a:endParaRPr sz="8100">
              <a:latin typeface="Times New Roman"/>
              <a:cs typeface="Times New Roman"/>
            </a:endParaRPr>
          </a:p>
        </p:txBody>
      </p:sp>
      <p:grpSp>
        <p:nvGrpSpPr>
          <p:cNvPr id="17" name="object 17"/>
          <p:cNvGrpSpPr/>
          <p:nvPr/>
        </p:nvGrpSpPr>
        <p:grpSpPr>
          <a:xfrm>
            <a:off x="6016562" y="1758506"/>
            <a:ext cx="4641215" cy="697865"/>
            <a:chOff x="5064061" y="1758505"/>
            <a:chExt cx="4641215" cy="697865"/>
          </a:xfrm>
        </p:grpSpPr>
        <p:sp>
          <p:nvSpPr>
            <p:cNvPr id="18" name="object 18"/>
            <p:cNvSpPr/>
            <p:nvPr/>
          </p:nvSpPr>
          <p:spPr>
            <a:xfrm>
              <a:off x="5140452" y="1835149"/>
              <a:ext cx="4564380" cy="621030"/>
            </a:xfrm>
            <a:custGeom>
              <a:avLst/>
              <a:gdLst/>
              <a:ahLst/>
              <a:cxnLst/>
              <a:rect l="l" t="t" r="r" b="b"/>
              <a:pathLst>
                <a:path w="4564380" h="621030">
                  <a:moveTo>
                    <a:pt x="4564380" y="0"/>
                  </a:moveTo>
                  <a:lnTo>
                    <a:pt x="4483608" y="0"/>
                  </a:lnTo>
                  <a:lnTo>
                    <a:pt x="4483608" y="3810"/>
                  </a:lnTo>
                  <a:lnTo>
                    <a:pt x="4483608" y="8890"/>
                  </a:lnTo>
                  <a:lnTo>
                    <a:pt x="4483608" y="541020"/>
                  </a:lnTo>
                  <a:lnTo>
                    <a:pt x="3783304" y="541020"/>
                  </a:lnTo>
                  <a:lnTo>
                    <a:pt x="3783304" y="540766"/>
                  </a:lnTo>
                  <a:lnTo>
                    <a:pt x="3728402" y="540766"/>
                  </a:lnTo>
                  <a:lnTo>
                    <a:pt x="3728301" y="541020"/>
                  </a:lnTo>
                  <a:lnTo>
                    <a:pt x="3213112" y="541020"/>
                  </a:lnTo>
                  <a:lnTo>
                    <a:pt x="3213023" y="540766"/>
                  </a:lnTo>
                  <a:lnTo>
                    <a:pt x="3158121" y="540766"/>
                  </a:lnTo>
                  <a:lnTo>
                    <a:pt x="3158109" y="541020"/>
                  </a:lnTo>
                  <a:lnTo>
                    <a:pt x="9144" y="541020"/>
                  </a:lnTo>
                  <a:lnTo>
                    <a:pt x="4572" y="541020"/>
                  </a:lnTo>
                  <a:lnTo>
                    <a:pt x="0" y="541020"/>
                  </a:lnTo>
                  <a:lnTo>
                    <a:pt x="0" y="612140"/>
                  </a:lnTo>
                  <a:lnTo>
                    <a:pt x="0" y="621030"/>
                  </a:lnTo>
                  <a:lnTo>
                    <a:pt x="4564380" y="621030"/>
                  </a:lnTo>
                  <a:lnTo>
                    <a:pt x="4564380" y="612140"/>
                  </a:lnTo>
                  <a:lnTo>
                    <a:pt x="4564380" y="8890"/>
                  </a:lnTo>
                  <a:lnTo>
                    <a:pt x="4564380" y="0"/>
                  </a:lnTo>
                  <a:close/>
                </a:path>
              </a:pathLst>
            </a:custGeom>
            <a:solidFill>
              <a:srgbClr val="808080"/>
            </a:solidFill>
          </p:spPr>
          <p:txBody>
            <a:bodyPr wrap="square" lIns="0" tIns="0" rIns="0" bIns="0" rtlCol="0"/>
            <a:lstStyle/>
            <a:p>
              <a:endParaRPr/>
            </a:p>
          </p:txBody>
        </p:sp>
        <p:sp>
          <p:nvSpPr>
            <p:cNvPr id="19" name="object 19"/>
            <p:cNvSpPr/>
            <p:nvPr/>
          </p:nvSpPr>
          <p:spPr>
            <a:xfrm>
              <a:off x="5068823" y="1763267"/>
              <a:ext cx="4555490" cy="612775"/>
            </a:xfrm>
            <a:custGeom>
              <a:avLst/>
              <a:gdLst/>
              <a:ahLst/>
              <a:cxnLst/>
              <a:rect l="l" t="t" r="r" b="b"/>
              <a:pathLst>
                <a:path w="4555490" h="612775">
                  <a:moveTo>
                    <a:pt x="4555235" y="0"/>
                  </a:moveTo>
                  <a:lnTo>
                    <a:pt x="0" y="0"/>
                  </a:lnTo>
                  <a:lnTo>
                    <a:pt x="0" y="612648"/>
                  </a:lnTo>
                  <a:lnTo>
                    <a:pt x="4555235" y="612648"/>
                  </a:lnTo>
                  <a:lnTo>
                    <a:pt x="4555235" y="0"/>
                  </a:lnTo>
                  <a:close/>
                </a:path>
              </a:pathLst>
            </a:custGeom>
            <a:solidFill>
              <a:srgbClr val="0033CC"/>
            </a:solidFill>
          </p:spPr>
          <p:txBody>
            <a:bodyPr wrap="square" lIns="0" tIns="0" rIns="0" bIns="0" rtlCol="0"/>
            <a:lstStyle/>
            <a:p>
              <a:endParaRPr/>
            </a:p>
          </p:txBody>
        </p:sp>
        <p:sp>
          <p:nvSpPr>
            <p:cNvPr id="20" name="object 20"/>
            <p:cNvSpPr/>
            <p:nvPr/>
          </p:nvSpPr>
          <p:spPr>
            <a:xfrm>
              <a:off x="5068823" y="1763267"/>
              <a:ext cx="4555490" cy="612775"/>
            </a:xfrm>
            <a:custGeom>
              <a:avLst/>
              <a:gdLst/>
              <a:ahLst/>
              <a:cxnLst/>
              <a:rect l="l" t="t" r="r" b="b"/>
              <a:pathLst>
                <a:path w="4555490" h="612775">
                  <a:moveTo>
                    <a:pt x="0" y="612648"/>
                  </a:moveTo>
                  <a:lnTo>
                    <a:pt x="4555235" y="612648"/>
                  </a:lnTo>
                  <a:lnTo>
                    <a:pt x="4555235" y="0"/>
                  </a:lnTo>
                  <a:lnTo>
                    <a:pt x="0" y="0"/>
                  </a:lnTo>
                  <a:lnTo>
                    <a:pt x="0" y="612648"/>
                  </a:lnTo>
                  <a:close/>
                </a:path>
              </a:pathLst>
            </a:custGeom>
            <a:ln w="9144">
              <a:solidFill>
                <a:srgbClr val="000000"/>
              </a:solidFill>
            </a:ln>
          </p:spPr>
          <p:txBody>
            <a:bodyPr wrap="square" lIns="0" tIns="0" rIns="0" bIns="0" rtlCol="0"/>
            <a:lstStyle/>
            <a:p>
              <a:endParaRPr/>
            </a:p>
          </p:txBody>
        </p:sp>
      </p:grpSp>
      <p:sp>
        <p:nvSpPr>
          <p:cNvPr id="21" name="object 21"/>
          <p:cNvSpPr txBox="1"/>
          <p:nvPr/>
        </p:nvSpPr>
        <p:spPr>
          <a:xfrm>
            <a:off x="6025897" y="1786205"/>
            <a:ext cx="4548505" cy="540385"/>
          </a:xfrm>
          <a:prstGeom prst="rect">
            <a:avLst/>
          </a:prstGeom>
        </p:spPr>
        <p:txBody>
          <a:bodyPr vert="horz" wrap="square" lIns="0" tIns="12065" rIns="0" bIns="0" rtlCol="0">
            <a:spAutoFit/>
          </a:bodyPr>
          <a:lstStyle/>
          <a:p>
            <a:pPr marL="87630">
              <a:lnSpc>
                <a:spcPts val="2030"/>
              </a:lnSpc>
              <a:spcBef>
                <a:spcPts val="95"/>
              </a:spcBef>
            </a:pPr>
            <a:r>
              <a:rPr sz="1700" spc="-10" dirty="0">
                <a:solidFill>
                  <a:srgbClr val="FFFFFF"/>
                </a:solidFill>
                <a:latin typeface="Comic Sans MS"/>
                <a:cs typeface="Comic Sans MS"/>
              </a:rPr>
              <a:t>Minsky et. </a:t>
            </a:r>
            <a:r>
              <a:rPr sz="1700" spc="-5" dirty="0">
                <a:solidFill>
                  <a:srgbClr val="FFFFFF"/>
                </a:solidFill>
                <a:latin typeface="Comic Sans MS"/>
                <a:cs typeface="Comic Sans MS"/>
              </a:rPr>
              <a:t>al. </a:t>
            </a:r>
            <a:r>
              <a:rPr sz="1700" spc="-10" dirty="0">
                <a:solidFill>
                  <a:srgbClr val="FFFFFF"/>
                </a:solidFill>
                <a:latin typeface="Comic Sans MS"/>
                <a:cs typeface="Comic Sans MS"/>
              </a:rPr>
              <a:t>proved </a:t>
            </a:r>
            <a:r>
              <a:rPr sz="1700" spc="-5" dirty="0">
                <a:solidFill>
                  <a:srgbClr val="FFFFFF"/>
                </a:solidFill>
                <a:latin typeface="Comic Sans MS"/>
                <a:cs typeface="Comic Sans MS"/>
              </a:rPr>
              <a:t>single M-P </a:t>
            </a:r>
            <a:r>
              <a:rPr sz="1700" spc="-10" dirty="0">
                <a:solidFill>
                  <a:srgbClr val="FFFFFF"/>
                </a:solidFill>
                <a:latin typeface="Comic Sans MS"/>
                <a:cs typeface="Comic Sans MS"/>
              </a:rPr>
              <a:t>neuron</a:t>
            </a:r>
            <a:r>
              <a:rPr sz="1700" spc="-100" dirty="0">
                <a:solidFill>
                  <a:srgbClr val="FFFFFF"/>
                </a:solidFill>
                <a:latin typeface="Comic Sans MS"/>
                <a:cs typeface="Comic Sans MS"/>
              </a:rPr>
              <a:t> </a:t>
            </a:r>
            <a:r>
              <a:rPr sz="1700" spc="-10" dirty="0">
                <a:solidFill>
                  <a:srgbClr val="FFFFFF"/>
                </a:solidFill>
                <a:latin typeface="Comic Sans MS"/>
                <a:cs typeface="Comic Sans MS"/>
              </a:rPr>
              <a:t>no</a:t>
            </a:r>
            <a:endParaRPr sz="1700">
              <a:latin typeface="Comic Sans MS"/>
              <a:cs typeface="Comic Sans MS"/>
            </a:endParaRPr>
          </a:p>
          <a:p>
            <a:pPr marL="87630">
              <a:lnSpc>
                <a:spcPts val="2030"/>
              </a:lnSpc>
            </a:pPr>
            <a:r>
              <a:rPr sz="1700" spc="-10" dirty="0">
                <a:solidFill>
                  <a:srgbClr val="FFFFFF"/>
                </a:solidFill>
                <a:latin typeface="Comic Sans MS"/>
                <a:cs typeface="Comic Sans MS"/>
              </a:rPr>
              <a:t>better than </a:t>
            </a:r>
            <a:r>
              <a:rPr sz="1700" spc="-5" dirty="0">
                <a:solidFill>
                  <a:srgbClr val="FFFFFF"/>
                </a:solidFill>
                <a:latin typeface="Comic Sans MS"/>
                <a:cs typeface="Comic Sans MS"/>
              </a:rPr>
              <a:t>a </a:t>
            </a:r>
            <a:r>
              <a:rPr sz="1700" spc="-10" dirty="0">
                <a:solidFill>
                  <a:srgbClr val="FFFFFF"/>
                </a:solidFill>
                <a:latin typeface="Comic Sans MS"/>
                <a:cs typeface="Comic Sans MS"/>
              </a:rPr>
              <a:t>linear </a:t>
            </a:r>
            <a:r>
              <a:rPr sz="1700" spc="-5" dirty="0">
                <a:solidFill>
                  <a:srgbClr val="FFFFFF"/>
                </a:solidFill>
                <a:latin typeface="Comic Sans MS"/>
                <a:cs typeface="Comic Sans MS"/>
              </a:rPr>
              <a:t>classifier</a:t>
            </a:r>
            <a:r>
              <a:rPr sz="1700" spc="-60" dirty="0">
                <a:solidFill>
                  <a:srgbClr val="FFFFFF"/>
                </a:solidFill>
                <a:latin typeface="Comic Sans MS"/>
                <a:cs typeface="Comic Sans MS"/>
              </a:rPr>
              <a:t> </a:t>
            </a:r>
            <a:r>
              <a:rPr sz="1700" spc="-10" dirty="0">
                <a:solidFill>
                  <a:srgbClr val="FFFFFF"/>
                </a:solidFill>
                <a:latin typeface="Comic Sans MS"/>
                <a:cs typeface="Comic Sans MS"/>
              </a:rPr>
              <a:t>[1969]</a:t>
            </a:r>
            <a:endParaRPr sz="1700">
              <a:latin typeface="Comic Sans MS"/>
              <a:cs typeface="Comic Sans MS"/>
            </a:endParaRPr>
          </a:p>
        </p:txBody>
      </p:sp>
      <p:grpSp>
        <p:nvGrpSpPr>
          <p:cNvPr id="22" name="object 22"/>
          <p:cNvGrpSpPr/>
          <p:nvPr/>
        </p:nvGrpSpPr>
        <p:grpSpPr>
          <a:xfrm>
            <a:off x="2086165" y="2477834"/>
            <a:ext cx="1489710" cy="2315845"/>
            <a:chOff x="1133665" y="2477833"/>
            <a:chExt cx="1489710" cy="2315845"/>
          </a:xfrm>
        </p:grpSpPr>
        <p:sp>
          <p:nvSpPr>
            <p:cNvPr id="23" name="object 23"/>
            <p:cNvSpPr/>
            <p:nvPr/>
          </p:nvSpPr>
          <p:spPr>
            <a:xfrm>
              <a:off x="1138427" y="2482595"/>
              <a:ext cx="1480185" cy="2306320"/>
            </a:xfrm>
            <a:custGeom>
              <a:avLst/>
              <a:gdLst/>
              <a:ahLst/>
              <a:cxnLst/>
              <a:rect l="l" t="t" r="r" b="b"/>
              <a:pathLst>
                <a:path w="1480185" h="2306320">
                  <a:moveTo>
                    <a:pt x="129540" y="0"/>
                  </a:moveTo>
                  <a:lnTo>
                    <a:pt x="1479804" y="900683"/>
                  </a:lnTo>
                </a:path>
                <a:path w="1480185" h="2306320">
                  <a:moveTo>
                    <a:pt x="0" y="707136"/>
                  </a:moveTo>
                  <a:lnTo>
                    <a:pt x="1350264" y="1158239"/>
                  </a:lnTo>
                </a:path>
                <a:path w="1480185" h="2306320">
                  <a:moveTo>
                    <a:pt x="10668" y="2305811"/>
                  </a:moveTo>
                  <a:lnTo>
                    <a:pt x="1360932" y="1534667"/>
                  </a:lnTo>
                </a:path>
              </a:pathLst>
            </a:custGeom>
            <a:ln w="9144">
              <a:solidFill>
                <a:srgbClr val="000000"/>
              </a:solidFill>
            </a:ln>
          </p:spPr>
          <p:txBody>
            <a:bodyPr wrap="square" lIns="0" tIns="0" rIns="0" bIns="0" rtlCol="0"/>
            <a:lstStyle/>
            <a:p>
              <a:endParaRPr/>
            </a:p>
          </p:txBody>
        </p:sp>
        <p:sp>
          <p:nvSpPr>
            <p:cNvPr id="24" name="object 24"/>
            <p:cNvSpPr/>
            <p:nvPr/>
          </p:nvSpPr>
          <p:spPr>
            <a:xfrm>
              <a:off x="1905000" y="2863595"/>
              <a:ext cx="202692" cy="202692"/>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1776983" y="3314699"/>
              <a:ext cx="202692" cy="201168"/>
            </a:xfrm>
            <a:prstGeom prst="rect">
              <a:avLst/>
            </a:prstGeom>
            <a:blipFill>
              <a:blip r:embed="rId7" cstate="print"/>
              <a:stretch>
                <a:fillRect/>
              </a:stretch>
            </a:blipFill>
          </p:spPr>
          <p:txBody>
            <a:bodyPr wrap="square" lIns="0" tIns="0" rIns="0" bIns="0" rtlCol="0"/>
            <a:lstStyle/>
            <a:p>
              <a:endParaRPr/>
            </a:p>
          </p:txBody>
        </p:sp>
        <p:sp>
          <p:nvSpPr>
            <p:cNvPr id="26" name="object 26"/>
            <p:cNvSpPr/>
            <p:nvPr/>
          </p:nvSpPr>
          <p:spPr>
            <a:xfrm>
              <a:off x="1851659" y="4206239"/>
              <a:ext cx="202692" cy="201168"/>
            </a:xfrm>
            <a:prstGeom prst="rect">
              <a:avLst/>
            </a:prstGeom>
            <a:blipFill>
              <a:blip r:embed="rId8" cstate="print"/>
              <a:stretch>
                <a:fillRect/>
              </a:stretch>
            </a:blipFill>
          </p:spPr>
          <p:txBody>
            <a:bodyPr wrap="square" lIns="0" tIns="0" rIns="0" bIns="0" rtlCol="0"/>
            <a:lstStyle/>
            <a:p>
              <a:endParaRPr/>
            </a:p>
          </p:txBody>
        </p:sp>
      </p:grpSp>
      <p:sp>
        <p:nvSpPr>
          <p:cNvPr id="27" name="object 27"/>
          <p:cNvSpPr txBox="1"/>
          <p:nvPr/>
        </p:nvSpPr>
        <p:spPr>
          <a:xfrm>
            <a:off x="1823313" y="2184273"/>
            <a:ext cx="308610" cy="386080"/>
          </a:xfrm>
          <a:prstGeom prst="rect">
            <a:avLst/>
          </a:prstGeom>
        </p:spPr>
        <p:txBody>
          <a:bodyPr vert="horz" wrap="square" lIns="0" tIns="13970" rIns="0" bIns="0" rtlCol="0">
            <a:spAutoFit/>
          </a:bodyPr>
          <a:lstStyle/>
          <a:p>
            <a:pPr marL="38100">
              <a:spcBef>
                <a:spcPts val="110"/>
              </a:spcBef>
            </a:pPr>
            <a:r>
              <a:rPr sz="2350" i="1" dirty="0">
                <a:latin typeface="Times New Roman"/>
                <a:cs typeface="Times New Roman"/>
              </a:rPr>
              <a:t>x</a:t>
            </a:r>
            <a:r>
              <a:rPr sz="2325" baseline="-21505" dirty="0">
                <a:latin typeface="Times New Roman"/>
                <a:cs typeface="Times New Roman"/>
              </a:rPr>
              <a:t>1</a:t>
            </a:r>
            <a:endParaRPr sz="2325" baseline="-21505">
              <a:latin typeface="Times New Roman"/>
              <a:cs typeface="Times New Roman"/>
            </a:endParaRPr>
          </a:p>
        </p:txBody>
      </p:sp>
      <p:sp>
        <p:nvSpPr>
          <p:cNvPr id="28" name="object 28"/>
          <p:cNvSpPr txBox="1"/>
          <p:nvPr/>
        </p:nvSpPr>
        <p:spPr>
          <a:xfrm>
            <a:off x="1759000" y="2903600"/>
            <a:ext cx="308610" cy="386080"/>
          </a:xfrm>
          <a:prstGeom prst="rect">
            <a:avLst/>
          </a:prstGeom>
        </p:spPr>
        <p:txBody>
          <a:bodyPr vert="horz" wrap="square" lIns="0" tIns="13970" rIns="0" bIns="0" rtlCol="0">
            <a:spAutoFit/>
          </a:bodyPr>
          <a:lstStyle/>
          <a:p>
            <a:pPr marL="38100">
              <a:spcBef>
                <a:spcPts val="110"/>
              </a:spcBef>
            </a:pPr>
            <a:r>
              <a:rPr sz="2350" i="1" dirty="0">
                <a:latin typeface="Times New Roman"/>
                <a:cs typeface="Times New Roman"/>
              </a:rPr>
              <a:t>x</a:t>
            </a:r>
            <a:r>
              <a:rPr sz="2325" baseline="-21505" dirty="0">
                <a:latin typeface="Times New Roman"/>
                <a:cs typeface="Times New Roman"/>
              </a:rPr>
              <a:t>2</a:t>
            </a:r>
            <a:endParaRPr sz="2325" baseline="-21505">
              <a:latin typeface="Times New Roman"/>
              <a:cs typeface="Times New Roman"/>
            </a:endParaRPr>
          </a:p>
        </p:txBody>
      </p:sp>
      <p:sp>
        <p:nvSpPr>
          <p:cNvPr id="29" name="object 29"/>
          <p:cNvSpPr txBox="1"/>
          <p:nvPr/>
        </p:nvSpPr>
        <p:spPr>
          <a:xfrm>
            <a:off x="2877439" y="2377186"/>
            <a:ext cx="226060" cy="386080"/>
          </a:xfrm>
          <a:prstGeom prst="rect">
            <a:avLst/>
          </a:prstGeom>
        </p:spPr>
        <p:txBody>
          <a:bodyPr vert="horz" wrap="square" lIns="0" tIns="13970" rIns="0" bIns="0" rtlCol="0">
            <a:spAutoFit/>
          </a:bodyPr>
          <a:lstStyle/>
          <a:p>
            <a:pPr marL="12700">
              <a:spcBef>
                <a:spcPts val="110"/>
              </a:spcBef>
            </a:pPr>
            <a:r>
              <a:rPr sz="2350" i="1" spc="5" dirty="0">
                <a:latin typeface="Times New Roman"/>
                <a:cs typeface="Times New Roman"/>
              </a:rPr>
              <a:t>w</a:t>
            </a:r>
            <a:endParaRPr sz="2350">
              <a:latin typeface="Times New Roman"/>
              <a:cs typeface="Times New Roman"/>
            </a:endParaRPr>
          </a:p>
        </p:txBody>
      </p:sp>
      <p:sp>
        <p:nvSpPr>
          <p:cNvPr id="30" name="object 30"/>
          <p:cNvSpPr txBox="1"/>
          <p:nvPr/>
        </p:nvSpPr>
        <p:spPr>
          <a:xfrm>
            <a:off x="3077082" y="2550921"/>
            <a:ext cx="125730" cy="253916"/>
          </a:xfrm>
          <a:prstGeom prst="rect">
            <a:avLst/>
          </a:prstGeom>
        </p:spPr>
        <p:txBody>
          <a:bodyPr vert="horz" wrap="square" lIns="0" tIns="15240" rIns="0" bIns="0" rtlCol="0">
            <a:spAutoFit/>
          </a:bodyPr>
          <a:lstStyle/>
          <a:p>
            <a:pPr marL="12700">
              <a:spcBef>
                <a:spcPts val="120"/>
              </a:spcBef>
            </a:pPr>
            <a:r>
              <a:rPr sz="1550" spc="10" dirty="0">
                <a:latin typeface="Times New Roman"/>
                <a:cs typeface="Times New Roman"/>
              </a:rPr>
              <a:t>1</a:t>
            </a:r>
            <a:endParaRPr sz="1550">
              <a:latin typeface="Times New Roman"/>
              <a:cs typeface="Times New Roman"/>
            </a:endParaRPr>
          </a:p>
        </p:txBody>
      </p:sp>
      <p:sp>
        <p:nvSpPr>
          <p:cNvPr id="31" name="object 31"/>
          <p:cNvSpPr txBox="1"/>
          <p:nvPr/>
        </p:nvSpPr>
        <p:spPr>
          <a:xfrm>
            <a:off x="2705735" y="3546094"/>
            <a:ext cx="375920" cy="386080"/>
          </a:xfrm>
          <a:prstGeom prst="rect">
            <a:avLst/>
          </a:prstGeom>
        </p:spPr>
        <p:txBody>
          <a:bodyPr vert="horz" wrap="square" lIns="0" tIns="13970" rIns="0" bIns="0" rtlCol="0">
            <a:spAutoFit/>
          </a:bodyPr>
          <a:lstStyle/>
          <a:p>
            <a:pPr marL="38100">
              <a:spcBef>
                <a:spcPts val="110"/>
              </a:spcBef>
            </a:pPr>
            <a:r>
              <a:rPr sz="2350" i="1" spc="5" dirty="0">
                <a:latin typeface="Times New Roman"/>
                <a:cs typeface="Times New Roman"/>
              </a:rPr>
              <a:t>w</a:t>
            </a:r>
            <a:r>
              <a:rPr sz="2325" spc="7" baseline="-21505" dirty="0">
                <a:latin typeface="Times New Roman"/>
                <a:cs typeface="Times New Roman"/>
              </a:rPr>
              <a:t>2</a:t>
            </a:r>
            <a:endParaRPr sz="2325" baseline="-21505">
              <a:latin typeface="Times New Roman"/>
              <a:cs typeface="Times New Roman"/>
            </a:endParaRPr>
          </a:p>
        </p:txBody>
      </p:sp>
      <p:grpSp>
        <p:nvGrpSpPr>
          <p:cNvPr id="32" name="object 32"/>
          <p:cNvGrpSpPr/>
          <p:nvPr/>
        </p:nvGrpSpPr>
        <p:grpSpPr>
          <a:xfrm>
            <a:off x="3436430" y="2799398"/>
            <a:ext cx="3674745" cy="2066925"/>
            <a:chOff x="2483929" y="2799397"/>
            <a:chExt cx="3674745" cy="2066925"/>
          </a:xfrm>
        </p:grpSpPr>
        <p:sp>
          <p:nvSpPr>
            <p:cNvPr id="33" name="object 33"/>
            <p:cNvSpPr/>
            <p:nvPr/>
          </p:nvSpPr>
          <p:spPr>
            <a:xfrm>
              <a:off x="4418076" y="2868168"/>
              <a:ext cx="1736089" cy="1929764"/>
            </a:xfrm>
            <a:custGeom>
              <a:avLst/>
              <a:gdLst/>
              <a:ahLst/>
              <a:cxnLst/>
              <a:rect l="l" t="t" r="r" b="b"/>
              <a:pathLst>
                <a:path w="1736089" h="1929764">
                  <a:moveTo>
                    <a:pt x="0" y="964692"/>
                  </a:moveTo>
                  <a:lnTo>
                    <a:pt x="707136" y="964692"/>
                  </a:lnTo>
                </a:path>
                <a:path w="1736089" h="1929764">
                  <a:moveTo>
                    <a:pt x="707136" y="964692"/>
                  </a:moveTo>
                  <a:lnTo>
                    <a:pt x="1735836" y="0"/>
                  </a:lnTo>
                </a:path>
                <a:path w="1736089" h="1929764">
                  <a:moveTo>
                    <a:pt x="707136" y="964692"/>
                  </a:moveTo>
                  <a:lnTo>
                    <a:pt x="1735836" y="579120"/>
                  </a:lnTo>
                </a:path>
                <a:path w="1736089" h="1929764">
                  <a:moveTo>
                    <a:pt x="707136" y="964692"/>
                  </a:moveTo>
                  <a:lnTo>
                    <a:pt x="1735836" y="1929384"/>
                  </a:lnTo>
                </a:path>
                <a:path w="1736089" h="1929764">
                  <a:moveTo>
                    <a:pt x="707136" y="964692"/>
                  </a:moveTo>
                  <a:lnTo>
                    <a:pt x="1735836" y="1350264"/>
                  </a:lnTo>
                </a:path>
              </a:pathLst>
            </a:custGeom>
            <a:ln w="9144">
              <a:solidFill>
                <a:srgbClr val="000000"/>
              </a:solidFill>
            </a:ln>
          </p:spPr>
          <p:txBody>
            <a:bodyPr wrap="square" lIns="0" tIns="0" rIns="0" bIns="0" rtlCol="0"/>
            <a:lstStyle/>
            <a:p>
              <a:endParaRPr/>
            </a:p>
          </p:txBody>
        </p:sp>
        <p:sp>
          <p:nvSpPr>
            <p:cNvPr id="34" name="object 34"/>
            <p:cNvSpPr/>
            <p:nvPr/>
          </p:nvSpPr>
          <p:spPr>
            <a:xfrm>
              <a:off x="2488692" y="2804160"/>
              <a:ext cx="2057400" cy="2057400"/>
            </a:xfrm>
            <a:custGeom>
              <a:avLst/>
              <a:gdLst/>
              <a:ahLst/>
              <a:cxnLst/>
              <a:rect l="l" t="t" r="r" b="b"/>
              <a:pathLst>
                <a:path w="2057400" h="2057400">
                  <a:moveTo>
                    <a:pt x="1028699" y="0"/>
                  </a:moveTo>
                  <a:lnTo>
                    <a:pt x="980269" y="1119"/>
                  </a:lnTo>
                  <a:lnTo>
                    <a:pt x="932415" y="4445"/>
                  </a:lnTo>
                  <a:lnTo>
                    <a:pt x="885187" y="9927"/>
                  </a:lnTo>
                  <a:lnTo>
                    <a:pt x="838635" y="17517"/>
                  </a:lnTo>
                  <a:lnTo>
                    <a:pt x="792808" y="27165"/>
                  </a:lnTo>
                  <a:lnTo>
                    <a:pt x="747756" y="38821"/>
                  </a:lnTo>
                  <a:lnTo>
                    <a:pt x="703527" y="52437"/>
                  </a:lnTo>
                  <a:lnTo>
                    <a:pt x="660171" y="67963"/>
                  </a:lnTo>
                  <a:lnTo>
                    <a:pt x="617737" y="85349"/>
                  </a:lnTo>
                  <a:lnTo>
                    <a:pt x="576276" y="104547"/>
                  </a:lnTo>
                  <a:lnTo>
                    <a:pt x="535836" y="125506"/>
                  </a:lnTo>
                  <a:lnTo>
                    <a:pt x="496466" y="148178"/>
                  </a:lnTo>
                  <a:lnTo>
                    <a:pt x="458216" y="172512"/>
                  </a:lnTo>
                  <a:lnTo>
                    <a:pt x="421136" y="198461"/>
                  </a:lnTo>
                  <a:lnTo>
                    <a:pt x="385274" y="225974"/>
                  </a:lnTo>
                  <a:lnTo>
                    <a:pt x="350680" y="255001"/>
                  </a:lnTo>
                  <a:lnTo>
                    <a:pt x="317404" y="285494"/>
                  </a:lnTo>
                  <a:lnTo>
                    <a:pt x="285494" y="317404"/>
                  </a:lnTo>
                  <a:lnTo>
                    <a:pt x="255001" y="350680"/>
                  </a:lnTo>
                  <a:lnTo>
                    <a:pt x="225974" y="385274"/>
                  </a:lnTo>
                  <a:lnTo>
                    <a:pt x="198461" y="421136"/>
                  </a:lnTo>
                  <a:lnTo>
                    <a:pt x="172512" y="458216"/>
                  </a:lnTo>
                  <a:lnTo>
                    <a:pt x="148178" y="496466"/>
                  </a:lnTo>
                  <a:lnTo>
                    <a:pt x="125506" y="535836"/>
                  </a:lnTo>
                  <a:lnTo>
                    <a:pt x="104547" y="576276"/>
                  </a:lnTo>
                  <a:lnTo>
                    <a:pt x="85349" y="617737"/>
                  </a:lnTo>
                  <a:lnTo>
                    <a:pt x="67963" y="660171"/>
                  </a:lnTo>
                  <a:lnTo>
                    <a:pt x="52437" y="703527"/>
                  </a:lnTo>
                  <a:lnTo>
                    <a:pt x="38821" y="747756"/>
                  </a:lnTo>
                  <a:lnTo>
                    <a:pt x="27165" y="792808"/>
                  </a:lnTo>
                  <a:lnTo>
                    <a:pt x="17517" y="838635"/>
                  </a:lnTo>
                  <a:lnTo>
                    <a:pt x="9927" y="885187"/>
                  </a:lnTo>
                  <a:lnTo>
                    <a:pt x="4445" y="932415"/>
                  </a:lnTo>
                  <a:lnTo>
                    <a:pt x="1119" y="980269"/>
                  </a:lnTo>
                  <a:lnTo>
                    <a:pt x="0" y="1028700"/>
                  </a:lnTo>
                  <a:lnTo>
                    <a:pt x="1119" y="1077130"/>
                  </a:lnTo>
                  <a:lnTo>
                    <a:pt x="4445" y="1124984"/>
                  </a:lnTo>
                  <a:lnTo>
                    <a:pt x="9927" y="1172212"/>
                  </a:lnTo>
                  <a:lnTo>
                    <a:pt x="17517" y="1218764"/>
                  </a:lnTo>
                  <a:lnTo>
                    <a:pt x="27165" y="1264591"/>
                  </a:lnTo>
                  <a:lnTo>
                    <a:pt x="38821" y="1309643"/>
                  </a:lnTo>
                  <a:lnTo>
                    <a:pt x="52437" y="1353872"/>
                  </a:lnTo>
                  <a:lnTo>
                    <a:pt x="67963" y="1397228"/>
                  </a:lnTo>
                  <a:lnTo>
                    <a:pt x="85349" y="1439662"/>
                  </a:lnTo>
                  <a:lnTo>
                    <a:pt x="104547" y="1481123"/>
                  </a:lnTo>
                  <a:lnTo>
                    <a:pt x="125506" y="1521563"/>
                  </a:lnTo>
                  <a:lnTo>
                    <a:pt x="148178" y="1560933"/>
                  </a:lnTo>
                  <a:lnTo>
                    <a:pt x="172512" y="1599183"/>
                  </a:lnTo>
                  <a:lnTo>
                    <a:pt x="198461" y="1636263"/>
                  </a:lnTo>
                  <a:lnTo>
                    <a:pt x="225974" y="1672125"/>
                  </a:lnTo>
                  <a:lnTo>
                    <a:pt x="255001" y="1706719"/>
                  </a:lnTo>
                  <a:lnTo>
                    <a:pt x="285494" y="1739995"/>
                  </a:lnTo>
                  <a:lnTo>
                    <a:pt x="317404" y="1771905"/>
                  </a:lnTo>
                  <a:lnTo>
                    <a:pt x="350680" y="1802398"/>
                  </a:lnTo>
                  <a:lnTo>
                    <a:pt x="385274" y="1831425"/>
                  </a:lnTo>
                  <a:lnTo>
                    <a:pt x="421136" y="1858938"/>
                  </a:lnTo>
                  <a:lnTo>
                    <a:pt x="458216" y="1884887"/>
                  </a:lnTo>
                  <a:lnTo>
                    <a:pt x="496466" y="1909221"/>
                  </a:lnTo>
                  <a:lnTo>
                    <a:pt x="535836" y="1931893"/>
                  </a:lnTo>
                  <a:lnTo>
                    <a:pt x="576276" y="1952852"/>
                  </a:lnTo>
                  <a:lnTo>
                    <a:pt x="617737" y="1972050"/>
                  </a:lnTo>
                  <a:lnTo>
                    <a:pt x="660171" y="1989436"/>
                  </a:lnTo>
                  <a:lnTo>
                    <a:pt x="703527" y="2004962"/>
                  </a:lnTo>
                  <a:lnTo>
                    <a:pt x="747756" y="2018578"/>
                  </a:lnTo>
                  <a:lnTo>
                    <a:pt x="792808" y="2030234"/>
                  </a:lnTo>
                  <a:lnTo>
                    <a:pt x="838635" y="2039882"/>
                  </a:lnTo>
                  <a:lnTo>
                    <a:pt x="885187" y="2047472"/>
                  </a:lnTo>
                  <a:lnTo>
                    <a:pt x="932415" y="2052954"/>
                  </a:lnTo>
                  <a:lnTo>
                    <a:pt x="980269" y="2056280"/>
                  </a:lnTo>
                  <a:lnTo>
                    <a:pt x="1028699" y="2057400"/>
                  </a:lnTo>
                  <a:lnTo>
                    <a:pt x="1077130" y="2056280"/>
                  </a:lnTo>
                  <a:lnTo>
                    <a:pt x="1124984" y="2052954"/>
                  </a:lnTo>
                  <a:lnTo>
                    <a:pt x="1172212" y="2047472"/>
                  </a:lnTo>
                  <a:lnTo>
                    <a:pt x="1218764" y="2039882"/>
                  </a:lnTo>
                  <a:lnTo>
                    <a:pt x="1264591" y="2030234"/>
                  </a:lnTo>
                  <a:lnTo>
                    <a:pt x="1309643" y="2018578"/>
                  </a:lnTo>
                  <a:lnTo>
                    <a:pt x="1353872" y="2004962"/>
                  </a:lnTo>
                  <a:lnTo>
                    <a:pt x="1397228" y="1989436"/>
                  </a:lnTo>
                  <a:lnTo>
                    <a:pt x="1439662" y="1972050"/>
                  </a:lnTo>
                  <a:lnTo>
                    <a:pt x="1481123" y="1952852"/>
                  </a:lnTo>
                  <a:lnTo>
                    <a:pt x="1521563" y="1931893"/>
                  </a:lnTo>
                  <a:lnTo>
                    <a:pt x="1560933" y="1909221"/>
                  </a:lnTo>
                  <a:lnTo>
                    <a:pt x="1599183" y="1884887"/>
                  </a:lnTo>
                  <a:lnTo>
                    <a:pt x="1636263" y="1858938"/>
                  </a:lnTo>
                  <a:lnTo>
                    <a:pt x="1672125" y="1831425"/>
                  </a:lnTo>
                  <a:lnTo>
                    <a:pt x="1706719" y="1802398"/>
                  </a:lnTo>
                  <a:lnTo>
                    <a:pt x="1739995" y="1771905"/>
                  </a:lnTo>
                  <a:lnTo>
                    <a:pt x="1771905" y="1739995"/>
                  </a:lnTo>
                  <a:lnTo>
                    <a:pt x="1802398" y="1706719"/>
                  </a:lnTo>
                  <a:lnTo>
                    <a:pt x="1831425" y="1672125"/>
                  </a:lnTo>
                  <a:lnTo>
                    <a:pt x="1858938" y="1636263"/>
                  </a:lnTo>
                  <a:lnTo>
                    <a:pt x="1884887" y="1599183"/>
                  </a:lnTo>
                  <a:lnTo>
                    <a:pt x="1909221" y="1560933"/>
                  </a:lnTo>
                  <a:lnTo>
                    <a:pt x="1931893" y="1521563"/>
                  </a:lnTo>
                  <a:lnTo>
                    <a:pt x="1952852" y="1481123"/>
                  </a:lnTo>
                  <a:lnTo>
                    <a:pt x="1972050" y="1439662"/>
                  </a:lnTo>
                  <a:lnTo>
                    <a:pt x="1989436" y="1397228"/>
                  </a:lnTo>
                  <a:lnTo>
                    <a:pt x="2004962" y="1353872"/>
                  </a:lnTo>
                  <a:lnTo>
                    <a:pt x="2018578" y="1309643"/>
                  </a:lnTo>
                  <a:lnTo>
                    <a:pt x="2030234" y="1264591"/>
                  </a:lnTo>
                  <a:lnTo>
                    <a:pt x="2039882" y="1218764"/>
                  </a:lnTo>
                  <a:lnTo>
                    <a:pt x="2047472" y="1172212"/>
                  </a:lnTo>
                  <a:lnTo>
                    <a:pt x="2052954" y="1124984"/>
                  </a:lnTo>
                  <a:lnTo>
                    <a:pt x="2056280" y="1077130"/>
                  </a:lnTo>
                  <a:lnTo>
                    <a:pt x="2057399" y="1028700"/>
                  </a:lnTo>
                  <a:lnTo>
                    <a:pt x="2056280" y="980269"/>
                  </a:lnTo>
                  <a:lnTo>
                    <a:pt x="2052954" y="932415"/>
                  </a:lnTo>
                  <a:lnTo>
                    <a:pt x="2047472" y="885187"/>
                  </a:lnTo>
                  <a:lnTo>
                    <a:pt x="2039882" y="838635"/>
                  </a:lnTo>
                  <a:lnTo>
                    <a:pt x="2030234" y="792808"/>
                  </a:lnTo>
                  <a:lnTo>
                    <a:pt x="2018578" y="747756"/>
                  </a:lnTo>
                  <a:lnTo>
                    <a:pt x="2004962" y="703527"/>
                  </a:lnTo>
                  <a:lnTo>
                    <a:pt x="1989436" y="660171"/>
                  </a:lnTo>
                  <a:lnTo>
                    <a:pt x="1972050" y="617737"/>
                  </a:lnTo>
                  <a:lnTo>
                    <a:pt x="1952852" y="576276"/>
                  </a:lnTo>
                  <a:lnTo>
                    <a:pt x="1931893" y="535836"/>
                  </a:lnTo>
                  <a:lnTo>
                    <a:pt x="1909221" y="496466"/>
                  </a:lnTo>
                  <a:lnTo>
                    <a:pt x="1884887" y="458216"/>
                  </a:lnTo>
                  <a:lnTo>
                    <a:pt x="1858938" y="421136"/>
                  </a:lnTo>
                  <a:lnTo>
                    <a:pt x="1831425" y="385274"/>
                  </a:lnTo>
                  <a:lnTo>
                    <a:pt x="1802398" y="350680"/>
                  </a:lnTo>
                  <a:lnTo>
                    <a:pt x="1771905" y="317404"/>
                  </a:lnTo>
                  <a:lnTo>
                    <a:pt x="1739995" y="285494"/>
                  </a:lnTo>
                  <a:lnTo>
                    <a:pt x="1706719" y="255001"/>
                  </a:lnTo>
                  <a:lnTo>
                    <a:pt x="1672125" y="225974"/>
                  </a:lnTo>
                  <a:lnTo>
                    <a:pt x="1636263" y="198461"/>
                  </a:lnTo>
                  <a:lnTo>
                    <a:pt x="1599183" y="172512"/>
                  </a:lnTo>
                  <a:lnTo>
                    <a:pt x="1560933" y="148178"/>
                  </a:lnTo>
                  <a:lnTo>
                    <a:pt x="1521563" y="125506"/>
                  </a:lnTo>
                  <a:lnTo>
                    <a:pt x="1481123" y="104547"/>
                  </a:lnTo>
                  <a:lnTo>
                    <a:pt x="1439662" y="85349"/>
                  </a:lnTo>
                  <a:lnTo>
                    <a:pt x="1397228" y="67963"/>
                  </a:lnTo>
                  <a:lnTo>
                    <a:pt x="1353872" y="52437"/>
                  </a:lnTo>
                  <a:lnTo>
                    <a:pt x="1309643" y="38821"/>
                  </a:lnTo>
                  <a:lnTo>
                    <a:pt x="1264591" y="27165"/>
                  </a:lnTo>
                  <a:lnTo>
                    <a:pt x="1218764" y="17517"/>
                  </a:lnTo>
                  <a:lnTo>
                    <a:pt x="1172212" y="9927"/>
                  </a:lnTo>
                  <a:lnTo>
                    <a:pt x="1124984" y="4445"/>
                  </a:lnTo>
                  <a:lnTo>
                    <a:pt x="1077130" y="1119"/>
                  </a:lnTo>
                  <a:lnTo>
                    <a:pt x="1028699" y="0"/>
                  </a:lnTo>
                  <a:close/>
                </a:path>
              </a:pathLst>
            </a:custGeom>
            <a:solidFill>
              <a:srgbClr val="CCFFCC"/>
            </a:solidFill>
          </p:spPr>
          <p:txBody>
            <a:bodyPr wrap="square" lIns="0" tIns="0" rIns="0" bIns="0" rtlCol="0"/>
            <a:lstStyle/>
            <a:p>
              <a:endParaRPr/>
            </a:p>
          </p:txBody>
        </p:sp>
        <p:sp>
          <p:nvSpPr>
            <p:cNvPr id="35" name="object 35"/>
            <p:cNvSpPr/>
            <p:nvPr/>
          </p:nvSpPr>
          <p:spPr>
            <a:xfrm>
              <a:off x="2488692" y="2804160"/>
              <a:ext cx="2057400" cy="2057400"/>
            </a:xfrm>
            <a:custGeom>
              <a:avLst/>
              <a:gdLst/>
              <a:ahLst/>
              <a:cxnLst/>
              <a:rect l="l" t="t" r="r" b="b"/>
              <a:pathLst>
                <a:path w="2057400" h="2057400">
                  <a:moveTo>
                    <a:pt x="0" y="1028700"/>
                  </a:moveTo>
                  <a:lnTo>
                    <a:pt x="1119" y="980269"/>
                  </a:lnTo>
                  <a:lnTo>
                    <a:pt x="4445" y="932415"/>
                  </a:lnTo>
                  <a:lnTo>
                    <a:pt x="9927" y="885187"/>
                  </a:lnTo>
                  <a:lnTo>
                    <a:pt x="17517" y="838635"/>
                  </a:lnTo>
                  <a:lnTo>
                    <a:pt x="27165" y="792808"/>
                  </a:lnTo>
                  <a:lnTo>
                    <a:pt x="38821" y="747756"/>
                  </a:lnTo>
                  <a:lnTo>
                    <a:pt x="52437" y="703527"/>
                  </a:lnTo>
                  <a:lnTo>
                    <a:pt x="67963" y="660171"/>
                  </a:lnTo>
                  <a:lnTo>
                    <a:pt x="85349" y="617737"/>
                  </a:lnTo>
                  <a:lnTo>
                    <a:pt x="104547" y="576276"/>
                  </a:lnTo>
                  <a:lnTo>
                    <a:pt x="125506" y="535836"/>
                  </a:lnTo>
                  <a:lnTo>
                    <a:pt x="148178" y="496466"/>
                  </a:lnTo>
                  <a:lnTo>
                    <a:pt x="172512" y="458216"/>
                  </a:lnTo>
                  <a:lnTo>
                    <a:pt x="198461" y="421136"/>
                  </a:lnTo>
                  <a:lnTo>
                    <a:pt x="225974" y="385274"/>
                  </a:lnTo>
                  <a:lnTo>
                    <a:pt x="255001" y="350680"/>
                  </a:lnTo>
                  <a:lnTo>
                    <a:pt x="285494" y="317404"/>
                  </a:lnTo>
                  <a:lnTo>
                    <a:pt x="317404" y="285494"/>
                  </a:lnTo>
                  <a:lnTo>
                    <a:pt x="350680" y="255001"/>
                  </a:lnTo>
                  <a:lnTo>
                    <a:pt x="385274" y="225974"/>
                  </a:lnTo>
                  <a:lnTo>
                    <a:pt x="421136" y="198461"/>
                  </a:lnTo>
                  <a:lnTo>
                    <a:pt x="458216" y="172512"/>
                  </a:lnTo>
                  <a:lnTo>
                    <a:pt x="496466" y="148178"/>
                  </a:lnTo>
                  <a:lnTo>
                    <a:pt x="535836" y="125506"/>
                  </a:lnTo>
                  <a:lnTo>
                    <a:pt x="576276" y="104547"/>
                  </a:lnTo>
                  <a:lnTo>
                    <a:pt x="617737" y="85349"/>
                  </a:lnTo>
                  <a:lnTo>
                    <a:pt x="660171" y="67963"/>
                  </a:lnTo>
                  <a:lnTo>
                    <a:pt x="703527" y="52437"/>
                  </a:lnTo>
                  <a:lnTo>
                    <a:pt x="747756" y="38821"/>
                  </a:lnTo>
                  <a:lnTo>
                    <a:pt x="792808" y="27165"/>
                  </a:lnTo>
                  <a:lnTo>
                    <a:pt x="838635" y="17517"/>
                  </a:lnTo>
                  <a:lnTo>
                    <a:pt x="885187" y="9927"/>
                  </a:lnTo>
                  <a:lnTo>
                    <a:pt x="932415" y="4445"/>
                  </a:lnTo>
                  <a:lnTo>
                    <a:pt x="980269" y="1119"/>
                  </a:lnTo>
                  <a:lnTo>
                    <a:pt x="1028699" y="0"/>
                  </a:lnTo>
                  <a:lnTo>
                    <a:pt x="1077130" y="1119"/>
                  </a:lnTo>
                  <a:lnTo>
                    <a:pt x="1124984" y="4445"/>
                  </a:lnTo>
                  <a:lnTo>
                    <a:pt x="1172212" y="9927"/>
                  </a:lnTo>
                  <a:lnTo>
                    <a:pt x="1218764" y="17517"/>
                  </a:lnTo>
                  <a:lnTo>
                    <a:pt x="1264591" y="27165"/>
                  </a:lnTo>
                  <a:lnTo>
                    <a:pt x="1309643" y="38821"/>
                  </a:lnTo>
                  <a:lnTo>
                    <a:pt x="1353872" y="52437"/>
                  </a:lnTo>
                  <a:lnTo>
                    <a:pt x="1397228" y="67963"/>
                  </a:lnTo>
                  <a:lnTo>
                    <a:pt x="1439662" y="85349"/>
                  </a:lnTo>
                  <a:lnTo>
                    <a:pt x="1481123" y="104547"/>
                  </a:lnTo>
                  <a:lnTo>
                    <a:pt x="1521563" y="125506"/>
                  </a:lnTo>
                  <a:lnTo>
                    <a:pt x="1560933" y="148178"/>
                  </a:lnTo>
                  <a:lnTo>
                    <a:pt x="1599183" y="172512"/>
                  </a:lnTo>
                  <a:lnTo>
                    <a:pt x="1636263" y="198461"/>
                  </a:lnTo>
                  <a:lnTo>
                    <a:pt x="1672125" y="225974"/>
                  </a:lnTo>
                  <a:lnTo>
                    <a:pt x="1706719" y="255001"/>
                  </a:lnTo>
                  <a:lnTo>
                    <a:pt x="1739995" y="285494"/>
                  </a:lnTo>
                  <a:lnTo>
                    <a:pt x="1771905" y="317404"/>
                  </a:lnTo>
                  <a:lnTo>
                    <a:pt x="1802398" y="350680"/>
                  </a:lnTo>
                  <a:lnTo>
                    <a:pt x="1831425" y="385274"/>
                  </a:lnTo>
                  <a:lnTo>
                    <a:pt x="1858938" y="421136"/>
                  </a:lnTo>
                  <a:lnTo>
                    <a:pt x="1884887" y="458216"/>
                  </a:lnTo>
                  <a:lnTo>
                    <a:pt x="1909221" y="496466"/>
                  </a:lnTo>
                  <a:lnTo>
                    <a:pt x="1931893" y="535836"/>
                  </a:lnTo>
                  <a:lnTo>
                    <a:pt x="1952852" y="576276"/>
                  </a:lnTo>
                  <a:lnTo>
                    <a:pt x="1972050" y="617737"/>
                  </a:lnTo>
                  <a:lnTo>
                    <a:pt x="1989436" y="660171"/>
                  </a:lnTo>
                  <a:lnTo>
                    <a:pt x="2004962" y="703527"/>
                  </a:lnTo>
                  <a:lnTo>
                    <a:pt x="2018578" y="747756"/>
                  </a:lnTo>
                  <a:lnTo>
                    <a:pt x="2030234" y="792808"/>
                  </a:lnTo>
                  <a:lnTo>
                    <a:pt x="2039882" y="838635"/>
                  </a:lnTo>
                  <a:lnTo>
                    <a:pt x="2047472" y="885187"/>
                  </a:lnTo>
                  <a:lnTo>
                    <a:pt x="2052954" y="932415"/>
                  </a:lnTo>
                  <a:lnTo>
                    <a:pt x="2056280" y="980269"/>
                  </a:lnTo>
                  <a:lnTo>
                    <a:pt x="2057399" y="1028700"/>
                  </a:lnTo>
                  <a:lnTo>
                    <a:pt x="2056280" y="1077130"/>
                  </a:lnTo>
                  <a:lnTo>
                    <a:pt x="2052954" y="1124984"/>
                  </a:lnTo>
                  <a:lnTo>
                    <a:pt x="2047472" y="1172212"/>
                  </a:lnTo>
                  <a:lnTo>
                    <a:pt x="2039882" y="1218764"/>
                  </a:lnTo>
                  <a:lnTo>
                    <a:pt x="2030234" y="1264591"/>
                  </a:lnTo>
                  <a:lnTo>
                    <a:pt x="2018578" y="1309643"/>
                  </a:lnTo>
                  <a:lnTo>
                    <a:pt x="2004962" y="1353872"/>
                  </a:lnTo>
                  <a:lnTo>
                    <a:pt x="1989436" y="1397228"/>
                  </a:lnTo>
                  <a:lnTo>
                    <a:pt x="1972050" y="1439662"/>
                  </a:lnTo>
                  <a:lnTo>
                    <a:pt x="1952852" y="1481123"/>
                  </a:lnTo>
                  <a:lnTo>
                    <a:pt x="1931893" y="1521563"/>
                  </a:lnTo>
                  <a:lnTo>
                    <a:pt x="1909221" y="1560933"/>
                  </a:lnTo>
                  <a:lnTo>
                    <a:pt x="1884887" y="1599183"/>
                  </a:lnTo>
                  <a:lnTo>
                    <a:pt x="1858938" y="1636263"/>
                  </a:lnTo>
                  <a:lnTo>
                    <a:pt x="1831425" y="1672125"/>
                  </a:lnTo>
                  <a:lnTo>
                    <a:pt x="1802398" y="1706719"/>
                  </a:lnTo>
                  <a:lnTo>
                    <a:pt x="1771905" y="1739995"/>
                  </a:lnTo>
                  <a:lnTo>
                    <a:pt x="1739995" y="1771905"/>
                  </a:lnTo>
                  <a:lnTo>
                    <a:pt x="1706719" y="1802398"/>
                  </a:lnTo>
                  <a:lnTo>
                    <a:pt x="1672125" y="1831425"/>
                  </a:lnTo>
                  <a:lnTo>
                    <a:pt x="1636263" y="1858938"/>
                  </a:lnTo>
                  <a:lnTo>
                    <a:pt x="1599183" y="1884887"/>
                  </a:lnTo>
                  <a:lnTo>
                    <a:pt x="1560933" y="1909221"/>
                  </a:lnTo>
                  <a:lnTo>
                    <a:pt x="1521563" y="1931893"/>
                  </a:lnTo>
                  <a:lnTo>
                    <a:pt x="1481123" y="1952852"/>
                  </a:lnTo>
                  <a:lnTo>
                    <a:pt x="1439662" y="1972050"/>
                  </a:lnTo>
                  <a:lnTo>
                    <a:pt x="1397228" y="1989436"/>
                  </a:lnTo>
                  <a:lnTo>
                    <a:pt x="1353872" y="2004962"/>
                  </a:lnTo>
                  <a:lnTo>
                    <a:pt x="1309643" y="2018578"/>
                  </a:lnTo>
                  <a:lnTo>
                    <a:pt x="1264591" y="2030234"/>
                  </a:lnTo>
                  <a:lnTo>
                    <a:pt x="1218764" y="2039882"/>
                  </a:lnTo>
                  <a:lnTo>
                    <a:pt x="1172212" y="2047472"/>
                  </a:lnTo>
                  <a:lnTo>
                    <a:pt x="1124984" y="2052954"/>
                  </a:lnTo>
                  <a:lnTo>
                    <a:pt x="1077130" y="2056280"/>
                  </a:lnTo>
                  <a:lnTo>
                    <a:pt x="1028699" y="2057400"/>
                  </a:lnTo>
                  <a:lnTo>
                    <a:pt x="980269" y="2056280"/>
                  </a:lnTo>
                  <a:lnTo>
                    <a:pt x="932415" y="2052954"/>
                  </a:lnTo>
                  <a:lnTo>
                    <a:pt x="885187" y="2047472"/>
                  </a:lnTo>
                  <a:lnTo>
                    <a:pt x="838635" y="2039882"/>
                  </a:lnTo>
                  <a:lnTo>
                    <a:pt x="792808" y="2030234"/>
                  </a:lnTo>
                  <a:lnTo>
                    <a:pt x="747756" y="2018578"/>
                  </a:lnTo>
                  <a:lnTo>
                    <a:pt x="703527" y="2004962"/>
                  </a:lnTo>
                  <a:lnTo>
                    <a:pt x="660171" y="1989436"/>
                  </a:lnTo>
                  <a:lnTo>
                    <a:pt x="617737" y="1972050"/>
                  </a:lnTo>
                  <a:lnTo>
                    <a:pt x="576276" y="1952852"/>
                  </a:lnTo>
                  <a:lnTo>
                    <a:pt x="535836" y="1931893"/>
                  </a:lnTo>
                  <a:lnTo>
                    <a:pt x="496466" y="1909221"/>
                  </a:lnTo>
                  <a:lnTo>
                    <a:pt x="458216" y="1884887"/>
                  </a:lnTo>
                  <a:lnTo>
                    <a:pt x="421136" y="1858938"/>
                  </a:lnTo>
                  <a:lnTo>
                    <a:pt x="385274" y="1831425"/>
                  </a:lnTo>
                  <a:lnTo>
                    <a:pt x="350680" y="1802398"/>
                  </a:lnTo>
                  <a:lnTo>
                    <a:pt x="317404" y="1771905"/>
                  </a:lnTo>
                  <a:lnTo>
                    <a:pt x="285494" y="1739995"/>
                  </a:lnTo>
                  <a:lnTo>
                    <a:pt x="255001" y="1706719"/>
                  </a:lnTo>
                  <a:lnTo>
                    <a:pt x="225974" y="1672125"/>
                  </a:lnTo>
                  <a:lnTo>
                    <a:pt x="198461" y="1636263"/>
                  </a:lnTo>
                  <a:lnTo>
                    <a:pt x="172512" y="1599183"/>
                  </a:lnTo>
                  <a:lnTo>
                    <a:pt x="148178" y="1560933"/>
                  </a:lnTo>
                  <a:lnTo>
                    <a:pt x="125506" y="1521563"/>
                  </a:lnTo>
                  <a:lnTo>
                    <a:pt x="104547" y="1481123"/>
                  </a:lnTo>
                  <a:lnTo>
                    <a:pt x="85349" y="1439662"/>
                  </a:lnTo>
                  <a:lnTo>
                    <a:pt x="67963" y="1397228"/>
                  </a:lnTo>
                  <a:lnTo>
                    <a:pt x="52437" y="1353872"/>
                  </a:lnTo>
                  <a:lnTo>
                    <a:pt x="38821" y="1309643"/>
                  </a:lnTo>
                  <a:lnTo>
                    <a:pt x="27165" y="1264591"/>
                  </a:lnTo>
                  <a:lnTo>
                    <a:pt x="17517" y="1218764"/>
                  </a:lnTo>
                  <a:lnTo>
                    <a:pt x="9927" y="1172212"/>
                  </a:lnTo>
                  <a:lnTo>
                    <a:pt x="4445" y="1124984"/>
                  </a:lnTo>
                  <a:lnTo>
                    <a:pt x="1119" y="1077130"/>
                  </a:lnTo>
                  <a:lnTo>
                    <a:pt x="0" y="1028700"/>
                  </a:lnTo>
                  <a:close/>
                </a:path>
                <a:path w="2057400" h="2057400">
                  <a:moveTo>
                    <a:pt x="1028699" y="0"/>
                  </a:moveTo>
                  <a:lnTo>
                    <a:pt x="1028699" y="2057400"/>
                  </a:lnTo>
                </a:path>
                <a:path w="2057400" h="2057400">
                  <a:moveTo>
                    <a:pt x="1092708" y="597407"/>
                  </a:moveTo>
                  <a:lnTo>
                    <a:pt x="1929383" y="597407"/>
                  </a:lnTo>
                </a:path>
              </a:pathLst>
            </a:custGeom>
            <a:ln w="9144">
              <a:solidFill>
                <a:srgbClr val="000000"/>
              </a:solidFill>
            </a:ln>
          </p:spPr>
          <p:txBody>
            <a:bodyPr wrap="square" lIns="0" tIns="0" rIns="0" bIns="0" rtlCol="0"/>
            <a:lstStyle/>
            <a:p>
              <a:endParaRPr/>
            </a:p>
          </p:txBody>
        </p:sp>
        <p:sp>
          <p:nvSpPr>
            <p:cNvPr id="36" name="object 36"/>
            <p:cNvSpPr/>
            <p:nvPr/>
          </p:nvSpPr>
          <p:spPr>
            <a:xfrm>
              <a:off x="3675126" y="3242310"/>
              <a:ext cx="650875" cy="321945"/>
            </a:xfrm>
            <a:custGeom>
              <a:avLst/>
              <a:gdLst/>
              <a:ahLst/>
              <a:cxnLst/>
              <a:rect l="l" t="t" r="r" b="b"/>
              <a:pathLst>
                <a:path w="650875" h="321945">
                  <a:moveTo>
                    <a:pt x="0" y="321563"/>
                  </a:moveTo>
                  <a:lnTo>
                    <a:pt x="292862" y="321563"/>
                  </a:lnTo>
                  <a:lnTo>
                    <a:pt x="292862" y="0"/>
                  </a:lnTo>
                  <a:lnTo>
                    <a:pt x="650748" y="0"/>
                  </a:lnTo>
                </a:path>
              </a:pathLst>
            </a:custGeom>
            <a:ln w="28956">
              <a:solidFill>
                <a:srgbClr val="0033CC"/>
              </a:solidFill>
            </a:ln>
          </p:spPr>
          <p:txBody>
            <a:bodyPr wrap="square" lIns="0" tIns="0" rIns="0" bIns="0" rtlCol="0"/>
            <a:lstStyle/>
            <a:p>
              <a:endParaRPr/>
            </a:p>
          </p:txBody>
        </p:sp>
      </p:grpSp>
      <p:sp>
        <p:nvSpPr>
          <p:cNvPr id="37" name="object 37"/>
          <p:cNvSpPr txBox="1"/>
          <p:nvPr/>
        </p:nvSpPr>
        <p:spPr>
          <a:xfrm>
            <a:off x="5771134" y="3401948"/>
            <a:ext cx="158750" cy="386080"/>
          </a:xfrm>
          <a:prstGeom prst="rect">
            <a:avLst/>
          </a:prstGeom>
        </p:spPr>
        <p:txBody>
          <a:bodyPr vert="horz" wrap="square" lIns="0" tIns="13970" rIns="0" bIns="0" rtlCol="0">
            <a:spAutoFit/>
          </a:bodyPr>
          <a:lstStyle/>
          <a:p>
            <a:pPr marL="12700">
              <a:spcBef>
                <a:spcPts val="110"/>
              </a:spcBef>
            </a:pPr>
            <a:r>
              <a:rPr sz="2350" i="1" spc="5" dirty="0">
                <a:latin typeface="Times New Roman"/>
                <a:cs typeface="Times New Roman"/>
              </a:rPr>
              <a:t>y</a:t>
            </a:r>
            <a:endParaRPr sz="2350">
              <a:latin typeface="Times New Roman"/>
              <a:cs typeface="Times New Roman"/>
            </a:endParaRPr>
          </a:p>
        </p:txBody>
      </p:sp>
      <p:sp>
        <p:nvSpPr>
          <p:cNvPr id="38" name="object 38"/>
          <p:cNvSpPr txBox="1"/>
          <p:nvPr/>
        </p:nvSpPr>
        <p:spPr>
          <a:xfrm>
            <a:off x="3842130" y="3012695"/>
            <a:ext cx="1369060" cy="1433195"/>
          </a:xfrm>
          <a:prstGeom prst="rect">
            <a:avLst/>
          </a:prstGeom>
        </p:spPr>
        <p:txBody>
          <a:bodyPr vert="horz" wrap="square" lIns="0" tIns="13970" rIns="0" bIns="0" rtlCol="0">
            <a:spAutoFit/>
          </a:bodyPr>
          <a:lstStyle/>
          <a:p>
            <a:pPr marL="12700">
              <a:spcBef>
                <a:spcPts val="110"/>
              </a:spcBef>
            </a:pPr>
            <a:r>
              <a:rPr sz="4550" spc="5" dirty="0">
                <a:solidFill>
                  <a:srgbClr val="0033CC"/>
                </a:solidFill>
                <a:latin typeface="Symbol"/>
                <a:cs typeface="Symbol"/>
              </a:rPr>
              <a:t></a:t>
            </a:r>
            <a:endParaRPr sz="4550">
              <a:latin typeface="Symbol"/>
              <a:cs typeface="Symbol"/>
            </a:endParaRPr>
          </a:p>
          <a:p>
            <a:pPr marL="12700">
              <a:spcBef>
                <a:spcPts val="2370"/>
              </a:spcBef>
              <a:tabLst>
                <a:tab pos="783590" algn="l"/>
              </a:tabLst>
            </a:pPr>
            <a:r>
              <a:rPr sz="2700" i="1" dirty="0">
                <a:solidFill>
                  <a:srgbClr val="0033CC"/>
                </a:solidFill>
                <a:latin typeface="Times New Roman"/>
                <a:cs typeface="Times New Roman"/>
              </a:rPr>
              <a:t>f </a:t>
            </a:r>
            <a:r>
              <a:rPr sz="2700" dirty="0">
                <a:solidFill>
                  <a:srgbClr val="0033CC"/>
                </a:solidFill>
                <a:latin typeface="Times New Roman"/>
                <a:cs typeface="Times New Roman"/>
              </a:rPr>
              <a:t>(.)	</a:t>
            </a:r>
            <a:r>
              <a:rPr sz="2700" i="1" dirty="0">
                <a:solidFill>
                  <a:srgbClr val="0033CC"/>
                </a:solidFill>
                <a:latin typeface="Times New Roman"/>
                <a:cs typeface="Times New Roman"/>
              </a:rPr>
              <a:t>a</a:t>
            </a:r>
            <a:r>
              <a:rPr sz="2700" i="1" spc="-85" dirty="0">
                <a:solidFill>
                  <a:srgbClr val="0033CC"/>
                </a:solidFill>
                <a:latin typeface="Times New Roman"/>
                <a:cs typeface="Times New Roman"/>
              </a:rPr>
              <a:t> </a:t>
            </a:r>
            <a:r>
              <a:rPr sz="2700" dirty="0">
                <a:solidFill>
                  <a:srgbClr val="0033CC"/>
                </a:solidFill>
                <a:latin typeface="Times New Roman"/>
                <a:cs typeface="Times New Roman"/>
              </a:rPr>
              <a:t>(.)</a:t>
            </a:r>
            <a:endParaRPr sz="2700">
              <a:latin typeface="Times New Roman"/>
              <a:cs typeface="Times New Roman"/>
            </a:endParaRPr>
          </a:p>
        </p:txBody>
      </p:sp>
      <p:grpSp>
        <p:nvGrpSpPr>
          <p:cNvPr id="39" name="object 39"/>
          <p:cNvGrpSpPr/>
          <p:nvPr/>
        </p:nvGrpSpPr>
        <p:grpSpPr>
          <a:xfrm>
            <a:off x="2447544" y="4556760"/>
            <a:ext cx="1301750" cy="852169"/>
            <a:chOff x="1495044" y="4556759"/>
            <a:chExt cx="1301750" cy="852169"/>
          </a:xfrm>
        </p:grpSpPr>
        <p:sp>
          <p:nvSpPr>
            <p:cNvPr id="40" name="object 40"/>
            <p:cNvSpPr/>
            <p:nvPr/>
          </p:nvSpPr>
          <p:spPr>
            <a:xfrm>
              <a:off x="1499616" y="4561331"/>
              <a:ext cx="1292860" cy="843280"/>
            </a:xfrm>
            <a:custGeom>
              <a:avLst/>
              <a:gdLst/>
              <a:ahLst/>
              <a:cxnLst/>
              <a:rect l="l" t="t" r="r" b="b"/>
              <a:pathLst>
                <a:path w="1292860" h="843279">
                  <a:moveTo>
                    <a:pt x="0" y="842772"/>
                  </a:moveTo>
                  <a:lnTo>
                    <a:pt x="1292352" y="0"/>
                  </a:lnTo>
                </a:path>
              </a:pathLst>
            </a:custGeom>
            <a:ln w="9143">
              <a:solidFill>
                <a:srgbClr val="000000"/>
              </a:solidFill>
            </a:ln>
          </p:spPr>
          <p:txBody>
            <a:bodyPr wrap="square" lIns="0" tIns="0" rIns="0" bIns="0" rtlCol="0"/>
            <a:lstStyle/>
            <a:p>
              <a:endParaRPr/>
            </a:p>
          </p:txBody>
        </p:sp>
        <p:sp>
          <p:nvSpPr>
            <p:cNvPr id="41" name="object 41"/>
            <p:cNvSpPr/>
            <p:nvPr/>
          </p:nvSpPr>
          <p:spPr>
            <a:xfrm>
              <a:off x="2151888" y="4803647"/>
              <a:ext cx="202692" cy="202692"/>
            </a:xfrm>
            <a:prstGeom prst="rect">
              <a:avLst/>
            </a:prstGeom>
            <a:blipFill>
              <a:blip r:embed="rId9" cstate="print"/>
              <a:stretch>
                <a:fillRect/>
              </a:stretch>
            </a:blipFill>
          </p:spPr>
          <p:txBody>
            <a:bodyPr wrap="square" lIns="0" tIns="0" rIns="0" bIns="0" rtlCol="0"/>
            <a:lstStyle/>
            <a:p>
              <a:endParaRPr/>
            </a:p>
          </p:txBody>
        </p:sp>
      </p:grpSp>
      <p:sp>
        <p:nvSpPr>
          <p:cNvPr id="42" name="object 42"/>
          <p:cNvSpPr txBox="1"/>
          <p:nvPr/>
        </p:nvSpPr>
        <p:spPr>
          <a:xfrm>
            <a:off x="2815717" y="4366006"/>
            <a:ext cx="510540" cy="1038225"/>
          </a:xfrm>
          <a:prstGeom prst="rect">
            <a:avLst/>
          </a:prstGeom>
        </p:spPr>
        <p:txBody>
          <a:bodyPr vert="horz" wrap="square" lIns="0" tIns="13970" rIns="0" bIns="0" rtlCol="0">
            <a:spAutoFit/>
          </a:bodyPr>
          <a:lstStyle/>
          <a:p>
            <a:pPr marL="38100">
              <a:spcBef>
                <a:spcPts val="110"/>
              </a:spcBef>
            </a:pPr>
            <a:r>
              <a:rPr sz="2350" i="1" spc="10" dirty="0">
                <a:latin typeface="Times New Roman"/>
                <a:cs typeface="Times New Roman"/>
              </a:rPr>
              <a:t>w</a:t>
            </a:r>
            <a:r>
              <a:rPr sz="2325" i="1" spc="15" baseline="-21505" dirty="0">
                <a:latin typeface="Times New Roman"/>
                <a:cs typeface="Times New Roman"/>
              </a:rPr>
              <a:t>m</a:t>
            </a:r>
            <a:endParaRPr sz="2325" baseline="-21505">
              <a:latin typeface="Times New Roman"/>
              <a:cs typeface="Times New Roman"/>
            </a:endParaRPr>
          </a:p>
          <a:p>
            <a:pPr marL="315595">
              <a:spcBef>
                <a:spcPts val="2145"/>
              </a:spcBef>
            </a:pPr>
            <a:r>
              <a:rPr sz="2500" i="1" spc="-75" dirty="0">
                <a:latin typeface="Symbol"/>
                <a:cs typeface="Symbol"/>
              </a:rPr>
              <a:t></a:t>
            </a:r>
            <a:endParaRPr sz="2500">
              <a:latin typeface="Symbol"/>
              <a:cs typeface="Symbol"/>
            </a:endParaRPr>
          </a:p>
        </p:txBody>
      </p:sp>
      <p:sp>
        <p:nvSpPr>
          <p:cNvPr id="45" name="object 45"/>
          <p:cNvSpPr txBox="1">
            <a:spLocks noGrp="1"/>
          </p:cNvSpPr>
          <p:nvPr>
            <p:ph type="ftr" sz="quarter" idx="5"/>
          </p:nvPr>
        </p:nvSpPr>
        <p:spPr>
          <a:xfrm>
            <a:off x="108305" y="6648205"/>
            <a:ext cx="3803015" cy="179536"/>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endParaRPr spc="-5" dirty="0"/>
          </a:p>
        </p:txBody>
      </p:sp>
      <p:sp>
        <p:nvSpPr>
          <p:cNvPr id="46" name="object 46"/>
          <p:cNvSpPr txBox="1">
            <a:spLocks noGrp="1"/>
          </p:cNvSpPr>
          <p:nvPr>
            <p:ph type="sldNum" sz="quarter" idx="7"/>
          </p:nvPr>
        </p:nvSpPr>
        <p:spPr>
          <a:xfrm>
            <a:off x="5740653" y="6648205"/>
            <a:ext cx="247650" cy="179536"/>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25"/>
              </a:lnSpc>
            </a:pPr>
            <a:endParaRPr spc="-5" dirty="0"/>
          </a:p>
        </p:txBody>
      </p:sp>
      <p:sp>
        <p:nvSpPr>
          <p:cNvPr id="43" name="object 43"/>
          <p:cNvSpPr txBox="1"/>
          <p:nvPr/>
        </p:nvSpPr>
        <p:spPr>
          <a:xfrm>
            <a:off x="1730146" y="4619626"/>
            <a:ext cx="306070" cy="1096645"/>
          </a:xfrm>
          <a:prstGeom prst="rect">
            <a:avLst/>
          </a:prstGeom>
        </p:spPr>
        <p:txBody>
          <a:bodyPr vert="horz" wrap="square" lIns="0" tIns="13970" rIns="0" bIns="0" rtlCol="0">
            <a:spAutoFit/>
          </a:bodyPr>
          <a:lstStyle/>
          <a:p>
            <a:pPr marL="12700">
              <a:spcBef>
                <a:spcPts val="110"/>
              </a:spcBef>
            </a:pPr>
            <a:r>
              <a:rPr sz="2350" i="1" spc="5" dirty="0">
                <a:latin typeface="Times New Roman"/>
                <a:cs typeface="Times New Roman"/>
              </a:rPr>
              <a:t>x</a:t>
            </a:r>
            <a:endParaRPr sz="2350">
              <a:latin typeface="Times New Roman"/>
              <a:cs typeface="Times New Roman"/>
            </a:endParaRPr>
          </a:p>
          <a:p>
            <a:pPr marL="12700">
              <a:lnSpc>
                <a:spcPts val="1625"/>
              </a:lnSpc>
              <a:spcBef>
                <a:spcPts val="1390"/>
              </a:spcBef>
            </a:pPr>
            <a:r>
              <a:rPr sz="1550" i="1" spc="15" dirty="0">
                <a:latin typeface="Times New Roman"/>
                <a:cs typeface="Times New Roman"/>
              </a:rPr>
              <a:t>m</a:t>
            </a:r>
            <a:endParaRPr sz="1550">
              <a:latin typeface="Times New Roman"/>
              <a:cs typeface="Times New Roman"/>
            </a:endParaRPr>
          </a:p>
          <a:p>
            <a:pPr marL="142240">
              <a:lnSpc>
                <a:spcPts val="2585"/>
              </a:lnSpc>
            </a:pPr>
            <a:r>
              <a:rPr sz="2350" i="1" spc="5" dirty="0">
                <a:latin typeface="Times New Roman"/>
                <a:cs typeface="Times New Roman"/>
              </a:rPr>
              <a:t>1</a:t>
            </a:r>
            <a:endParaRPr sz="2350">
              <a:latin typeface="Times New Roman"/>
              <a:cs typeface="Times New Roman"/>
            </a:endParaRPr>
          </a:p>
        </p:txBody>
      </p:sp>
      <p:sp>
        <p:nvSpPr>
          <p:cNvPr id="44" name="object 44"/>
          <p:cNvSpPr txBox="1"/>
          <p:nvPr/>
        </p:nvSpPr>
        <p:spPr>
          <a:xfrm>
            <a:off x="2695956" y="5449823"/>
            <a:ext cx="1283335" cy="318036"/>
          </a:xfrm>
          <a:prstGeom prst="rect">
            <a:avLst/>
          </a:prstGeom>
          <a:solidFill>
            <a:srgbClr val="CCCCCC"/>
          </a:solidFill>
        </p:spPr>
        <p:txBody>
          <a:bodyPr vert="horz" wrap="square" lIns="0" tIns="40640" rIns="0" bIns="0" rtlCol="0">
            <a:spAutoFit/>
          </a:bodyPr>
          <a:lstStyle/>
          <a:p>
            <a:pPr marL="91440">
              <a:spcBef>
                <a:spcPts val="320"/>
              </a:spcBef>
            </a:pPr>
            <a:r>
              <a:rPr b="1" spc="-5" dirty="0">
                <a:latin typeface="Arial"/>
                <a:cs typeface="Arial"/>
              </a:rPr>
              <a:t>Bias</a:t>
            </a:r>
            <a:r>
              <a:rPr b="1" spc="-40" dirty="0">
                <a:latin typeface="Arial"/>
                <a:cs typeface="Arial"/>
              </a:rPr>
              <a:t> </a:t>
            </a:r>
            <a:r>
              <a:rPr b="1" spc="-35" dirty="0">
                <a:latin typeface="Arial"/>
                <a:cs typeface="Arial"/>
              </a:rPr>
              <a:t>Term</a:t>
            </a:r>
            <a:endParaRPr>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1001517"/>
            <a:ext cx="6286550" cy="552074"/>
          </a:xfrm>
          <a:prstGeom prst="rect">
            <a:avLst/>
          </a:prstGeom>
        </p:spPr>
        <p:txBody>
          <a:bodyPr vert="horz" wrap="square" lIns="0" tIns="13335" rIns="0" bIns="0" rtlCol="0">
            <a:spAutoFit/>
          </a:bodyPr>
          <a:lstStyle/>
          <a:p>
            <a:pPr marL="12700">
              <a:lnSpc>
                <a:spcPct val="100000"/>
              </a:lnSpc>
              <a:spcBef>
                <a:spcPts val="105"/>
              </a:spcBef>
            </a:pPr>
            <a:r>
              <a:rPr lang="en-US" sz="3500" dirty="0"/>
              <a:t>	</a:t>
            </a:r>
            <a:r>
              <a:rPr sz="3500" dirty="0"/>
              <a:t>Learning Non-Linear</a:t>
            </a:r>
            <a:r>
              <a:rPr sz="3500" spc="-120" dirty="0"/>
              <a:t> </a:t>
            </a:r>
            <a:r>
              <a:rPr sz="3500" dirty="0"/>
              <a:t>Patterns</a:t>
            </a:r>
          </a:p>
        </p:txBody>
      </p:sp>
      <p:sp>
        <p:nvSpPr>
          <p:cNvPr id="3" name="object 3"/>
          <p:cNvSpPr txBox="1"/>
          <p:nvPr/>
        </p:nvSpPr>
        <p:spPr>
          <a:xfrm>
            <a:off x="4425696" y="2136648"/>
            <a:ext cx="3095625" cy="524510"/>
          </a:xfrm>
          <a:prstGeom prst="rect">
            <a:avLst/>
          </a:prstGeom>
          <a:solidFill>
            <a:srgbClr val="FFFF00"/>
          </a:solidFill>
        </p:spPr>
        <p:txBody>
          <a:bodyPr vert="horz" wrap="square" lIns="0" tIns="23495" rIns="0" bIns="0" rtlCol="0">
            <a:spAutoFit/>
          </a:bodyPr>
          <a:lstStyle/>
          <a:p>
            <a:pPr marL="106680">
              <a:lnSpc>
                <a:spcPct val="100000"/>
              </a:lnSpc>
              <a:spcBef>
                <a:spcPts val="185"/>
              </a:spcBef>
            </a:pPr>
            <a:r>
              <a:rPr sz="2800" spc="-10" dirty="0">
                <a:latin typeface="Carlito"/>
                <a:cs typeface="Carlito"/>
              </a:rPr>
              <a:t>Non-Linear</a:t>
            </a:r>
            <a:r>
              <a:rPr sz="2800" spc="30" dirty="0">
                <a:latin typeface="Carlito"/>
                <a:cs typeface="Carlito"/>
              </a:rPr>
              <a:t> </a:t>
            </a:r>
            <a:r>
              <a:rPr sz="2800" spc="-25" dirty="0">
                <a:latin typeface="Carlito"/>
                <a:cs typeface="Carlito"/>
              </a:rPr>
              <a:t>Patterns</a:t>
            </a:r>
            <a:endParaRPr sz="2800">
              <a:latin typeface="Carlito"/>
              <a:cs typeface="Carlito"/>
            </a:endParaRPr>
          </a:p>
        </p:txBody>
      </p:sp>
      <p:sp>
        <p:nvSpPr>
          <p:cNvPr id="4" name="object 4"/>
          <p:cNvSpPr txBox="1"/>
          <p:nvPr/>
        </p:nvSpPr>
        <p:spPr>
          <a:xfrm>
            <a:off x="1173480" y="3723132"/>
            <a:ext cx="4312920" cy="523240"/>
          </a:xfrm>
          <a:prstGeom prst="rect">
            <a:avLst/>
          </a:prstGeom>
          <a:solidFill>
            <a:srgbClr val="FFFF00"/>
          </a:solidFill>
        </p:spPr>
        <p:txBody>
          <a:bodyPr vert="horz" wrap="square" lIns="0" tIns="22860" rIns="0" bIns="0" rtlCol="0">
            <a:spAutoFit/>
          </a:bodyPr>
          <a:lstStyle/>
          <a:p>
            <a:pPr marL="114300">
              <a:lnSpc>
                <a:spcPct val="100000"/>
              </a:lnSpc>
              <a:spcBef>
                <a:spcPts val="180"/>
              </a:spcBef>
            </a:pPr>
            <a:r>
              <a:rPr sz="2800" spc="-10" dirty="0">
                <a:latin typeface="Carlito"/>
                <a:cs typeface="Carlito"/>
              </a:rPr>
              <a:t>Change </a:t>
            </a:r>
            <a:r>
              <a:rPr sz="2800" spc="-15" dirty="0">
                <a:latin typeface="Carlito"/>
                <a:cs typeface="Carlito"/>
              </a:rPr>
              <a:t>Integration</a:t>
            </a:r>
            <a:r>
              <a:rPr sz="2800" spc="-25" dirty="0">
                <a:latin typeface="Carlito"/>
                <a:cs typeface="Carlito"/>
              </a:rPr>
              <a:t> </a:t>
            </a:r>
            <a:r>
              <a:rPr sz="2800" spc="-5" dirty="0">
                <a:latin typeface="Carlito"/>
                <a:cs typeface="Carlito"/>
              </a:rPr>
              <a:t>Function</a:t>
            </a:r>
            <a:endParaRPr sz="2800">
              <a:latin typeface="Carlito"/>
              <a:cs typeface="Carlito"/>
            </a:endParaRPr>
          </a:p>
        </p:txBody>
      </p:sp>
      <p:sp>
        <p:nvSpPr>
          <p:cNvPr id="5" name="object 5"/>
          <p:cNvSpPr/>
          <p:nvPr/>
        </p:nvSpPr>
        <p:spPr>
          <a:xfrm>
            <a:off x="3330702" y="2648204"/>
            <a:ext cx="2649220" cy="1095375"/>
          </a:xfrm>
          <a:custGeom>
            <a:avLst/>
            <a:gdLst/>
            <a:ahLst/>
            <a:cxnLst/>
            <a:rect l="l" t="t" r="r" b="b"/>
            <a:pathLst>
              <a:path w="2649220" h="1095375">
                <a:moveTo>
                  <a:pt x="90932" y="969264"/>
                </a:moveTo>
                <a:lnTo>
                  <a:pt x="81787" y="970407"/>
                </a:lnTo>
                <a:lnTo>
                  <a:pt x="76835" y="976630"/>
                </a:lnTo>
                <a:lnTo>
                  <a:pt x="0" y="1075690"/>
                </a:lnTo>
                <a:lnTo>
                  <a:pt x="131952" y="1095121"/>
                </a:lnTo>
                <a:lnTo>
                  <a:pt x="139319" y="1089660"/>
                </a:lnTo>
                <a:lnTo>
                  <a:pt x="140946" y="1078357"/>
                </a:lnTo>
                <a:lnTo>
                  <a:pt x="32003" y="1078357"/>
                </a:lnTo>
                <a:lnTo>
                  <a:pt x="21209" y="1051560"/>
                </a:lnTo>
                <a:lnTo>
                  <a:pt x="70797" y="1031632"/>
                </a:lnTo>
                <a:lnTo>
                  <a:pt x="99695" y="994410"/>
                </a:lnTo>
                <a:lnTo>
                  <a:pt x="104648" y="988187"/>
                </a:lnTo>
                <a:lnTo>
                  <a:pt x="103505" y="979043"/>
                </a:lnTo>
                <a:lnTo>
                  <a:pt x="90932" y="969264"/>
                </a:lnTo>
                <a:close/>
              </a:path>
              <a:path w="2649220" h="1095375">
                <a:moveTo>
                  <a:pt x="70797" y="1031632"/>
                </a:moveTo>
                <a:lnTo>
                  <a:pt x="21209" y="1051560"/>
                </a:lnTo>
                <a:lnTo>
                  <a:pt x="32003" y="1078357"/>
                </a:lnTo>
                <a:lnTo>
                  <a:pt x="43066" y="1073912"/>
                </a:lnTo>
                <a:lnTo>
                  <a:pt x="37973" y="1073912"/>
                </a:lnTo>
                <a:lnTo>
                  <a:pt x="28701" y="1050671"/>
                </a:lnTo>
                <a:lnTo>
                  <a:pt x="56016" y="1050671"/>
                </a:lnTo>
                <a:lnTo>
                  <a:pt x="70797" y="1031632"/>
                </a:lnTo>
                <a:close/>
              </a:path>
              <a:path w="2649220" h="1095375">
                <a:moveTo>
                  <a:pt x="81578" y="1058437"/>
                </a:moveTo>
                <a:lnTo>
                  <a:pt x="32003" y="1078357"/>
                </a:lnTo>
                <a:lnTo>
                  <a:pt x="140946" y="1078357"/>
                </a:lnTo>
                <a:lnTo>
                  <a:pt x="141605" y="1073785"/>
                </a:lnTo>
                <a:lnTo>
                  <a:pt x="136144" y="1066419"/>
                </a:lnTo>
                <a:lnTo>
                  <a:pt x="81578" y="1058437"/>
                </a:lnTo>
                <a:close/>
              </a:path>
              <a:path w="2649220" h="1095375">
                <a:moveTo>
                  <a:pt x="28701" y="1050671"/>
                </a:moveTo>
                <a:lnTo>
                  <a:pt x="37973" y="1073912"/>
                </a:lnTo>
                <a:lnTo>
                  <a:pt x="53220" y="1054272"/>
                </a:lnTo>
                <a:lnTo>
                  <a:pt x="28701" y="1050671"/>
                </a:lnTo>
                <a:close/>
              </a:path>
              <a:path w="2649220" h="1095375">
                <a:moveTo>
                  <a:pt x="53220" y="1054272"/>
                </a:moveTo>
                <a:lnTo>
                  <a:pt x="37973" y="1073912"/>
                </a:lnTo>
                <a:lnTo>
                  <a:pt x="43066" y="1073912"/>
                </a:lnTo>
                <a:lnTo>
                  <a:pt x="81578" y="1058437"/>
                </a:lnTo>
                <a:lnTo>
                  <a:pt x="53220" y="1054272"/>
                </a:lnTo>
                <a:close/>
              </a:path>
              <a:path w="2649220" h="1095375">
                <a:moveTo>
                  <a:pt x="2637917" y="0"/>
                </a:moveTo>
                <a:lnTo>
                  <a:pt x="70797" y="1031632"/>
                </a:lnTo>
                <a:lnTo>
                  <a:pt x="53220" y="1054272"/>
                </a:lnTo>
                <a:lnTo>
                  <a:pt x="81578" y="1058437"/>
                </a:lnTo>
                <a:lnTo>
                  <a:pt x="2648712" y="26924"/>
                </a:lnTo>
                <a:lnTo>
                  <a:pt x="2637917" y="0"/>
                </a:lnTo>
                <a:close/>
              </a:path>
              <a:path w="2649220" h="1095375">
                <a:moveTo>
                  <a:pt x="56016" y="1050671"/>
                </a:moveTo>
                <a:lnTo>
                  <a:pt x="28701" y="1050671"/>
                </a:lnTo>
                <a:lnTo>
                  <a:pt x="53220" y="1054272"/>
                </a:lnTo>
                <a:lnTo>
                  <a:pt x="56016" y="1050671"/>
                </a:lnTo>
                <a:close/>
              </a:path>
            </a:pathLst>
          </a:custGeom>
          <a:solidFill>
            <a:srgbClr val="5B9BD4"/>
          </a:solidFill>
        </p:spPr>
        <p:txBody>
          <a:bodyPr wrap="square" lIns="0" tIns="0" rIns="0" bIns="0" rtlCol="0"/>
          <a:lstStyle/>
          <a:p>
            <a:endParaRPr/>
          </a:p>
        </p:txBody>
      </p:sp>
      <p:sp>
        <p:nvSpPr>
          <p:cNvPr id="6" name="object 6"/>
          <p:cNvSpPr txBox="1"/>
          <p:nvPr/>
        </p:nvSpPr>
        <p:spPr>
          <a:xfrm>
            <a:off x="6874764" y="3723132"/>
            <a:ext cx="4049395" cy="523240"/>
          </a:xfrm>
          <a:prstGeom prst="rect">
            <a:avLst/>
          </a:prstGeom>
          <a:solidFill>
            <a:srgbClr val="FFFF00"/>
          </a:solidFill>
        </p:spPr>
        <p:txBody>
          <a:bodyPr vert="horz" wrap="square" lIns="0" tIns="22860" rIns="0" bIns="0" rtlCol="0">
            <a:spAutoFit/>
          </a:bodyPr>
          <a:lstStyle/>
          <a:p>
            <a:pPr marL="113664">
              <a:lnSpc>
                <a:spcPct val="100000"/>
              </a:lnSpc>
              <a:spcBef>
                <a:spcPts val="180"/>
              </a:spcBef>
            </a:pPr>
            <a:r>
              <a:rPr sz="2800" spc="-15" dirty="0">
                <a:latin typeface="Carlito"/>
                <a:cs typeface="Carlito"/>
              </a:rPr>
              <a:t>Multi-Layered</a:t>
            </a:r>
            <a:r>
              <a:rPr sz="2800" spc="-5" dirty="0">
                <a:latin typeface="Carlito"/>
                <a:cs typeface="Carlito"/>
              </a:rPr>
              <a:t> </a:t>
            </a:r>
            <a:r>
              <a:rPr sz="2800" spc="-20" dirty="0">
                <a:latin typeface="Carlito"/>
                <a:cs typeface="Carlito"/>
              </a:rPr>
              <a:t>Perceptrons</a:t>
            </a:r>
            <a:endParaRPr sz="2800">
              <a:latin typeface="Carlito"/>
              <a:cs typeface="Carlito"/>
            </a:endParaRPr>
          </a:p>
        </p:txBody>
      </p:sp>
      <p:sp>
        <p:nvSpPr>
          <p:cNvPr id="7" name="object 7"/>
          <p:cNvSpPr/>
          <p:nvPr/>
        </p:nvSpPr>
        <p:spPr>
          <a:xfrm>
            <a:off x="5968365" y="2648076"/>
            <a:ext cx="2931795" cy="1099820"/>
          </a:xfrm>
          <a:custGeom>
            <a:avLst/>
            <a:gdLst/>
            <a:ahLst/>
            <a:cxnLst/>
            <a:rect l="l" t="t" r="r" b="b"/>
            <a:pathLst>
              <a:path w="2931795" h="1099820">
                <a:moveTo>
                  <a:pt x="2849293" y="1061344"/>
                </a:moveTo>
                <a:lnTo>
                  <a:pt x="2803016" y="1069721"/>
                </a:lnTo>
                <a:lnTo>
                  <a:pt x="2795142" y="1071245"/>
                </a:lnTo>
                <a:lnTo>
                  <a:pt x="2789936" y="1078738"/>
                </a:lnTo>
                <a:lnTo>
                  <a:pt x="2792730" y="1094486"/>
                </a:lnTo>
                <a:lnTo>
                  <a:pt x="2800223" y="1099693"/>
                </a:lnTo>
                <a:lnTo>
                  <a:pt x="2910618" y="1079627"/>
                </a:lnTo>
                <a:lnTo>
                  <a:pt x="2899664" y="1079627"/>
                </a:lnTo>
                <a:lnTo>
                  <a:pt x="2849293" y="1061344"/>
                </a:lnTo>
                <a:close/>
              </a:path>
              <a:path w="2931795" h="1099820">
                <a:moveTo>
                  <a:pt x="2877473" y="1056244"/>
                </a:moveTo>
                <a:lnTo>
                  <a:pt x="2849293" y="1061344"/>
                </a:lnTo>
                <a:lnTo>
                  <a:pt x="2899664" y="1079627"/>
                </a:lnTo>
                <a:lnTo>
                  <a:pt x="2901217" y="1075309"/>
                </a:lnTo>
                <a:lnTo>
                  <a:pt x="2893314" y="1075309"/>
                </a:lnTo>
                <a:lnTo>
                  <a:pt x="2877473" y="1056244"/>
                </a:lnTo>
                <a:close/>
              </a:path>
              <a:path w="2931795" h="1099820">
                <a:moveTo>
                  <a:pt x="2837053" y="972439"/>
                </a:moveTo>
                <a:lnTo>
                  <a:pt x="2824734" y="982726"/>
                </a:lnTo>
                <a:lnTo>
                  <a:pt x="2823844" y="991870"/>
                </a:lnTo>
                <a:lnTo>
                  <a:pt x="2829052" y="997966"/>
                </a:lnTo>
                <a:lnTo>
                  <a:pt x="2859154" y="1034195"/>
                </a:lnTo>
                <a:lnTo>
                  <a:pt x="2909442" y="1052449"/>
                </a:lnTo>
                <a:lnTo>
                  <a:pt x="2899664" y="1079627"/>
                </a:lnTo>
                <a:lnTo>
                  <a:pt x="2910618" y="1079627"/>
                </a:lnTo>
                <a:lnTo>
                  <a:pt x="2931541" y="1075817"/>
                </a:lnTo>
                <a:lnTo>
                  <a:pt x="2846196" y="973328"/>
                </a:lnTo>
                <a:lnTo>
                  <a:pt x="2837053" y="972439"/>
                </a:lnTo>
                <a:close/>
              </a:path>
              <a:path w="2931795" h="1099820">
                <a:moveTo>
                  <a:pt x="2901950" y="1051814"/>
                </a:moveTo>
                <a:lnTo>
                  <a:pt x="2877473" y="1056244"/>
                </a:lnTo>
                <a:lnTo>
                  <a:pt x="2893314" y="1075309"/>
                </a:lnTo>
                <a:lnTo>
                  <a:pt x="2901950" y="1051814"/>
                </a:lnTo>
                <a:close/>
              </a:path>
              <a:path w="2931795" h="1099820">
                <a:moveTo>
                  <a:pt x="2907693" y="1051814"/>
                </a:moveTo>
                <a:lnTo>
                  <a:pt x="2901950" y="1051814"/>
                </a:lnTo>
                <a:lnTo>
                  <a:pt x="2893314" y="1075309"/>
                </a:lnTo>
                <a:lnTo>
                  <a:pt x="2901217" y="1075309"/>
                </a:lnTo>
                <a:lnTo>
                  <a:pt x="2909442" y="1052449"/>
                </a:lnTo>
                <a:lnTo>
                  <a:pt x="2907693" y="1051814"/>
                </a:lnTo>
                <a:close/>
              </a:path>
              <a:path w="2931795" h="1099820">
                <a:moveTo>
                  <a:pt x="9906" y="0"/>
                </a:moveTo>
                <a:lnTo>
                  <a:pt x="0" y="27177"/>
                </a:lnTo>
                <a:lnTo>
                  <a:pt x="2849293" y="1061344"/>
                </a:lnTo>
                <a:lnTo>
                  <a:pt x="2877473" y="1056244"/>
                </a:lnTo>
                <a:lnTo>
                  <a:pt x="2859154" y="1034195"/>
                </a:lnTo>
                <a:lnTo>
                  <a:pt x="9906" y="0"/>
                </a:lnTo>
                <a:close/>
              </a:path>
              <a:path w="2931795" h="1099820">
                <a:moveTo>
                  <a:pt x="2859154" y="1034195"/>
                </a:moveTo>
                <a:lnTo>
                  <a:pt x="2877473" y="1056244"/>
                </a:lnTo>
                <a:lnTo>
                  <a:pt x="2901950" y="1051814"/>
                </a:lnTo>
                <a:lnTo>
                  <a:pt x="2907693" y="1051814"/>
                </a:lnTo>
                <a:lnTo>
                  <a:pt x="2859154" y="1034195"/>
                </a:lnTo>
                <a:close/>
              </a:path>
            </a:pathLst>
          </a:custGeom>
          <a:solidFill>
            <a:srgbClr val="5B9BD4"/>
          </a:solid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60" y="78739"/>
            <a:ext cx="568071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2E5496"/>
                </a:solidFill>
                <a:latin typeface="Times New Roman"/>
                <a:cs typeface="Times New Roman"/>
              </a:rPr>
              <a:t>Changing Integration</a:t>
            </a:r>
            <a:r>
              <a:rPr sz="3500" spc="-100" dirty="0">
                <a:solidFill>
                  <a:srgbClr val="2E5496"/>
                </a:solidFill>
                <a:latin typeface="Times New Roman"/>
                <a:cs typeface="Times New Roman"/>
              </a:rPr>
              <a:t> </a:t>
            </a:r>
            <a:r>
              <a:rPr sz="3500" dirty="0">
                <a:solidFill>
                  <a:srgbClr val="2E5496"/>
                </a:solidFill>
                <a:latin typeface="Times New Roman"/>
                <a:cs typeface="Times New Roman"/>
              </a:rPr>
              <a:t>Functions</a:t>
            </a:r>
            <a:endParaRPr sz="3500" dirty="0">
              <a:latin typeface="Times New Roman"/>
              <a:cs typeface="Times New Roman"/>
            </a:endParaRPr>
          </a:p>
        </p:txBody>
      </p:sp>
      <p:grpSp>
        <p:nvGrpSpPr>
          <p:cNvPr id="3" name="object 3"/>
          <p:cNvGrpSpPr/>
          <p:nvPr/>
        </p:nvGrpSpPr>
        <p:grpSpPr>
          <a:xfrm>
            <a:off x="1921764" y="1716023"/>
            <a:ext cx="2447925" cy="2447925"/>
            <a:chOff x="1921764" y="1716023"/>
            <a:chExt cx="2447925" cy="2447925"/>
          </a:xfrm>
        </p:grpSpPr>
        <p:sp>
          <p:nvSpPr>
            <p:cNvPr id="4" name="object 4"/>
            <p:cNvSpPr/>
            <p:nvPr/>
          </p:nvSpPr>
          <p:spPr>
            <a:xfrm>
              <a:off x="1926336" y="1720595"/>
              <a:ext cx="2438400" cy="2438400"/>
            </a:xfrm>
            <a:custGeom>
              <a:avLst/>
              <a:gdLst/>
              <a:ahLst/>
              <a:cxnLst/>
              <a:rect l="l" t="t" r="r" b="b"/>
              <a:pathLst>
                <a:path w="2438400" h="2438400">
                  <a:moveTo>
                    <a:pt x="1219200" y="0"/>
                  </a:moveTo>
                  <a:lnTo>
                    <a:pt x="1171325" y="922"/>
                  </a:lnTo>
                  <a:lnTo>
                    <a:pt x="1123919" y="3668"/>
                  </a:lnTo>
                  <a:lnTo>
                    <a:pt x="1077013" y="8202"/>
                  </a:lnTo>
                  <a:lnTo>
                    <a:pt x="1030644" y="14491"/>
                  </a:lnTo>
                  <a:lnTo>
                    <a:pt x="984843" y="22501"/>
                  </a:lnTo>
                  <a:lnTo>
                    <a:pt x="939645" y="32199"/>
                  </a:lnTo>
                  <a:lnTo>
                    <a:pt x="895085" y="43550"/>
                  </a:lnTo>
                  <a:lnTo>
                    <a:pt x="851195" y="56520"/>
                  </a:lnTo>
                  <a:lnTo>
                    <a:pt x="808010" y="71076"/>
                  </a:lnTo>
                  <a:lnTo>
                    <a:pt x="765564" y="87184"/>
                  </a:lnTo>
                  <a:lnTo>
                    <a:pt x="723890" y="104809"/>
                  </a:lnTo>
                  <a:lnTo>
                    <a:pt x="683023" y="123919"/>
                  </a:lnTo>
                  <a:lnTo>
                    <a:pt x="642995" y="144478"/>
                  </a:lnTo>
                  <a:lnTo>
                    <a:pt x="603842" y="166454"/>
                  </a:lnTo>
                  <a:lnTo>
                    <a:pt x="565597" y="189812"/>
                  </a:lnTo>
                  <a:lnTo>
                    <a:pt x="528294" y="214519"/>
                  </a:lnTo>
                  <a:lnTo>
                    <a:pt x="491966" y="240540"/>
                  </a:lnTo>
                  <a:lnTo>
                    <a:pt x="456649" y="267841"/>
                  </a:lnTo>
                  <a:lnTo>
                    <a:pt x="422374" y="296390"/>
                  </a:lnTo>
                  <a:lnTo>
                    <a:pt x="389177" y="326151"/>
                  </a:lnTo>
                  <a:lnTo>
                    <a:pt x="357092" y="357092"/>
                  </a:lnTo>
                  <a:lnTo>
                    <a:pt x="326151" y="389177"/>
                  </a:lnTo>
                  <a:lnTo>
                    <a:pt x="296390" y="422374"/>
                  </a:lnTo>
                  <a:lnTo>
                    <a:pt x="267841" y="456649"/>
                  </a:lnTo>
                  <a:lnTo>
                    <a:pt x="240540" y="491966"/>
                  </a:lnTo>
                  <a:lnTo>
                    <a:pt x="214519" y="528294"/>
                  </a:lnTo>
                  <a:lnTo>
                    <a:pt x="189812" y="565597"/>
                  </a:lnTo>
                  <a:lnTo>
                    <a:pt x="166454" y="603842"/>
                  </a:lnTo>
                  <a:lnTo>
                    <a:pt x="144478" y="642995"/>
                  </a:lnTo>
                  <a:lnTo>
                    <a:pt x="123919" y="683023"/>
                  </a:lnTo>
                  <a:lnTo>
                    <a:pt x="104809" y="723890"/>
                  </a:lnTo>
                  <a:lnTo>
                    <a:pt x="87184" y="765564"/>
                  </a:lnTo>
                  <a:lnTo>
                    <a:pt x="71076" y="808010"/>
                  </a:lnTo>
                  <a:lnTo>
                    <a:pt x="56520" y="851195"/>
                  </a:lnTo>
                  <a:lnTo>
                    <a:pt x="43550" y="895085"/>
                  </a:lnTo>
                  <a:lnTo>
                    <a:pt x="32199" y="939645"/>
                  </a:lnTo>
                  <a:lnTo>
                    <a:pt x="22501" y="984843"/>
                  </a:lnTo>
                  <a:lnTo>
                    <a:pt x="14491" y="1030644"/>
                  </a:lnTo>
                  <a:lnTo>
                    <a:pt x="8202" y="1077013"/>
                  </a:lnTo>
                  <a:lnTo>
                    <a:pt x="3668" y="1123919"/>
                  </a:lnTo>
                  <a:lnTo>
                    <a:pt x="922" y="1171325"/>
                  </a:lnTo>
                  <a:lnTo>
                    <a:pt x="0" y="1219200"/>
                  </a:lnTo>
                  <a:lnTo>
                    <a:pt x="922" y="1267074"/>
                  </a:lnTo>
                  <a:lnTo>
                    <a:pt x="3668" y="1314480"/>
                  </a:lnTo>
                  <a:lnTo>
                    <a:pt x="8202" y="1361386"/>
                  </a:lnTo>
                  <a:lnTo>
                    <a:pt x="14491" y="1407755"/>
                  </a:lnTo>
                  <a:lnTo>
                    <a:pt x="22501" y="1453556"/>
                  </a:lnTo>
                  <a:lnTo>
                    <a:pt x="32199" y="1498754"/>
                  </a:lnTo>
                  <a:lnTo>
                    <a:pt x="43550" y="1543314"/>
                  </a:lnTo>
                  <a:lnTo>
                    <a:pt x="56520" y="1587204"/>
                  </a:lnTo>
                  <a:lnTo>
                    <a:pt x="71076" y="1630389"/>
                  </a:lnTo>
                  <a:lnTo>
                    <a:pt x="87184" y="1672835"/>
                  </a:lnTo>
                  <a:lnTo>
                    <a:pt x="104809" y="1714509"/>
                  </a:lnTo>
                  <a:lnTo>
                    <a:pt x="123919" y="1755376"/>
                  </a:lnTo>
                  <a:lnTo>
                    <a:pt x="144478" y="1795404"/>
                  </a:lnTo>
                  <a:lnTo>
                    <a:pt x="166454" y="1834557"/>
                  </a:lnTo>
                  <a:lnTo>
                    <a:pt x="189812" y="1872802"/>
                  </a:lnTo>
                  <a:lnTo>
                    <a:pt x="214519" y="1910105"/>
                  </a:lnTo>
                  <a:lnTo>
                    <a:pt x="240540" y="1946433"/>
                  </a:lnTo>
                  <a:lnTo>
                    <a:pt x="267841" y="1981750"/>
                  </a:lnTo>
                  <a:lnTo>
                    <a:pt x="296390" y="2016025"/>
                  </a:lnTo>
                  <a:lnTo>
                    <a:pt x="326151" y="2049222"/>
                  </a:lnTo>
                  <a:lnTo>
                    <a:pt x="357092" y="2081307"/>
                  </a:lnTo>
                  <a:lnTo>
                    <a:pt x="389177" y="2112248"/>
                  </a:lnTo>
                  <a:lnTo>
                    <a:pt x="422374" y="2142009"/>
                  </a:lnTo>
                  <a:lnTo>
                    <a:pt x="456649" y="2170558"/>
                  </a:lnTo>
                  <a:lnTo>
                    <a:pt x="491966" y="2197859"/>
                  </a:lnTo>
                  <a:lnTo>
                    <a:pt x="528294" y="2223880"/>
                  </a:lnTo>
                  <a:lnTo>
                    <a:pt x="565597" y="2248587"/>
                  </a:lnTo>
                  <a:lnTo>
                    <a:pt x="603842" y="2271945"/>
                  </a:lnTo>
                  <a:lnTo>
                    <a:pt x="642995" y="2293921"/>
                  </a:lnTo>
                  <a:lnTo>
                    <a:pt x="683023" y="2314480"/>
                  </a:lnTo>
                  <a:lnTo>
                    <a:pt x="723890" y="2333590"/>
                  </a:lnTo>
                  <a:lnTo>
                    <a:pt x="765564" y="2351215"/>
                  </a:lnTo>
                  <a:lnTo>
                    <a:pt x="808010" y="2367323"/>
                  </a:lnTo>
                  <a:lnTo>
                    <a:pt x="851195" y="2381879"/>
                  </a:lnTo>
                  <a:lnTo>
                    <a:pt x="895085" y="2394849"/>
                  </a:lnTo>
                  <a:lnTo>
                    <a:pt x="939645" y="2406200"/>
                  </a:lnTo>
                  <a:lnTo>
                    <a:pt x="984843" y="2415898"/>
                  </a:lnTo>
                  <a:lnTo>
                    <a:pt x="1030644" y="2423908"/>
                  </a:lnTo>
                  <a:lnTo>
                    <a:pt x="1077013" y="2430197"/>
                  </a:lnTo>
                  <a:lnTo>
                    <a:pt x="1123919" y="2434731"/>
                  </a:lnTo>
                  <a:lnTo>
                    <a:pt x="1171325" y="2437477"/>
                  </a:lnTo>
                  <a:lnTo>
                    <a:pt x="1219200" y="2438399"/>
                  </a:lnTo>
                  <a:lnTo>
                    <a:pt x="1267074" y="2437477"/>
                  </a:lnTo>
                  <a:lnTo>
                    <a:pt x="1314480" y="2434731"/>
                  </a:lnTo>
                  <a:lnTo>
                    <a:pt x="1361386" y="2430197"/>
                  </a:lnTo>
                  <a:lnTo>
                    <a:pt x="1407755" y="2423908"/>
                  </a:lnTo>
                  <a:lnTo>
                    <a:pt x="1453556" y="2415898"/>
                  </a:lnTo>
                  <a:lnTo>
                    <a:pt x="1498754" y="2406200"/>
                  </a:lnTo>
                  <a:lnTo>
                    <a:pt x="1543314" y="2394849"/>
                  </a:lnTo>
                  <a:lnTo>
                    <a:pt x="1587204" y="2381879"/>
                  </a:lnTo>
                  <a:lnTo>
                    <a:pt x="1630389" y="2367323"/>
                  </a:lnTo>
                  <a:lnTo>
                    <a:pt x="1672835" y="2351215"/>
                  </a:lnTo>
                  <a:lnTo>
                    <a:pt x="1714509" y="2333590"/>
                  </a:lnTo>
                  <a:lnTo>
                    <a:pt x="1755376" y="2314480"/>
                  </a:lnTo>
                  <a:lnTo>
                    <a:pt x="1795404" y="2293921"/>
                  </a:lnTo>
                  <a:lnTo>
                    <a:pt x="1834557" y="2271945"/>
                  </a:lnTo>
                  <a:lnTo>
                    <a:pt x="1872802" y="2248587"/>
                  </a:lnTo>
                  <a:lnTo>
                    <a:pt x="1910105" y="2223880"/>
                  </a:lnTo>
                  <a:lnTo>
                    <a:pt x="1946433" y="2197859"/>
                  </a:lnTo>
                  <a:lnTo>
                    <a:pt x="1981750" y="2170558"/>
                  </a:lnTo>
                  <a:lnTo>
                    <a:pt x="2016025" y="2142009"/>
                  </a:lnTo>
                  <a:lnTo>
                    <a:pt x="2049222" y="2112248"/>
                  </a:lnTo>
                  <a:lnTo>
                    <a:pt x="2081307" y="2081307"/>
                  </a:lnTo>
                  <a:lnTo>
                    <a:pt x="2112248" y="2049222"/>
                  </a:lnTo>
                  <a:lnTo>
                    <a:pt x="2142009" y="2016025"/>
                  </a:lnTo>
                  <a:lnTo>
                    <a:pt x="2170558" y="1981750"/>
                  </a:lnTo>
                  <a:lnTo>
                    <a:pt x="2197859" y="1946433"/>
                  </a:lnTo>
                  <a:lnTo>
                    <a:pt x="2223880" y="1910105"/>
                  </a:lnTo>
                  <a:lnTo>
                    <a:pt x="2248587" y="1872802"/>
                  </a:lnTo>
                  <a:lnTo>
                    <a:pt x="2271945" y="1834557"/>
                  </a:lnTo>
                  <a:lnTo>
                    <a:pt x="2293921" y="1795404"/>
                  </a:lnTo>
                  <a:lnTo>
                    <a:pt x="2314480" y="1755376"/>
                  </a:lnTo>
                  <a:lnTo>
                    <a:pt x="2333590" y="1714509"/>
                  </a:lnTo>
                  <a:lnTo>
                    <a:pt x="2351215" y="1672835"/>
                  </a:lnTo>
                  <a:lnTo>
                    <a:pt x="2367323" y="1630389"/>
                  </a:lnTo>
                  <a:lnTo>
                    <a:pt x="2381879" y="1587204"/>
                  </a:lnTo>
                  <a:lnTo>
                    <a:pt x="2394849" y="1543314"/>
                  </a:lnTo>
                  <a:lnTo>
                    <a:pt x="2406200" y="1498754"/>
                  </a:lnTo>
                  <a:lnTo>
                    <a:pt x="2415898" y="1453556"/>
                  </a:lnTo>
                  <a:lnTo>
                    <a:pt x="2423908" y="1407755"/>
                  </a:lnTo>
                  <a:lnTo>
                    <a:pt x="2430197" y="1361386"/>
                  </a:lnTo>
                  <a:lnTo>
                    <a:pt x="2434731" y="1314480"/>
                  </a:lnTo>
                  <a:lnTo>
                    <a:pt x="2437477" y="1267074"/>
                  </a:lnTo>
                  <a:lnTo>
                    <a:pt x="2438400" y="1219200"/>
                  </a:lnTo>
                  <a:lnTo>
                    <a:pt x="2437477" y="1171325"/>
                  </a:lnTo>
                  <a:lnTo>
                    <a:pt x="2434731" y="1123919"/>
                  </a:lnTo>
                  <a:lnTo>
                    <a:pt x="2430197" y="1077013"/>
                  </a:lnTo>
                  <a:lnTo>
                    <a:pt x="2423908" y="1030644"/>
                  </a:lnTo>
                  <a:lnTo>
                    <a:pt x="2415898" y="984843"/>
                  </a:lnTo>
                  <a:lnTo>
                    <a:pt x="2406200" y="939645"/>
                  </a:lnTo>
                  <a:lnTo>
                    <a:pt x="2394849" y="895085"/>
                  </a:lnTo>
                  <a:lnTo>
                    <a:pt x="2381879" y="851195"/>
                  </a:lnTo>
                  <a:lnTo>
                    <a:pt x="2367323" y="808010"/>
                  </a:lnTo>
                  <a:lnTo>
                    <a:pt x="2351215" y="765564"/>
                  </a:lnTo>
                  <a:lnTo>
                    <a:pt x="2333590" y="723890"/>
                  </a:lnTo>
                  <a:lnTo>
                    <a:pt x="2314480" y="683023"/>
                  </a:lnTo>
                  <a:lnTo>
                    <a:pt x="2293921" y="642995"/>
                  </a:lnTo>
                  <a:lnTo>
                    <a:pt x="2271945" y="603842"/>
                  </a:lnTo>
                  <a:lnTo>
                    <a:pt x="2248587" y="565597"/>
                  </a:lnTo>
                  <a:lnTo>
                    <a:pt x="2223880" y="528294"/>
                  </a:lnTo>
                  <a:lnTo>
                    <a:pt x="2197859" y="491966"/>
                  </a:lnTo>
                  <a:lnTo>
                    <a:pt x="2170558" y="456649"/>
                  </a:lnTo>
                  <a:lnTo>
                    <a:pt x="2142009" y="422374"/>
                  </a:lnTo>
                  <a:lnTo>
                    <a:pt x="2112248" y="389177"/>
                  </a:lnTo>
                  <a:lnTo>
                    <a:pt x="2081307" y="357092"/>
                  </a:lnTo>
                  <a:lnTo>
                    <a:pt x="2049222" y="326151"/>
                  </a:lnTo>
                  <a:lnTo>
                    <a:pt x="2016025" y="296390"/>
                  </a:lnTo>
                  <a:lnTo>
                    <a:pt x="1981750" y="267841"/>
                  </a:lnTo>
                  <a:lnTo>
                    <a:pt x="1946433" y="240540"/>
                  </a:lnTo>
                  <a:lnTo>
                    <a:pt x="1910105" y="214519"/>
                  </a:lnTo>
                  <a:lnTo>
                    <a:pt x="1872802" y="189812"/>
                  </a:lnTo>
                  <a:lnTo>
                    <a:pt x="1834557" y="166454"/>
                  </a:lnTo>
                  <a:lnTo>
                    <a:pt x="1795404" y="144478"/>
                  </a:lnTo>
                  <a:lnTo>
                    <a:pt x="1755376" y="123919"/>
                  </a:lnTo>
                  <a:lnTo>
                    <a:pt x="1714509" y="104809"/>
                  </a:lnTo>
                  <a:lnTo>
                    <a:pt x="1672835" y="87184"/>
                  </a:lnTo>
                  <a:lnTo>
                    <a:pt x="1630389" y="71076"/>
                  </a:lnTo>
                  <a:lnTo>
                    <a:pt x="1587204" y="56520"/>
                  </a:lnTo>
                  <a:lnTo>
                    <a:pt x="1543314" y="43550"/>
                  </a:lnTo>
                  <a:lnTo>
                    <a:pt x="1498754" y="32199"/>
                  </a:lnTo>
                  <a:lnTo>
                    <a:pt x="1453556" y="22501"/>
                  </a:lnTo>
                  <a:lnTo>
                    <a:pt x="1407755" y="14491"/>
                  </a:lnTo>
                  <a:lnTo>
                    <a:pt x="1361386" y="8202"/>
                  </a:lnTo>
                  <a:lnTo>
                    <a:pt x="1314480" y="3668"/>
                  </a:lnTo>
                  <a:lnTo>
                    <a:pt x="1267074" y="922"/>
                  </a:lnTo>
                  <a:lnTo>
                    <a:pt x="1219200" y="0"/>
                  </a:lnTo>
                  <a:close/>
                </a:path>
              </a:pathLst>
            </a:custGeom>
            <a:solidFill>
              <a:srgbClr val="CCFFCC"/>
            </a:solidFill>
          </p:spPr>
          <p:txBody>
            <a:bodyPr wrap="square" lIns="0" tIns="0" rIns="0" bIns="0" rtlCol="0"/>
            <a:lstStyle/>
            <a:p>
              <a:endParaRPr/>
            </a:p>
          </p:txBody>
        </p:sp>
        <p:sp>
          <p:nvSpPr>
            <p:cNvPr id="5" name="object 5"/>
            <p:cNvSpPr/>
            <p:nvPr/>
          </p:nvSpPr>
          <p:spPr>
            <a:xfrm>
              <a:off x="1926336" y="1720595"/>
              <a:ext cx="2438400" cy="2438400"/>
            </a:xfrm>
            <a:custGeom>
              <a:avLst/>
              <a:gdLst/>
              <a:ahLst/>
              <a:cxnLst/>
              <a:rect l="l" t="t" r="r" b="b"/>
              <a:pathLst>
                <a:path w="2438400" h="2438400">
                  <a:moveTo>
                    <a:pt x="0" y="1219200"/>
                  </a:moveTo>
                  <a:lnTo>
                    <a:pt x="922" y="1171325"/>
                  </a:lnTo>
                  <a:lnTo>
                    <a:pt x="3668" y="1123919"/>
                  </a:lnTo>
                  <a:lnTo>
                    <a:pt x="8202" y="1077013"/>
                  </a:lnTo>
                  <a:lnTo>
                    <a:pt x="14491" y="1030644"/>
                  </a:lnTo>
                  <a:lnTo>
                    <a:pt x="22501" y="984843"/>
                  </a:lnTo>
                  <a:lnTo>
                    <a:pt x="32199" y="939645"/>
                  </a:lnTo>
                  <a:lnTo>
                    <a:pt x="43550" y="895085"/>
                  </a:lnTo>
                  <a:lnTo>
                    <a:pt x="56520" y="851195"/>
                  </a:lnTo>
                  <a:lnTo>
                    <a:pt x="71076" y="808010"/>
                  </a:lnTo>
                  <a:lnTo>
                    <a:pt x="87184" y="765564"/>
                  </a:lnTo>
                  <a:lnTo>
                    <a:pt x="104809" y="723890"/>
                  </a:lnTo>
                  <a:lnTo>
                    <a:pt x="123919" y="683023"/>
                  </a:lnTo>
                  <a:lnTo>
                    <a:pt x="144478" y="642995"/>
                  </a:lnTo>
                  <a:lnTo>
                    <a:pt x="166454" y="603842"/>
                  </a:lnTo>
                  <a:lnTo>
                    <a:pt x="189812" y="565597"/>
                  </a:lnTo>
                  <a:lnTo>
                    <a:pt x="214519" y="528294"/>
                  </a:lnTo>
                  <a:lnTo>
                    <a:pt x="240540" y="491966"/>
                  </a:lnTo>
                  <a:lnTo>
                    <a:pt x="267841" y="456649"/>
                  </a:lnTo>
                  <a:lnTo>
                    <a:pt x="296390" y="422374"/>
                  </a:lnTo>
                  <a:lnTo>
                    <a:pt x="326151" y="389177"/>
                  </a:lnTo>
                  <a:lnTo>
                    <a:pt x="357092" y="357092"/>
                  </a:lnTo>
                  <a:lnTo>
                    <a:pt x="389177" y="326151"/>
                  </a:lnTo>
                  <a:lnTo>
                    <a:pt x="422374" y="296390"/>
                  </a:lnTo>
                  <a:lnTo>
                    <a:pt x="456649" y="267841"/>
                  </a:lnTo>
                  <a:lnTo>
                    <a:pt x="491966" y="240540"/>
                  </a:lnTo>
                  <a:lnTo>
                    <a:pt x="528294" y="214519"/>
                  </a:lnTo>
                  <a:lnTo>
                    <a:pt x="565597" y="189812"/>
                  </a:lnTo>
                  <a:lnTo>
                    <a:pt x="603842" y="166454"/>
                  </a:lnTo>
                  <a:lnTo>
                    <a:pt x="642995" y="144478"/>
                  </a:lnTo>
                  <a:lnTo>
                    <a:pt x="683023" y="123919"/>
                  </a:lnTo>
                  <a:lnTo>
                    <a:pt x="723890" y="104809"/>
                  </a:lnTo>
                  <a:lnTo>
                    <a:pt x="765564" y="87184"/>
                  </a:lnTo>
                  <a:lnTo>
                    <a:pt x="808010" y="71076"/>
                  </a:lnTo>
                  <a:lnTo>
                    <a:pt x="851195" y="56520"/>
                  </a:lnTo>
                  <a:lnTo>
                    <a:pt x="895085" y="43550"/>
                  </a:lnTo>
                  <a:lnTo>
                    <a:pt x="939645" y="32199"/>
                  </a:lnTo>
                  <a:lnTo>
                    <a:pt x="984843" y="22501"/>
                  </a:lnTo>
                  <a:lnTo>
                    <a:pt x="1030644" y="14491"/>
                  </a:lnTo>
                  <a:lnTo>
                    <a:pt x="1077013" y="8202"/>
                  </a:lnTo>
                  <a:lnTo>
                    <a:pt x="1123919" y="3668"/>
                  </a:lnTo>
                  <a:lnTo>
                    <a:pt x="1171325" y="922"/>
                  </a:lnTo>
                  <a:lnTo>
                    <a:pt x="1219200" y="0"/>
                  </a:lnTo>
                  <a:lnTo>
                    <a:pt x="1267074" y="922"/>
                  </a:lnTo>
                  <a:lnTo>
                    <a:pt x="1314480" y="3668"/>
                  </a:lnTo>
                  <a:lnTo>
                    <a:pt x="1361386" y="8202"/>
                  </a:lnTo>
                  <a:lnTo>
                    <a:pt x="1407755" y="14491"/>
                  </a:lnTo>
                  <a:lnTo>
                    <a:pt x="1453556" y="22501"/>
                  </a:lnTo>
                  <a:lnTo>
                    <a:pt x="1498754" y="32199"/>
                  </a:lnTo>
                  <a:lnTo>
                    <a:pt x="1543314" y="43550"/>
                  </a:lnTo>
                  <a:lnTo>
                    <a:pt x="1587204" y="56520"/>
                  </a:lnTo>
                  <a:lnTo>
                    <a:pt x="1630389" y="71076"/>
                  </a:lnTo>
                  <a:lnTo>
                    <a:pt x="1672835" y="87184"/>
                  </a:lnTo>
                  <a:lnTo>
                    <a:pt x="1714509" y="104809"/>
                  </a:lnTo>
                  <a:lnTo>
                    <a:pt x="1755376" y="123919"/>
                  </a:lnTo>
                  <a:lnTo>
                    <a:pt x="1795404" y="144478"/>
                  </a:lnTo>
                  <a:lnTo>
                    <a:pt x="1834557" y="166454"/>
                  </a:lnTo>
                  <a:lnTo>
                    <a:pt x="1872802" y="189812"/>
                  </a:lnTo>
                  <a:lnTo>
                    <a:pt x="1910105" y="214519"/>
                  </a:lnTo>
                  <a:lnTo>
                    <a:pt x="1946433" y="240540"/>
                  </a:lnTo>
                  <a:lnTo>
                    <a:pt x="1981750" y="267841"/>
                  </a:lnTo>
                  <a:lnTo>
                    <a:pt x="2016025" y="296390"/>
                  </a:lnTo>
                  <a:lnTo>
                    <a:pt x="2049222" y="326151"/>
                  </a:lnTo>
                  <a:lnTo>
                    <a:pt x="2081307" y="357092"/>
                  </a:lnTo>
                  <a:lnTo>
                    <a:pt x="2112248" y="389177"/>
                  </a:lnTo>
                  <a:lnTo>
                    <a:pt x="2142009" y="422374"/>
                  </a:lnTo>
                  <a:lnTo>
                    <a:pt x="2170558" y="456649"/>
                  </a:lnTo>
                  <a:lnTo>
                    <a:pt x="2197859" y="491966"/>
                  </a:lnTo>
                  <a:lnTo>
                    <a:pt x="2223880" y="528294"/>
                  </a:lnTo>
                  <a:lnTo>
                    <a:pt x="2248587" y="565597"/>
                  </a:lnTo>
                  <a:lnTo>
                    <a:pt x="2271945" y="603842"/>
                  </a:lnTo>
                  <a:lnTo>
                    <a:pt x="2293921" y="642995"/>
                  </a:lnTo>
                  <a:lnTo>
                    <a:pt x="2314480" y="683023"/>
                  </a:lnTo>
                  <a:lnTo>
                    <a:pt x="2333590" y="723890"/>
                  </a:lnTo>
                  <a:lnTo>
                    <a:pt x="2351215" y="765564"/>
                  </a:lnTo>
                  <a:lnTo>
                    <a:pt x="2367323" y="808010"/>
                  </a:lnTo>
                  <a:lnTo>
                    <a:pt x="2381879" y="851195"/>
                  </a:lnTo>
                  <a:lnTo>
                    <a:pt x="2394849" y="895085"/>
                  </a:lnTo>
                  <a:lnTo>
                    <a:pt x="2406200" y="939645"/>
                  </a:lnTo>
                  <a:lnTo>
                    <a:pt x="2415898" y="984843"/>
                  </a:lnTo>
                  <a:lnTo>
                    <a:pt x="2423908" y="1030644"/>
                  </a:lnTo>
                  <a:lnTo>
                    <a:pt x="2430197" y="1077013"/>
                  </a:lnTo>
                  <a:lnTo>
                    <a:pt x="2434731" y="1123919"/>
                  </a:lnTo>
                  <a:lnTo>
                    <a:pt x="2437477" y="1171325"/>
                  </a:lnTo>
                  <a:lnTo>
                    <a:pt x="2438400" y="1219200"/>
                  </a:lnTo>
                  <a:lnTo>
                    <a:pt x="2437477" y="1267074"/>
                  </a:lnTo>
                  <a:lnTo>
                    <a:pt x="2434731" y="1314480"/>
                  </a:lnTo>
                  <a:lnTo>
                    <a:pt x="2430197" y="1361386"/>
                  </a:lnTo>
                  <a:lnTo>
                    <a:pt x="2423908" y="1407755"/>
                  </a:lnTo>
                  <a:lnTo>
                    <a:pt x="2415898" y="1453556"/>
                  </a:lnTo>
                  <a:lnTo>
                    <a:pt x="2406200" y="1498754"/>
                  </a:lnTo>
                  <a:lnTo>
                    <a:pt x="2394849" y="1543314"/>
                  </a:lnTo>
                  <a:lnTo>
                    <a:pt x="2381879" y="1587204"/>
                  </a:lnTo>
                  <a:lnTo>
                    <a:pt x="2367323" y="1630389"/>
                  </a:lnTo>
                  <a:lnTo>
                    <a:pt x="2351215" y="1672835"/>
                  </a:lnTo>
                  <a:lnTo>
                    <a:pt x="2333590" y="1714509"/>
                  </a:lnTo>
                  <a:lnTo>
                    <a:pt x="2314480" y="1755376"/>
                  </a:lnTo>
                  <a:lnTo>
                    <a:pt x="2293921" y="1795404"/>
                  </a:lnTo>
                  <a:lnTo>
                    <a:pt x="2271945" y="1834557"/>
                  </a:lnTo>
                  <a:lnTo>
                    <a:pt x="2248587" y="1872802"/>
                  </a:lnTo>
                  <a:lnTo>
                    <a:pt x="2223880" y="1910105"/>
                  </a:lnTo>
                  <a:lnTo>
                    <a:pt x="2197859" y="1946433"/>
                  </a:lnTo>
                  <a:lnTo>
                    <a:pt x="2170558" y="1981750"/>
                  </a:lnTo>
                  <a:lnTo>
                    <a:pt x="2142009" y="2016025"/>
                  </a:lnTo>
                  <a:lnTo>
                    <a:pt x="2112248" y="2049222"/>
                  </a:lnTo>
                  <a:lnTo>
                    <a:pt x="2081307" y="2081307"/>
                  </a:lnTo>
                  <a:lnTo>
                    <a:pt x="2049222" y="2112248"/>
                  </a:lnTo>
                  <a:lnTo>
                    <a:pt x="2016025" y="2142009"/>
                  </a:lnTo>
                  <a:lnTo>
                    <a:pt x="1981750" y="2170558"/>
                  </a:lnTo>
                  <a:lnTo>
                    <a:pt x="1946433" y="2197859"/>
                  </a:lnTo>
                  <a:lnTo>
                    <a:pt x="1910105" y="2223880"/>
                  </a:lnTo>
                  <a:lnTo>
                    <a:pt x="1872802" y="2248587"/>
                  </a:lnTo>
                  <a:lnTo>
                    <a:pt x="1834557" y="2271945"/>
                  </a:lnTo>
                  <a:lnTo>
                    <a:pt x="1795404" y="2293921"/>
                  </a:lnTo>
                  <a:lnTo>
                    <a:pt x="1755376" y="2314480"/>
                  </a:lnTo>
                  <a:lnTo>
                    <a:pt x="1714509" y="2333590"/>
                  </a:lnTo>
                  <a:lnTo>
                    <a:pt x="1672835" y="2351215"/>
                  </a:lnTo>
                  <a:lnTo>
                    <a:pt x="1630389" y="2367323"/>
                  </a:lnTo>
                  <a:lnTo>
                    <a:pt x="1587204" y="2381879"/>
                  </a:lnTo>
                  <a:lnTo>
                    <a:pt x="1543314" y="2394849"/>
                  </a:lnTo>
                  <a:lnTo>
                    <a:pt x="1498754" y="2406200"/>
                  </a:lnTo>
                  <a:lnTo>
                    <a:pt x="1453556" y="2415898"/>
                  </a:lnTo>
                  <a:lnTo>
                    <a:pt x="1407755" y="2423908"/>
                  </a:lnTo>
                  <a:lnTo>
                    <a:pt x="1361386" y="2430197"/>
                  </a:lnTo>
                  <a:lnTo>
                    <a:pt x="1314480" y="2434731"/>
                  </a:lnTo>
                  <a:lnTo>
                    <a:pt x="1267074" y="2437477"/>
                  </a:lnTo>
                  <a:lnTo>
                    <a:pt x="1219200" y="2438399"/>
                  </a:lnTo>
                  <a:lnTo>
                    <a:pt x="1171325" y="2437477"/>
                  </a:lnTo>
                  <a:lnTo>
                    <a:pt x="1123919" y="2434731"/>
                  </a:lnTo>
                  <a:lnTo>
                    <a:pt x="1077013" y="2430197"/>
                  </a:lnTo>
                  <a:lnTo>
                    <a:pt x="1030644" y="2423908"/>
                  </a:lnTo>
                  <a:lnTo>
                    <a:pt x="984843" y="2415898"/>
                  </a:lnTo>
                  <a:lnTo>
                    <a:pt x="939645" y="2406200"/>
                  </a:lnTo>
                  <a:lnTo>
                    <a:pt x="895085" y="2394849"/>
                  </a:lnTo>
                  <a:lnTo>
                    <a:pt x="851195" y="2381879"/>
                  </a:lnTo>
                  <a:lnTo>
                    <a:pt x="808010" y="2367323"/>
                  </a:lnTo>
                  <a:lnTo>
                    <a:pt x="765564" y="2351215"/>
                  </a:lnTo>
                  <a:lnTo>
                    <a:pt x="723890" y="2333590"/>
                  </a:lnTo>
                  <a:lnTo>
                    <a:pt x="683023" y="2314480"/>
                  </a:lnTo>
                  <a:lnTo>
                    <a:pt x="642995" y="2293921"/>
                  </a:lnTo>
                  <a:lnTo>
                    <a:pt x="603842" y="2271945"/>
                  </a:lnTo>
                  <a:lnTo>
                    <a:pt x="565597" y="2248587"/>
                  </a:lnTo>
                  <a:lnTo>
                    <a:pt x="528294" y="2223880"/>
                  </a:lnTo>
                  <a:lnTo>
                    <a:pt x="491966" y="2197859"/>
                  </a:lnTo>
                  <a:lnTo>
                    <a:pt x="456649" y="2170558"/>
                  </a:lnTo>
                  <a:lnTo>
                    <a:pt x="422374" y="2142009"/>
                  </a:lnTo>
                  <a:lnTo>
                    <a:pt x="389177" y="2112248"/>
                  </a:lnTo>
                  <a:lnTo>
                    <a:pt x="357092" y="2081307"/>
                  </a:lnTo>
                  <a:lnTo>
                    <a:pt x="326151" y="2049222"/>
                  </a:lnTo>
                  <a:lnTo>
                    <a:pt x="296390" y="2016025"/>
                  </a:lnTo>
                  <a:lnTo>
                    <a:pt x="267841" y="1981750"/>
                  </a:lnTo>
                  <a:lnTo>
                    <a:pt x="240540" y="1946433"/>
                  </a:lnTo>
                  <a:lnTo>
                    <a:pt x="214519" y="1910105"/>
                  </a:lnTo>
                  <a:lnTo>
                    <a:pt x="189812" y="1872802"/>
                  </a:lnTo>
                  <a:lnTo>
                    <a:pt x="166454" y="1834557"/>
                  </a:lnTo>
                  <a:lnTo>
                    <a:pt x="144478" y="1795404"/>
                  </a:lnTo>
                  <a:lnTo>
                    <a:pt x="123919" y="1755376"/>
                  </a:lnTo>
                  <a:lnTo>
                    <a:pt x="104809" y="1714509"/>
                  </a:lnTo>
                  <a:lnTo>
                    <a:pt x="87184" y="1672835"/>
                  </a:lnTo>
                  <a:lnTo>
                    <a:pt x="71076" y="1630389"/>
                  </a:lnTo>
                  <a:lnTo>
                    <a:pt x="56520" y="1587204"/>
                  </a:lnTo>
                  <a:lnTo>
                    <a:pt x="43550" y="1543314"/>
                  </a:lnTo>
                  <a:lnTo>
                    <a:pt x="32199" y="1498754"/>
                  </a:lnTo>
                  <a:lnTo>
                    <a:pt x="22501" y="1453556"/>
                  </a:lnTo>
                  <a:lnTo>
                    <a:pt x="14491" y="1407755"/>
                  </a:lnTo>
                  <a:lnTo>
                    <a:pt x="8202" y="1361386"/>
                  </a:lnTo>
                  <a:lnTo>
                    <a:pt x="3668" y="1314480"/>
                  </a:lnTo>
                  <a:lnTo>
                    <a:pt x="922" y="1267074"/>
                  </a:lnTo>
                  <a:lnTo>
                    <a:pt x="0" y="1219200"/>
                  </a:lnTo>
                  <a:close/>
                </a:path>
                <a:path w="2438400" h="2438400">
                  <a:moveTo>
                    <a:pt x="1219200" y="0"/>
                  </a:moveTo>
                  <a:lnTo>
                    <a:pt x="1219200" y="2438399"/>
                  </a:lnTo>
                </a:path>
                <a:path w="2438400" h="2438400">
                  <a:moveTo>
                    <a:pt x="1295400" y="707136"/>
                  </a:moveTo>
                  <a:lnTo>
                    <a:pt x="2286000" y="707136"/>
                  </a:lnTo>
                </a:path>
              </a:pathLst>
            </a:custGeom>
            <a:ln w="9144">
              <a:solidFill>
                <a:srgbClr val="000000"/>
              </a:solidFill>
            </a:ln>
          </p:spPr>
          <p:txBody>
            <a:bodyPr wrap="square" lIns="0" tIns="0" rIns="0" bIns="0" rtlCol="0"/>
            <a:lstStyle/>
            <a:p>
              <a:endParaRPr/>
            </a:p>
          </p:txBody>
        </p:sp>
        <p:sp>
          <p:nvSpPr>
            <p:cNvPr id="6" name="object 6"/>
            <p:cNvSpPr/>
            <p:nvPr/>
          </p:nvSpPr>
          <p:spPr>
            <a:xfrm>
              <a:off x="3332226" y="2237993"/>
              <a:ext cx="769620" cy="381000"/>
            </a:xfrm>
            <a:custGeom>
              <a:avLst/>
              <a:gdLst/>
              <a:ahLst/>
              <a:cxnLst/>
              <a:rect l="l" t="t" r="r" b="b"/>
              <a:pathLst>
                <a:path w="769620" h="381000">
                  <a:moveTo>
                    <a:pt x="0" y="381000"/>
                  </a:moveTo>
                  <a:lnTo>
                    <a:pt x="346328" y="381000"/>
                  </a:lnTo>
                  <a:lnTo>
                    <a:pt x="346328" y="0"/>
                  </a:lnTo>
                  <a:lnTo>
                    <a:pt x="769620" y="0"/>
                  </a:lnTo>
                </a:path>
              </a:pathLst>
            </a:custGeom>
            <a:ln w="28956">
              <a:solidFill>
                <a:srgbClr val="0033CC"/>
              </a:solidFill>
            </a:ln>
          </p:spPr>
          <p:txBody>
            <a:bodyPr wrap="square" lIns="0" tIns="0" rIns="0" bIns="0" rtlCol="0"/>
            <a:lstStyle/>
            <a:p>
              <a:endParaRPr/>
            </a:p>
          </p:txBody>
        </p:sp>
      </p:grpSp>
      <p:sp>
        <p:nvSpPr>
          <p:cNvPr id="7" name="object 7"/>
          <p:cNvSpPr txBox="1"/>
          <p:nvPr/>
        </p:nvSpPr>
        <p:spPr>
          <a:xfrm>
            <a:off x="2385822" y="1960575"/>
            <a:ext cx="1617980" cy="1695450"/>
          </a:xfrm>
          <a:prstGeom prst="rect">
            <a:avLst/>
          </a:prstGeom>
        </p:spPr>
        <p:txBody>
          <a:bodyPr vert="horz" wrap="square" lIns="0" tIns="12700" rIns="0" bIns="0" rtlCol="0">
            <a:spAutoFit/>
          </a:bodyPr>
          <a:lstStyle/>
          <a:p>
            <a:pPr marL="12700">
              <a:lnSpc>
                <a:spcPct val="100000"/>
              </a:lnSpc>
              <a:spcBef>
                <a:spcPts val="100"/>
              </a:spcBef>
            </a:pPr>
            <a:r>
              <a:rPr sz="5400" dirty="0">
                <a:solidFill>
                  <a:srgbClr val="0033CC"/>
                </a:solidFill>
                <a:latin typeface="Symbol"/>
                <a:cs typeface="Symbol"/>
              </a:rPr>
              <a:t></a:t>
            </a:r>
            <a:endParaRPr sz="5400">
              <a:latin typeface="Symbol"/>
              <a:cs typeface="Symbol"/>
            </a:endParaRPr>
          </a:p>
          <a:p>
            <a:pPr marL="12700">
              <a:lnSpc>
                <a:spcPct val="100000"/>
              </a:lnSpc>
              <a:spcBef>
                <a:spcPts val="2825"/>
              </a:spcBef>
              <a:tabLst>
                <a:tab pos="927100" algn="l"/>
              </a:tabLst>
            </a:pPr>
            <a:r>
              <a:rPr sz="3200" i="1" dirty="0">
                <a:solidFill>
                  <a:srgbClr val="0033CC"/>
                </a:solidFill>
                <a:latin typeface="Times New Roman"/>
                <a:cs typeface="Times New Roman"/>
              </a:rPr>
              <a:t>f </a:t>
            </a:r>
            <a:r>
              <a:rPr sz="3200" dirty="0">
                <a:solidFill>
                  <a:srgbClr val="0033CC"/>
                </a:solidFill>
                <a:latin typeface="Times New Roman"/>
                <a:cs typeface="Times New Roman"/>
              </a:rPr>
              <a:t>(.)	</a:t>
            </a:r>
            <a:r>
              <a:rPr sz="3200" i="1" dirty="0">
                <a:solidFill>
                  <a:srgbClr val="0033CC"/>
                </a:solidFill>
                <a:latin typeface="Times New Roman"/>
                <a:cs typeface="Times New Roman"/>
              </a:rPr>
              <a:t>a</a:t>
            </a:r>
            <a:r>
              <a:rPr sz="3200" i="1" spc="-90" dirty="0">
                <a:solidFill>
                  <a:srgbClr val="0033CC"/>
                </a:solidFill>
                <a:latin typeface="Times New Roman"/>
                <a:cs typeface="Times New Roman"/>
              </a:rPr>
              <a:t> </a:t>
            </a:r>
            <a:r>
              <a:rPr sz="3200" dirty="0">
                <a:solidFill>
                  <a:srgbClr val="0033CC"/>
                </a:solidFill>
                <a:latin typeface="Times New Roman"/>
                <a:cs typeface="Times New Roman"/>
              </a:rPr>
              <a:t>(.)</a:t>
            </a:r>
            <a:endParaRPr sz="3200">
              <a:latin typeface="Times New Roman"/>
              <a:cs typeface="Times New Roman"/>
            </a:endParaRPr>
          </a:p>
        </p:txBody>
      </p:sp>
      <p:grpSp>
        <p:nvGrpSpPr>
          <p:cNvPr id="8" name="object 8"/>
          <p:cNvGrpSpPr/>
          <p:nvPr/>
        </p:nvGrpSpPr>
        <p:grpSpPr>
          <a:xfrm>
            <a:off x="321563" y="4524755"/>
            <a:ext cx="3286125" cy="1467485"/>
            <a:chOff x="321563" y="4524755"/>
            <a:chExt cx="3286125" cy="1467485"/>
          </a:xfrm>
        </p:grpSpPr>
        <p:sp>
          <p:nvSpPr>
            <p:cNvPr id="9" name="object 9"/>
            <p:cNvSpPr/>
            <p:nvPr/>
          </p:nvSpPr>
          <p:spPr>
            <a:xfrm>
              <a:off x="397764" y="4601209"/>
              <a:ext cx="3209925" cy="1390650"/>
            </a:xfrm>
            <a:custGeom>
              <a:avLst/>
              <a:gdLst/>
              <a:ahLst/>
              <a:cxnLst/>
              <a:rect l="l" t="t" r="r" b="b"/>
              <a:pathLst>
                <a:path w="3209925" h="1390650">
                  <a:moveTo>
                    <a:pt x="3209544" y="0"/>
                  </a:moveTo>
                  <a:lnTo>
                    <a:pt x="3128772" y="0"/>
                  </a:lnTo>
                  <a:lnTo>
                    <a:pt x="3128772" y="3810"/>
                  </a:lnTo>
                  <a:lnTo>
                    <a:pt x="3128772" y="8890"/>
                  </a:lnTo>
                  <a:lnTo>
                    <a:pt x="3128772" y="1310640"/>
                  </a:lnTo>
                  <a:lnTo>
                    <a:pt x="9144" y="1310640"/>
                  </a:lnTo>
                  <a:lnTo>
                    <a:pt x="4572" y="1310640"/>
                  </a:lnTo>
                  <a:lnTo>
                    <a:pt x="0" y="1310640"/>
                  </a:lnTo>
                  <a:lnTo>
                    <a:pt x="0" y="1381760"/>
                  </a:lnTo>
                  <a:lnTo>
                    <a:pt x="0" y="1390650"/>
                  </a:lnTo>
                  <a:lnTo>
                    <a:pt x="3209544" y="1390650"/>
                  </a:lnTo>
                  <a:lnTo>
                    <a:pt x="3209544" y="1381760"/>
                  </a:lnTo>
                  <a:lnTo>
                    <a:pt x="3209544" y="8890"/>
                  </a:lnTo>
                  <a:lnTo>
                    <a:pt x="3209544" y="0"/>
                  </a:lnTo>
                  <a:close/>
                </a:path>
              </a:pathLst>
            </a:custGeom>
            <a:solidFill>
              <a:srgbClr val="E7E6E6"/>
            </a:solidFill>
          </p:spPr>
          <p:txBody>
            <a:bodyPr wrap="square" lIns="0" tIns="0" rIns="0" bIns="0" rtlCol="0"/>
            <a:lstStyle/>
            <a:p>
              <a:endParaRPr/>
            </a:p>
          </p:txBody>
        </p:sp>
        <p:sp>
          <p:nvSpPr>
            <p:cNvPr id="10" name="object 10"/>
            <p:cNvSpPr/>
            <p:nvPr/>
          </p:nvSpPr>
          <p:spPr>
            <a:xfrm>
              <a:off x="326135" y="4529327"/>
              <a:ext cx="3200400" cy="1382395"/>
            </a:xfrm>
            <a:custGeom>
              <a:avLst/>
              <a:gdLst/>
              <a:ahLst/>
              <a:cxnLst/>
              <a:rect l="l" t="t" r="r" b="b"/>
              <a:pathLst>
                <a:path w="3200400" h="1382395">
                  <a:moveTo>
                    <a:pt x="3200400" y="0"/>
                  </a:moveTo>
                  <a:lnTo>
                    <a:pt x="0" y="0"/>
                  </a:lnTo>
                  <a:lnTo>
                    <a:pt x="0" y="1382268"/>
                  </a:lnTo>
                  <a:lnTo>
                    <a:pt x="3200400" y="1382268"/>
                  </a:lnTo>
                  <a:lnTo>
                    <a:pt x="3200400" y="0"/>
                  </a:lnTo>
                  <a:close/>
                </a:path>
              </a:pathLst>
            </a:custGeom>
            <a:solidFill>
              <a:srgbClr val="FFFF00"/>
            </a:solidFill>
          </p:spPr>
          <p:txBody>
            <a:bodyPr wrap="square" lIns="0" tIns="0" rIns="0" bIns="0" rtlCol="0"/>
            <a:lstStyle/>
            <a:p>
              <a:endParaRPr/>
            </a:p>
          </p:txBody>
        </p:sp>
        <p:sp>
          <p:nvSpPr>
            <p:cNvPr id="11" name="object 11"/>
            <p:cNvSpPr/>
            <p:nvPr/>
          </p:nvSpPr>
          <p:spPr>
            <a:xfrm>
              <a:off x="326135" y="4529327"/>
              <a:ext cx="3200400" cy="1382395"/>
            </a:xfrm>
            <a:custGeom>
              <a:avLst/>
              <a:gdLst/>
              <a:ahLst/>
              <a:cxnLst/>
              <a:rect l="l" t="t" r="r" b="b"/>
              <a:pathLst>
                <a:path w="3200400" h="1382395">
                  <a:moveTo>
                    <a:pt x="0" y="1382268"/>
                  </a:moveTo>
                  <a:lnTo>
                    <a:pt x="3200400" y="1382268"/>
                  </a:lnTo>
                  <a:lnTo>
                    <a:pt x="3200400" y="0"/>
                  </a:lnTo>
                  <a:lnTo>
                    <a:pt x="0" y="0"/>
                  </a:lnTo>
                  <a:lnTo>
                    <a:pt x="0" y="1382268"/>
                  </a:lnTo>
                  <a:close/>
                </a:path>
              </a:pathLst>
            </a:custGeom>
            <a:ln w="9144">
              <a:solidFill>
                <a:srgbClr val="000000"/>
              </a:solidFill>
            </a:ln>
          </p:spPr>
          <p:txBody>
            <a:bodyPr wrap="square" lIns="0" tIns="0" rIns="0" bIns="0" rtlCol="0"/>
            <a:lstStyle/>
            <a:p>
              <a:endParaRPr/>
            </a:p>
          </p:txBody>
        </p:sp>
      </p:grpSp>
      <p:sp>
        <p:nvSpPr>
          <p:cNvPr id="12" name="object 12"/>
          <p:cNvSpPr txBox="1"/>
          <p:nvPr/>
        </p:nvSpPr>
        <p:spPr>
          <a:xfrm>
            <a:off x="330708" y="4540377"/>
            <a:ext cx="3194050" cy="1305560"/>
          </a:xfrm>
          <a:prstGeom prst="rect">
            <a:avLst/>
          </a:prstGeom>
        </p:spPr>
        <p:txBody>
          <a:bodyPr vert="horz" wrap="square" lIns="0" tIns="12065" rIns="0" bIns="0" rtlCol="0">
            <a:spAutoFit/>
          </a:bodyPr>
          <a:lstStyle/>
          <a:p>
            <a:pPr marL="86360" marR="647065" algn="just">
              <a:lnSpc>
                <a:spcPct val="100000"/>
              </a:lnSpc>
              <a:spcBef>
                <a:spcPts val="95"/>
              </a:spcBef>
            </a:pPr>
            <a:r>
              <a:rPr sz="2800" spc="-10" dirty="0">
                <a:latin typeface="Carlito"/>
                <a:cs typeface="Carlito"/>
              </a:rPr>
              <a:t>What </a:t>
            </a:r>
            <a:r>
              <a:rPr sz="2800" spc="-20" dirty="0">
                <a:latin typeface="Carlito"/>
                <a:cs typeface="Carlito"/>
              </a:rPr>
              <a:t>integration  </a:t>
            </a:r>
            <a:r>
              <a:rPr sz="2800" spc="-5" dirty="0">
                <a:latin typeface="Carlito"/>
                <a:cs typeface="Carlito"/>
              </a:rPr>
              <a:t>functions </a:t>
            </a:r>
            <a:r>
              <a:rPr sz="2800" spc="-10" dirty="0">
                <a:latin typeface="Carlito"/>
                <a:cs typeface="Carlito"/>
              </a:rPr>
              <a:t>can </a:t>
            </a:r>
            <a:r>
              <a:rPr sz="2800" spc="-15" dirty="0">
                <a:latin typeface="Carlito"/>
                <a:cs typeface="Carlito"/>
              </a:rPr>
              <a:t>we  </a:t>
            </a:r>
            <a:r>
              <a:rPr sz="2800" spc="-20" dirty="0">
                <a:latin typeface="Carlito"/>
                <a:cs typeface="Carlito"/>
              </a:rPr>
              <a:t>have?</a:t>
            </a:r>
            <a:endParaRPr sz="2800">
              <a:latin typeface="Carlito"/>
              <a:cs typeface="Carlito"/>
            </a:endParaRPr>
          </a:p>
        </p:txBody>
      </p:sp>
      <p:grpSp>
        <p:nvGrpSpPr>
          <p:cNvPr id="13" name="object 13"/>
          <p:cNvGrpSpPr/>
          <p:nvPr/>
        </p:nvGrpSpPr>
        <p:grpSpPr>
          <a:xfrm>
            <a:off x="7964423" y="4326635"/>
            <a:ext cx="2052955" cy="951230"/>
            <a:chOff x="7964423" y="4326635"/>
            <a:chExt cx="2052955" cy="951230"/>
          </a:xfrm>
        </p:grpSpPr>
        <p:sp>
          <p:nvSpPr>
            <p:cNvPr id="14" name="object 14"/>
            <p:cNvSpPr/>
            <p:nvPr/>
          </p:nvSpPr>
          <p:spPr>
            <a:xfrm>
              <a:off x="8029955" y="4392129"/>
              <a:ext cx="1987042" cy="885228"/>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7964423" y="4326635"/>
              <a:ext cx="1971039" cy="868680"/>
            </a:xfrm>
            <a:custGeom>
              <a:avLst/>
              <a:gdLst/>
              <a:ahLst/>
              <a:cxnLst/>
              <a:rect l="l" t="t" r="r" b="b"/>
              <a:pathLst>
                <a:path w="1971040" h="868679">
                  <a:moveTo>
                    <a:pt x="1970531" y="0"/>
                  </a:moveTo>
                  <a:lnTo>
                    <a:pt x="0" y="0"/>
                  </a:lnTo>
                  <a:lnTo>
                    <a:pt x="0" y="868680"/>
                  </a:lnTo>
                  <a:lnTo>
                    <a:pt x="1970531" y="868680"/>
                  </a:lnTo>
                  <a:lnTo>
                    <a:pt x="1970531" y="0"/>
                  </a:lnTo>
                  <a:close/>
                </a:path>
              </a:pathLst>
            </a:custGeom>
            <a:solidFill>
              <a:srgbClr val="FFFFFF"/>
            </a:solidFill>
          </p:spPr>
          <p:txBody>
            <a:bodyPr wrap="square" lIns="0" tIns="0" rIns="0" bIns="0" rtlCol="0"/>
            <a:lstStyle/>
            <a:p>
              <a:endParaRPr/>
            </a:p>
          </p:txBody>
        </p:sp>
      </p:grpSp>
      <p:sp>
        <p:nvSpPr>
          <p:cNvPr id="16" name="object 16"/>
          <p:cNvSpPr txBox="1"/>
          <p:nvPr/>
        </p:nvSpPr>
        <p:spPr>
          <a:xfrm>
            <a:off x="8613803" y="4334256"/>
            <a:ext cx="139065" cy="234315"/>
          </a:xfrm>
          <a:prstGeom prst="rect">
            <a:avLst/>
          </a:prstGeom>
        </p:spPr>
        <p:txBody>
          <a:bodyPr vert="horz" wrap="square" lIns="0" tIns="14604" rIns="0" bIns="0" rtlCol="0">
            <a:spAutoFit/>
          </a:bodyPr>
          <a:lstStyle/>
          <a:p>
            <a:pPr>
              <a:lnSpc>
                <a:spcPct val="100000"/>
              </a:lnSpc>
              <a:spcBef>
                <a:spcPts val="114"/>
              </a:spcBef>
            </a:pPr>
            <a:r>
              <a:rPr sz="1350" i="1" spc="15" dirty="0">
                <a:latin typeface="Times New Roman"/>
                <a:cs typeface="Times New Roman"/>
              </a:rPr>
              <a:t>m</a:t>
            </a:r>
            <a:endParaRPr sz="1350">
              <a:latin typeface="Times New Roman"/>
              <a:cs typeface="Times New Roman"/>
            </a:endParaRPr>
          </a:p>
        </p:txBody>
      </p:sp>
      <p:sp>
        <p:nvSpPr>
          <p:cNvPr id="17" name="object 17"/>
          <p:cNvSpPr txBox="1"/>
          <p:nvPr/>
        </p:nvSpPr>
        <p:spPr>
          <a:xfrm>
            <a:off x="8581076" y="4921607"/>
            <a:ext cx="252095" cy="234315"/>
          </a:xfrm>
          <a:prstGeom prst="rect">
            <a:avLst/>
          </a:prstGeom>
        </p:spPr>
        <p:txBody>
          <a:bodyPr vert="horz" wrap="square" lIns="0" tIns="14604" rIns="0" bIns="0" rtlCol="0">
            <a:spAutoFit/>
          </a:bodyPr>
          <a:lstStyle/>
          <a:p>
            <a:pPr>
              <a:lnSpc>
                <a:spcPct val="100000"/>
              </a:lnSpc>
              <a:spcBef>
                <a:spcPts val="114"/>
              </a:spcBef>
            </a:pPr>
            <a:r>
              <a:rPr sz="1350" i="1" spc="5" dirty="0">
                <a:latin typeface="Times New Roman"/>
                <a:cs typeface="Times New Roman"/>
              </a:rPr>
              <a:t>j</a:t>
            </a:r>
            <a:r>
              <a:rPr sz="1350" i="1" spc="-260" dirty="0">
                <a:latin typeface="Times New Roman"/>
                <a:cs typeface="Times New Roman"/>
              </a:rPr>
              <a:t> </a:t>
            </a:r>
            <a:r>
              <a:rPr sz="1350" spc="-25" dirty="0">
                <a:latin typeface="Symbol"/>
                <a:cs typeface="Symbol"/>
              </a:rPr>
              <a:t></a:t>
            </a:r>
            <a:r>
              <a:rPr sz="1350" spc="-25" dirty="0">
                <a:latin typeface="Times New Roman"/>
                <a:cs typeface="Times New Roman"/>
              </a:rPr>
              <a:t>1</a:t>
            </a:r>
            <a:endParaRPr sz="1350">
              <a:latin typeface="Times New Roman"/>
              <a:cs typeface="Times New Roman"/>
            </a:endParaRPr>
          </a:p>
        </p:txBody>
      </p:sp>
      <p:sp>
        <p:nvSpPr>
          <p:cNvPr id="18" name="object 18"/>
          <p:cNvSpPr txBox="1"/>
          <p:nvPr/>
        </p:nvSpPr>
        <p:spPr>
          <a:xfrm>
            <a:off x="9104916" y="4711328"/>
            <a:ext cx="314960" cy="234315"/>
          </a:xfrm>
          <a:prstGeom prst="rect">
            <a:avLst/>
          </a:prstGeom>
        </p:spPr>
        <p:txBody>
          <a:bodyPr vert="horz" wrap="square" lIns="0" tIns="14604" rIns="0" bIns="0" rtlCol="0">
            <a:spAutoFit/>
          </a:bodyPr>
          <a:lstStyle/>
          <a:p>
            <a:pPr>
              <a:lnSpc>
                <a:spcPct val="100000"/>
              </a:lnSpc>
              <a:spcBef>
                <a:spcPts val="114"/>
              </a:spcBef>
              <a:tabLst>
                <a:tab pos="252729" algn="l"/>
              </a:tabLst>
            </a:pPr>
            <a:r>
              <a:rPr sz="1350" i="1" spc="5" dirty="0">
                <a:latin typeface="Times New Roman"/>
                <a:cs typeface="Times New Roman"/>
              </a:rPr>
              <a:t>j	j</a:t>
            </a:r>
            <a:endParaRPr sz="1350">
              <a:latin typeface="Times New Roman"/>
              <a:cs typeface="Times New Roman"/>
            </a:endParaRPr>
          </a:p>
        </p:txBody>
      </p:sp>
      <p:sp>
        <p:nvSpPr>
          <p:cNvPr id="19" name="object 19"/>
          <p:cNvSpPr txBox="1"/>
          <p:nvPr/>
        </p:nvSpPr>
        <p:spPr>
          <a:xfrm>
            <a:off x="8040382" y="4364043"/>
            <a:ext cx="1952625" cy="561340"/>
          </a:xfrm>
          <a:prstGeom prst="rect">
            <a:avLst/>
          </a:prstGeom>
        </p:spPr>
        <p:txBody>
          <a:bodyPr vert="horz" wrap="square" lIns="0" tIns="14605" rIns="0" bIns="0" rtlCol="0">
            <a:spAutoFit/>
          </a:bodyPr>
          <a:lstStyle/>
          <a:p>
            <a:pPr marL="25400">
              <a:lnSpc>
                <a:spcPct val="100000"/>
              </a:lnSpc>
              <a:spcBef>
                <a:spcPts val="115"/>
              </a:spcBef>
              <a:tabLst>
                <a:tab pos="245110" algn="l"/>
              </a:tabLst>
            </a:pPr>
            <a:r>
              <a:rPr sz="2350" i="1" dirty="0">
                <a:latin typeface="Times New Roman"/>
                <a:cs typeface="Times New Roman"/>
              </a:rPr>
              <a:t>f	</a:t>
            </a:r>
            <a:r>
              <a:rPr sz="2350" dirty="0">
                <a:latin typeface="Symbol"/>
                <a:cs typeface="Symbol"/>
              </a:rPr>
              <a:t></a:t>
            </a:r>
            <a:r>
              <a:rPr sz="2350" dirty="0">
                <a:latin typeface="Times New Roman"/>
                <a:cs typeface="Times New Roman"/>
              </a:rPr>
              <a:t> </a:t>
            </a:r>
            <a:r>
              <a:rPr sz="5250" spc="30" baseline="-8730" dirty="0">
                <a:latin typeface="Symbol"/>
                <a:cs typeface="Symbol"/>
              </a:rPr>
              <a:t></a:t>
            </a:r>
            <a:r>
              <a:rPr sz="5250" spc="30" baseline="-8730" dirty="0">
                <a:latin typeface="Times New Roman"/>
                <a:cs typeface="Times New Roman"/>
              </a:rPr>
              <a:t> </a:t>
            </a:r>
            <a:r>
              <a:rPr sz="2350" i="1" dirty="0">
                <a:latin typeface="Times New Roman"/>
                <a:cs typeface="Times New Roman"/>
              </a:rPr>
              <a:t>w </a:t>
            </a:r>
            <a:r>
              <a:rPr sz="2350" i="1" spc="80" dirty="0">
                <a:latin typeface="Times New Roman"/>
                <a:cs typeface="Times New Roman"/>
              </a:rPr>
              <a:t>x</a:t>
            </a:r>
            <a:r>
              <a:rPr sz="2025" spc="120" baseline="43209" dirty="0">
                <a:latin typeface="Times New Roman"/>
                <a:cs typeface="Times New Roman"/>
              </a:rPr>
              <a:t>2</a:t>
            </a:r>
            <a:r>
              <a:rPr sz="2025" spc="-127" baseline="43209" dirty="0">
                <a:latin typeface="Times New Roman"/>
                <a:cs typeface="Times New Roman"/>
              </a:rPr>
              <a:t> </a:t>
            </a:r>
            <a:r>
              <a:rPr sz="2350" spc="-25" dirty="0">
                <a:latin typeface="Symbol"/>
                <a:cs typeface="Symbol"/>
              </a:rPr>
              <a:t></a:t>
            </a:r>
            <a:r>
              <a:rPr sz="2450" i="1" spc="-25" dirty="0">
                <a:latin typeface="Symbol"/>
                <a:cs typeface="Symbol"/>
              </a:rPr>
              <a:t></a:t>
            </a:r>
            <a:endParaRPr sz="2450">
              <a:latin typeface="Symbol"/>
              <a:cs typeface="Symbol"/>
            </a:endParaRPr>
          </a:p>
        </p:txBody>
      </p:sp>
      <p:sp>
        <p:nvSpPr>
          <p:cNvPr id="20" name="object 20"/>
          <p:cNvSpPr/>
          <p:nvPr/>
        </p:nvSpPr>
        <p:spPr>
          <a:xfrm>
            <a:off x="7959852" y="4322064"/>
            <a:ext cx="1979930" cy="878205"/>
          </a:xfrm>
          <a:custGeom>
            <a:avLst/>
            <a:gdLst/>
            <a:ahLst/>
            <a:cxnLst/>
            <a:rect l="l" t="t" r="r" b="b"/>
            <a:pathLst>
              <a:path w="1979929" h="878204">
                <a:moveTo>
                  <a:pt x="0" y="877824"/>
                </a:moveTo>
                <a:lnTo>
                  <a:pt x="1979676" y="877824"/>
                </a:lnTo>
                <a:lnTo>
                  <a:pt x="1979676" y="0"/>
                </a:lnTo>
                <a:lnTo>
                  <a:pt x="0" y="0"/>
                </a:lnTo>
                <a:lnTo>
                  <a:pt x="0" y="877824"/>
                </a:lnTo>
                <a:close/>
              </a:path>
            </a:pathLst>
          </a:custGeom>
          <a:ln w="9144">
            <a:solidFill>
              <a:srgbClr val="000000"/>
            </a:solidFill>
          </a:ln>
        </p:spPr>
        <p:txBody>
          <a:bodyPr wrap="square" lIns="0" tIns="0" rIns="0" bIns="0" rtlCol="0"/>
          <a:lstStyle/>
          <a:p>
            <a:endParaRPr/>
          </a:p>
        </p:txBody>
      </p:sp>
      <p:sp>
        <p:nvSpPr>
          <p:cNvPr id="21" name="object 21"/>
          <p:cNvSpPr txBox="1"/>
          <p:nvPr/>
        </p:nvSpPr>
        <p:spPr>
          <a:xfrm>
            <a:off x="6228969" y="4320920"/>
            <a:ext cx="1471295" cy="1837055"/>
          </a:xfrm>
          <a:prstGeom prst="rect">
            <a:avLst/>
          </a:prstGeom>
        </p:spPr>
        <p:txBody>
          <a:bodyPr vert="horz" wrap="square" lIns="0" tIns="12700" rIns="0" bIns="0" rtlCol="0">
            <a:spAutoFit/>
          </a:bodyPr>
          <a:lstStyle/>
          <a:p>
            <a:pPr marL="131445" marR="5080" indent="-119380">
              <a:lnSpc>
                <a:spcPct val="100000"/>
              </a:lnSpc>
              <a:spcBef>
                <a:spcPts val="100"/>
              </a:spcBef>
            </a:pPr>
            <a:r>
              <a:rPr sz="2400" spc="-5" dirty="0">
                <a:solidFill>
                  <a:srgbClr val="0033CC"/>
                </a:solidFill>
                <a:latin typeface="Comic Sans MS"/>
                <a:cs typeface="Comic Sans MS"/>
              </a:rPr>
              <a:t>Qu</a:t>
            </a:r>
            <a:r>
              <a:rPr sz="2400" spc="-10" dirty="0">
                <a:solidFill>
                  <a:srgbClr val="0033CC"/>
                </a:solidFill>
                <a:latin typeface="Comic Sans MS"/>
                <a:cs typeface="Comic Sans MS"/>
              </a:rPr>
              <a:t>a</a:t>
            </a:r>
            <a:r>
              <a:rPr sz="2400" spc="-5" dirty="0">
                <a:solidFill>
                  <a:srgbClr val="0033CC"/>
                </a:solidFill>
                <a:latin typeface="Comic Sans MS"/>
                <a:cs typeface="Comic Sans MS"/>
              </a:rPr>
              <a:t>dr</a:t>
            </a:r>
            <a:r>
              <a:rPr sz="2400" spc="-15" dirty="0">
                <a:solidFill>
                  <a:srgbClr val="0033CC"/>
                </a:solidFill>
                <a:latin typeface="Comic Sans MS"/>
                <a:cs typeface="Comic Sans MS"/>
              </a:rPr>
              <a:t>a</a:t>
            </a:r>
            <a:r>
              <a:rPr sz="2400" spc="-5" dirty="0">
                <a:solidFill>
                  <a:srgbClr val="0033CC"/>
                </a:solidFill>
                <a:latin typeface="Comic Sans MS"/>
                <a:cs typeface="Comic Sans MS"/>
              </a:rPr>
              <a:t>tic  </a:t>
            </a:r>
            <a:r>
              <a:rPr sz="2400" dirty="0">
                <a:solidFill>
                  <a:srgbClr val="0033CC"/>
                </a:solidFill>
                <a:latin typeface="Comic Sans MS"/>
                <a:cs typeface="Comic Sans MS"/>
              </a:rPr>
              <a:t>Function</a:t>
            </a:r>
            <a:endParaRPr sz="2400">
              <a:latin typeface="Comic Sans MS"/>
              <a:cs typeface="Comic Sans MS"/>
            </a:endParaRPr>
          </a:p>
          <a:p>
            <a:pPr marL="131445" marR="55244" indent="-70485">
              <a:lnSpc>
                <a:spcPct val="100000"/>
              </a:lnSpc>
              <a:spcBef>
                <a:spcPts val="2740"/>
              </a:spcBef>
            </a:pPr>
            <a:r>
              <a:rPr sz="2400" spc="-5" dirty="0">
                <a:solidFill>
                  <a:srgbClr val="0033CC"/>
                </a:solidFill>
                <a:latin typeface="Comic Sans MS"/>
                <a:cs typeface="Comic Sans MS"/>
              </a:rPr>
              <a:t>Sp</a:t>
            </a:r>
            <a:r>
              <a:rPr sz="2400" spc="5" dirty="0">
                <a:solidFill>
                  <a:srgbClr val="0033CC"/>
                </a:solidFill>
                <a:latin typeface="Comic Sans MS"/>
                <a:cs typeface="Comic Sans MS"/>
              </a:rPr>
              <a:t>h</a:t>
            </a:r>
            <a:r>
              <a:rPr sz="2400" dirty="0">
                <a:solidFill>
                  <a:srgbClr val="0033CC"/>
                </a:solidFill>
                <a:latin typeface="Comic Sans MS"/>
                <a:cs typeface="Comic Sans MS"/>
              </a:rPr>
              <a:t>erical  </a:t>
            </a:r>
            <a:r>
              <a:rPr sz="2400" spc="-5" dirty="0">
                <a:solidFill>
                  <a:srgbClr val="0033CC"/>
                </a:solidFill>
                <a:latin typeface="Comic Sans MS"/>
                <a:cs typeface="Comic Sans MS"/>
              </a:rPr>
              <a:t>Function</a:t>
            </a:r>
            <a:endParaRPr sz="2400">
              <a:latin typeface="Comic Sans MS"/>
              <a:cs typeface="Comic Sans MS"/>
            </a:endParaRPr>
          </a:p>
        </p:txBody>
      </p:sp>
      <p:grpSp>
        <p:nvGrpSpPr>
          <p:cNvPr id="22" name="object 22"/>
          <p:cNvGrpSpPr/>
          <p:nvPr/>
        </p:nvGrpSpPr>
        <p:grpSpPr>
          <a:xfrm>
            <a:off x="7927847" y="5405628"/>
            <a:ext cx="2677795" cy="952500"/>
            <a:chOff x="7927847" y="5405628"/>
            <a:chExt cx="2677795" cy="952500"/>
          </a:xfrm>
        </p:grpSpPr>
        <p:sp>
          <p:nvSpPr>
            <p:cNvPr id="23" name="object 23"/>
            <p:cNvSpPr/>
            <p:nvPr/>
          </p:nvSpPr>
          <p:spPr>
            <a:xfrm>
              <a:off x="7993379" y="5471160"/>
              <a:ext cx="2612008" cy="886802"/>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7927847" y="5405628"/>
              <a:ext cx="2595880" cy="870585"/>
            </a:xfrm>
            <a:custGeom>
              <a:avLst/>
              <a:gdLst/>
              <a:ahLst/>
              <a:cxnLst/>
              <a:rect l="l" t="t" r="r" b="b"/>
              <a:pathLst>
                <a:path w="2595879" h="870585">
                  <a:moveTo>
                    <a:pt x="2595372" y="0"/>
                  </a:moveTo>
                  <a:lnTo>
                    <a:pt x="0" y="0"/>
                  </a:lnTo>
                  <a:lnTo>
                    <a:pt x="0" y="870204"/>
                  </a:lnTo>
                  <a:lnTo>
                    <a:pt x="2595372" y="870204"/>
                  </a:lnTo>
                  <a:lnTo>
                    <a:pt x="2595372" y="0"/>
                  </a:lnTo>
                  <a:close/>
                </a:path>
              </a:pathLst>
            </a:custGeom>
            <a:solidFill>
              <a:srgbClr val="FFFFFF"/>
            </a:solidFill>
          </p:spPr>
          <p:txBody>
            <a:bodyPr wrap="square" lIns="0" tIns="0" rIns="0" bIns="0" rtlCol="0"/>
            <a:lstStyle/>
            <a:p>
              <a:endParaRPr/>
            </a:p>
          </p:txBody>
        </p:sp>
      </p:grpSp>
      <p:sp>
        <p:nvSpPr>
          <p:cNvPr id="25" name="object 25"/>
          <p:cNvSpPr txBox="1"/>
          <p:nvPr/>
        </p:nvSpPr>
        <p:spPr>
          <a:xfrm>
            <a:off x="8577493" y="5413281"/>
            <a:ext cx="139065" cy="234315"/>
          </a:xfrm>
          <a:prstGeom prst="rect">
            <a:avLst/>
          </a:prstGeom>
        </p:spPr>
        <p:txBody>
          <a:bodyPr vert="horz" wrap="square" lIns="0" tIns="15240" rIns="0" bIns="0" rtlCol="0">
            <a:spAutoFit/>
          </a:bodyPr>
          <a:lstStyle/>
          <a:p>
            <a:pPr>
              <a:lnSpc>
                <a:spcPct val="100000"/>
              </a:lnSpc>
              <a:spcBef>
                <a:spcPts val="120"/>
              </a:spcBef>
            </a:pPr>
            <a:r>
              <a:rPr sz="1350" i="1" spc="15" dirty="0">
                <a:latin typeface="Times New Roman"/>
                <a:cs typeface="Times New Roman"/>
              </a:rPr>
              <a:t>m</a:t>
            </a:r>
            <a:endParaRPr sz="1350">
              <a:latin typeface="Times New Roman"/>
              <a:cs typeface="Times New Roman"/>
            </a:endParaRPr>
          </a:p>
        </p:txBody>
      </p:sp>
      <p:sp>
        <p:nvSpPr>
          <p:cNvPr id="26" name="object 26"/>
          <p:cNvSpPr txBox="1"/>
          <p:nvPr/>
        </p:nvSpPr>
        <p:spPr>
          <a:xfrm>
            <a:off x="9124957" y="5791015"/>
            <a:ext cx="642620" cy="234315"/>
          </a:xfrm>
          <a:prstGeom prst="rect">
            <a:avLst/>
          </a:prstGeom>
        </p:spPr>
        <p:txBody>
          <a:bodyPr vert="horz" wrap="square" lIns="0" tIns="15240" rIns="0" bIns="0" rtlCol="0">
            <a:spAutoFit/>
          </a:bodyPr>
          <a:lstStyle/>
          <a:p>
            <a:pPr>
              <a:lnSpc>
                <a:spcPct val="100000"/>
              </a:lnSpc>
              <a:spcBef>
                <a:spcPts val="120"/>
              </a:spcBef>
              <a:tabLst>
                <a:tab pos="580390" algn="l"/>
              </a:tabLst>
            </a:pPr>
            <a:r>
              <a:rPr sz="1350" i="1" spc="5" dirty="0">
                <a:latin typeface="Times New Roman"/>
                <a:cs typeface="Times New Roman"/>
              </a:rPr>
              <a:t>j	j</a:t>
            </a:r>
            <a:endParaRPr sz="1350">
              <a:latin typeface="Times New Roman"/>
              <a:cs typeface="Times New Roman"/>
            </a:endParaRPr>
          </a:p>
        </p:txBody>
      </p:sp>
      <p:sp>
        <p:nvSpPr>
          <p:cNvPr id="27" name="object 27"/>
          <p:cNvSpPr txBox="1"/>
          <p:nvPr/>
        </p:nvSpPr>
        <p:spPr>
          <a:xfrm>
            <a:off x="8544709" y="6001665"/>
            <a:ext cx="252729" cy="234315"/>
          </a:xfrm>
          <a:prstGeom prst="rect">
            <a:avLst/>
          </a:prstGeom>
        </p:spPr>
        <p:txBody>
          <a:bodyPr vert="horz" wrap="square" lIns="0" tIns="15240" rIns="0" bIns="0" rtlCol="0">
            <a:spAutoFit/>
          </a:bodyPr>
          <a:lstStyle/>
          <a:p>
            <a:pPr>
              <a:lnSpc>
                <a:spcPct val="100000"/>
              </a:lnSpc>
              <a:spcBef>
                <a:spcPts val="120"/>
              </a:spcBef>
            </a:pPr>
            <a:r>
              <a:rPr sz="1350" i="1" spc="5" dirty="0">
                <a:latin typeface="Times New Roman"/>
                <a:cs typeface="Times New Roman"/>
              </a:rPr>
              <a:t>j</a:t>
            </a:r>
            <a:r>
              <a:rPr sz="1350" i="1" spc="-260" dirty="0">
                <a:latin typeface="Times New Roman"/>
                <a:cs typeface="Times New Roman"/>
              </a:rPr>
              <a:t> </a:t>
            </a:r>
            <a:r>
              <a:rPr sz="1350" spc="-25" dirty="0">
                <a:latin typeface="Symbol"/>
                <a:cs typeface="Symbol"/>
              </a:rPr>
              <a:t></a:t>
            </a:r>
            <a:r>
              <a:rPr sz="1350" spc="-25" dirty="0">
                <a:latin typeface="Times New Roman"/>
                <a:cs typeface="Times New Roman"/>
              </a:rPr>
              <a:t>1</a:t>
            </a:r>
            <a:endParaRPr sz="1350">
              <a:latin typeface="Times New Roman"/>
              <a:cs typeface="Times New Roman"/>
            </a:endParaRPr>
          </a:p>
        </p:txBody>
      </p:sp>
      <p:sp>
        <p:nvSpPr>
          <p:cNvPr id="28" name="object 28"/>
          <p:cNvSpPr txBox="1"/>
          <p:nvPr/>
        </p:nvSpPr>
        <p:spPr>
          <a:xfrm>
            <a:off x="8003825" y="5443120"/>
            <a:ext cx="2557780" cy="562610"/>
          </a:xfrm>
          <a:prstGeom prst="rect">
            <a:avLst/>
          </a:prstGeom>
        </p:spPr>
        <p:txBody>
          <a:bodyPr vert="horz" wrap="square" lIns="0" tIns="15240" rIns="0" bIns="0" rtlCol="0">
            <a:spAutoFit/>
          </a:bodyPr>
          <a:lstStyle/>
          <a:p>
            <a:pPr marL="25400">
              <a:lnSpc>
                <a:spcPct val="100000"/>
              </a:lnSpc>
              <a:spcBef>
                <a:spcPts val="120"/>
              </a:spcBef>
              <a:tabLst>
                <a:tab pos="245110" algn="l"/>
                <a:tab pos="1258570" algn="l"/>
              </a:tabLst>
            </a:pPr>
            <a:r>
              <a:rPr sz="2350" i="1" dirty="0">
                <a:latin typeface="Times New Roman"/>
                <a:cs typeface="Times New Roman"/>
              </a:rPr>
              <a:t>f	</a:t>
            </a:r>
            <a:r>
              <a:rPr sz="2350" dirty="0">
                <a:latin typeface="Symbol"/>
                <a:cs typeface="Symbol"/>
              </a:rPr>
              <a:t></a:t>
            </a:r>
            <a:r>
              <a:rPr sz="2350" spc="-60" dirty="0">
                <a:latin typeface="Times New Roman"/>
                <a:cs typeface="Times New Roman"/>
              </a:rPr>
              <a:t> </a:t>
            </a:r>
            <a:r>
              <a:rPr sz="5250" spc="232" baseline="-8730" dirty="0">
                <a:latin typeface="Symbol"/>
                <a:cs typeface="Symbol"/>
              </a:rPr>
              <a:t></a:t>
            </a:r>
            <a:r>
              <a:rPr sz="2350" spc="155" dirty="0">
                <a:latin typeface="Times New Roman"/>
                <a:cs typeface="Times New Roman"/>
              </a:rPr>
              <a:t>(</a:t>
            </a:r>
            <a:r>
              <a:rPr sz="2350" i="1" spc="155" dirty="0">
                <a:latin typeface="Times New Roman"/>
                <a:cs typeface="Times New Roman"/>
              </a:rPr>
              <a:t>x	</a:t>
            </a:r>
            <a:r>
              <a:rPr sz="2350" dirty="0">
                <a:latin typeface="Symbol"/>
                <a:cs typeface="Symbol"/>
              </a:rPr>
              <a:t></a:t>
            </a:r>
            <a:r>
              <a:rPr sz="2350" dirty="0">
                <a:latin typeface="Times New Roman"/>
                <a:cs typeface="Times New Roman"/>
              </a:rPr>
              <a:t> </a:t>
            </a:r>
            <a:r>
              <a:rPr sz="2350" i="1" spc="5" dirty="0">
                <a:latin typeface="Times New Roman"/>
                <a:cs typeface="Times New Roman"/>
              </a:rPr>
              <a:t>w </a:t>
            </a:r>
            <a:r>
              <a:rPr sz="2350" spc="65" dirty="0">
                <a:latin typeface="Times New Roman"/>
                <a:cs typeface="Times New Roman"/>
              </a:rPr>
              <a:t>)</a:t>
            </a:r>
            <a:r>
              <a:rPr sz="2025" spc="97" baseline="43209" dirty="0">
                <a:latin typeface="Times New Roman"/>
                <a:cs typeface="Times New Roman"/>
              </a:rPr>
              <a:t>2</a:t>
            </a:r>
            <a:r>
              <a:rPr sz="2025" spc="592" baseline="43209" dirty="0">
                <a:latin typeface="Times New Roman"/>
                <a:cs typeface="Times New Roman"/>
              </a:rPr>
              <a:t> </a:t>
            </a:r>
            <a:r>
              <a:rPr sz="2350" spc="-20" dirty="0">
                <a:latin typeface="Symbol"/>
                <a:cs typeface="Symbol"/>
              </a:rPr>
              <a:t></a:t>
            </a:r>
            <a:r>
              <a:rPr sz="2450" i="1" spc="-20" dirty="0">
                <a:latin typeface="Symbol"/>
                <a:cs typeface="Symbol"/>
              </a:rPr>
              <a:t></a:t>
            </a:r>
            <a:endParaRPr sz="2450">
              <a:latin typeface="Symbol"/>
              <a:cs typeface="Symbol"/>
            </a:endParaRPr>
          </a:p>
        </p:txBody>
      </p:sp>
      <p:sp>
        <p:nvSpPr>
          <p:cNvPr id="29" name="object 29"/>
          <p:cNvSpPr/>
          <p:nvPr/>
        </p:nvSpPr>
        <p:spPr>
          <a:xfrm>
            <a:off x="7923276" y="5401055"/>
            <a:ext cx="2604770" cy="879475"/>
          </a:xfrm>
          <a:custGeom>
            <a:avLst/>
            <a:gdLst/>
            <a:ahLst/>
            <a:cxnLst/>
            <a:rect l="l" t="t" r="r" b="b"/>
            <a:pathLst>
              <a:path w="2604770" h="879475">
                <a:moveTo>
                  <a:pt x="0" y="879348"/>
                </a:moveTo>
                <a:lnTo>
                  <a:pt x="2604516" y="879348"/>
                </a:lnTo>
                <a:lnTo>
                  <a:pt x="2604516" y="0"/>
                </a:lnTo>
                <a:lnTo>
                  <a:pt x="0" y="0"/>
                </a:lnTo>
                <a:lnTo>
                  <a:pt x="0" y="879348"/>
                </a:lnTo>
                <a:close/>
              </a:path>
            </a:pathLst>
          </a:custGeom>
          <a:ln w="9144">
            <a:solidFill>
              <a:srgbClr val="000000"/>
            </a:solidFill>
          </a:ln>
        </p:spPr>
        <p:txBody>
          <a:bodyPr wrap="square" lIns="0" tIns="0" rIns="0" bIns="0" rtlCol="0"/>
          <a:lstStyle/>
          <a:p>
            <a:endParaRPr/>
          </a:p>
        </p:txBody>
      </p:sp>
      <p:grpSp>
        <p:nvGrpSpPr>
          <p:cNvPr id="30" name="object 30"/>
          <p:cNvGrpSpPr/>
          <p:nvPr/>
        </p:nvGrpSpPr>
        <p:grpSpPr>
          <a:xfrm>
            <a:off x="8837676" y="1556003"/>
            <a:ext cx="3147060" cy="2560320"/>
            <a:chOff x="8837676" y="1556003"/>
            <a:chExt cx="3147060" cy="2560320"/>
          </a:xfrm>
        </p:grpSpPr>
        <p:sp>
          <p:nvSpPr>
            <p:cNvPr id="31" name="object 31"/>
            <p:cNvSpPr/>
            <p:nvPr/>
          </p:nvSpPr>
          <p:spPr>
            <a:xfrm>
              <a:off x="10750296" y="3188208"/>
              <a:ext cx="38100" cy="36830"/>
            </a:xfrm>
            <a:custGeom>
              <a:avLst/>
              <a:gdLst/>
              <a:ahLst/>
              <a:cxnLst/>
              <a:rect l="l" t="t" r="r" b="b"/>
              <a:pathLst>
                <a:path w="38100" h="36830">
                  <a:moveTo>
                    <a:pt x="0" y="18287"/>
                  </a:moveTo>
                  <a:lnTo>
                    <a:pt x="1494" y="11144"/>
                  </a:lnTo>
                  <a:lnTo>
                    <a:pt x="5572" y="5334"/>
                  </a:lnTo>
                  <a:lnTo>
                    <a:pt x="11626" y="1428"/>
                  </a:lnTo>
                  <a:lnTo>
                    <a:pt x="19050" y="0"/>
                  </a:lnTo>
                  <a:lnTo>
                    <a:pt x="26473" y="1428"/>
                  </a:lnTo>
                  <a:lnTo>
                    <a:pt x="32527" y="5334"/>
                  </a:lnTo>
                  <a:lnTo>
                    <a:pt x="36605" y="11144"/>
                  </a:lnTo>
                  <a:lnTo>
                    <a:pt x="38100" y="18287"/>
                  </a:lnTo>
                  <a:lnTo>
                    <a:pt x="36605" y="25431"/>
                  </a:lnTo>
                  <a:lnTo>
                    <a:pt x="32527" y="31241"/>
                  </a:lnTo>
                  <a:lnTo>
                    <a:pt x="26473" y="35147"/>
                  </a:lnTo>
                  <a:lnTo>
                    <a:pt x="19050" y="36575"/>
                  </a:lnTo>
                  <a:lnTo>
                    <a:pt x="11626" y="35147"/>
                  </a:lnTo>
                  <a:lnTo>
                    <a:pt x="5572" y="31241"/>
                  </a:lnTo>
                  <a:lnTo>
                    <a:pt x="1494" y="25431"/>
                  </a:lnTo>
                  <a:lnTo>
                    <a:pt x="0" y="18287"/>
                  </a:lnTo>
                  <a:close/>
                </a:path>
              </a:pathLst>
            </a:custGeom>
            <a:ln w="9144">
              <a:solidFill>
                <a:srgbClr val="000000"/>
              </a:solidFill>
            </a:ln>
          </p:spPr>
          <p:txBody>
            <a:bodyPr wrap="square" lIns="0" tIns="0" rIns="0" bIns="0" rtlCol="0"/>
            <a:lstStyle/>
            <a:p>
              <a:endParaRPr/>
            </a:p>
          </p:txBody>
        </p:sp>
        <p:sp>
          <p:nvSpPr>
            <p:cNvPr id="32" name="object 32"/>
            <p:cNvSpPr/>
            <p:nvPr/>
          </p:nvSpPr>
          <p:spPr>
            <a:xfrm>
              <a:off x="10958830" y="3018662"/>
              <a:ext cx="34290" cy="36830"/>
            </a:xfrm>
            <a:custGeom>
              <a:avLst/>
              <a:gdLst/>
              <a:ahLst/>
              <a:cxnLst/>
              <a:rect l="l" t="t" r="r" b="b"/>
              <a:pathLst>
                <a:path w="34290" h="36830">
                  <a:moveTo>
                    <a:pt x="13716" y="0"/>
                  </a:moveTo>
                  <a:lnTo>
                    <a:pt x="20625" y="255"/>
                  </a:lnTo>
                  <a:lnTo>
                    <a:pt x="26797" y="3190"/>
                  </a:lnTo>
                  <a:lnTo>
                    <a:pt x="31539" y="8340"/>
                  </a:lnTo>
                  <a:lnTo>
                    <a:pt x="34163" y="15239"/>
                  </a:lnTo>
                  <a:lnTo>
                    <a:pt x="34145" y="22647"/>
                  </a:lnTo>
                  <a:lnTo>
                    <a:pt x="31543" y="29162"/>
                  </a:lnTo>
                  <a:lnTo>
                    <a:pt x="26822" y="34081"/>
                  </a:lnTo>
                  <a:lnTo>
                    <a:pt x="20447" y="36702"/>
                  </a:lnTo>
                  <a:lnTo>
                    <a:pt x="13537" y="36502"/>
                  </a:lnTo>
                  <a:lnTo>
                    <a:pt x="7366" y="33575"/>
                  </a:lnTo>
                  <a:lnTo>
                    <a:pt x="2623" y="28434"/>
                  </a:lnTo>
                  <a:lnTo>
                    <a:pt x="0" y="21589"/>
                  </a:lnTo>
                  <a:lnTo>
                    <a:pt x="17" y="14180"/>
                  </a:lnTo>
                  <a:lnTo>
                    <a:pt x="2619" y="7651"/>
                  </a:lnTo>
                  <a:lnTo>
                    <a:pt x="7340" y="2694"/>
                  </a:lnTo>
                  <a:lnTo>
                    <a:pt x="13716" y="0"/>
                  </a:lnTo>
                  <a:close/>
                </a:path>
              </a:pathLst>
            </a:custGeom>
            <a:ln w="9525">
              <a:solidFill>
                <a:srgbClr val="000000"/>
              </a:solidFill>
            </a:ln>
          </p:spPr>
          <p:txBody>
            <a:bodyPr wrap="square" lIns="0" tIns="0" rIns="0" bIns="0" rtlCol="0"/>
            <a:lstStyle/>
            <a:p>
              <a:endParaRPr/>
            </a:p>
          </p:txBody>
        </p:sp>
        <p:sp>
          <p:nvSpPr>
            <p:cNvPr id="33" name="object 33"/>
            <p:cNvSpPr/>
            <p:nvPr/>
          </p:nvSpPr>
          <p:spPr>
            <a:xfrm>
              <a:off x="11277854" y="2455925"/>
              <a:ext cx="34290" cy="36830"/>
            </a:xfrm>
            <a:custGeom>
              <a:avLst/>
              <a:gdLst/>
              <a:ahLst/>
              <a:cxnLst/>
              <a:rect l="l" t="t" r="r" b="b"/>
              <a:pathLst>
                <a:path w="34290" h="36830">
                  <a:moveTo>
                    <a:pt x="13716" y="0"/>
                  </a:moveTo>
                  <a:lnTo>
                    <a:pt x="7340" y="2621"/>
                  </a:lnTo>
                  <a:lnTo>
                    <a:pt x="2619" y="7540"/>
                  </a:lnTo>
                  <a:lnTo>
                    <a:pt x="17" y="14055"/>
                  </a:lnTo>
                  <a:lnTo>
                    <a:pt x="0" y="21462"/>
                  </a:lnTo>
                  <a:lnTo>
                    <a:pt x="2676" y="28362"/>
                  </a:lnTo>
                  <a:lnTo>
                    <a:pt x="7413" y="33512"/>
                  </a:lnTo>
                  <a:lnTo>
                    <a:pt x="13555" y="36447"/>
                  </a:lnTo>
                  <a:lnTo>
                    <a:pt x="20447" y="36702"/>
                  </a:lnTo>
                  <a:lnTo>
                    <a:pt x="26876" y="34010"/>
                  </a:lnTo>
                  <a:lnTo>
                    <a:pt x="31591" y="29067"/>
                  </a:lnTo>
                  <a:lnTo>
                    <a:pt x="34163" y="22576"/>
                  </a:lnTo>
                  <a:lnTo>
                    <a:pt x="34163" y="15239"/>
                  </a:lnTo>
                  <a:lnTo>
                    <a:pt x="31557" y="8322"/>
                  </a:lnTo>
                  <a:lnTo>
                    <a:pt x="26844" y="3143"/>
                  </a:lnTo>
                  <a:lnTo>
                    <a:pt x="20679" y="202"/>
                  </a:lnTo>
                  <a:lnTo>
                    <a:pt x="13716" y="0"/>
                  </a:lnTo>
                  <a:close/>
                </a:path>
              </a:pathLst>
            </a:custGeom>
            <a:solidFill>
              <a:srgbClr val="44536A"/>
            </a:solidFill>
          </p:spPr>
          <p:txBody>
            <a:bodyPr wrap="square" lIns="0" tIns="0" rIns="0" bIns="0" rtlCol="0"/>
            <a:lstStyle/>
            <a:p>
              <a:endParaRPr/>
            </a:p>
          </p:txBody>
        </p:sp>
        <p:sp>
          <p:nvSpPr>
            <p:cNvPr id="34" name="object 34"/>
            <p:cNvSpPr/>
            <p:nvPr/>
          </p:nvSpPr>
          <p:spPr>
            <a:xfrm>
              <a:off x="11277854" y="2455925"/>
              <a:ext cx="34290" cy="36830"/>
            </a:xfrm>
            <a:custGeom>
              <a:avLst/>
              <a:gdLst/>
              <a:ahLst/>
              <a:cxnLst/>
              <a:rect l="l" t="t" r="r" b="b"/>
              <a:pathLst>
                <a:path w="34290" h="36830">
                  <a:moveTo>
                    <a:pt x="13716" y="0"/>
                  </a:moveTo>
                  <a:lnTo>
                    <a:pt x="20679" y="202"/>
                  </a:lnTo>
                  <a:lnTo>
                    <a:pt x="26844" y="3143"/>
                  </a:lnTo>
                  <a:lnTo>
                    <a:pt x="31557" y="8322"/>
                  </a:lnTo>
                  <a:lnTo>
                    <a:pt x="34163" y="15239"/>
                  </a:lnTo>
                  <a:lnTo>
                    <a:pt x="34163" y="22576"/>
                  </a:lnTo>
                  <a:lnTo>
                    <a:pt x="31591" y="29067"/>
                  </a:lnTo>
                  <a:lnTo>
                    <a:pt x="26876" y="34010"/>
                  </a:lnTo>
                  <a:lnTo>
                    <a:pt x="20447" y="36702"/>
                  </a:lnTo>
                  <a:lnTo>
                    <a:pt x="13555" y="36447"/>
                  </a:lnTo>
                  <a:lnTo>
                    <a:pt x="7413" y="33512"/>
                  </a:lnTo>
                  <a:lnTo>
                    <a:pt x="2676" y="28362"/>
                  </a:lnTo>
                  <a:lnTo>
                    <a:pt x="0" y="21462"/>
                  </a:lnTo>
                  <a:lnTo>
                    <a:pt x="17" y="14055"/>
                  </a:lnTo>
                  <a:lnTo>
                    <a:pt x="2619" y="7540"/>
                  </a:lnTo>
                  <a:lnTo>
                    <a:pt x="7340" y="2621"/>
                  </a:lnTo>
                  <a:lnTo>
                    <a:pt x="13716" y="0"/>
                  </a:lnTo>
                  <a:close/>
                </a:path>
              </a:pathLst>
            </a:custGeom>
            <a:ln w="9525">
              <a:solidFill>
                <a:srgbClr val="000000"/>
              </a:solidFill>
            </a:ln>
          </p:spPr>
          <p:txBody>
            <a:bodyPr wrap="square" lIns="0" tIns="0" rIns="0" bIns="0" rtlCol="0"/>
            <a:lstStyle/>
            <a:p>
              <a:endParaRPr/>
            </a:p>
          </p:txBody>
        </p:sp>
        <p:sp>
          <p:nvSpPr>
            <p:cNvPr id="35" name="object 35"/>
            <p:cNvSpPr/>
            <p:nvPr/>
          </p:nvSpPr>
          <p:spPr>
            <a:xfrm>
              <a:off x="10097889" y="3410965"/>
              <a:ext cx="34925" cy="45720"/>
            </a:xfrm>
            <a:custGeom>
              <a:avLst/>
              <a:gdLst/>
              <a:ahLst/>
              <a:cxnLst/>
              <a:rect l="l" t="t" r="r" b="b"/>
              <a:pathLst>
                <a:path w="34925" h="45720">
                  <a:moveTo>
                    <a:pt x="13215" y="0"/>
                  </a:moveTo>
                  <a:lnTo>
                    <a:pt x="6905" y="2956"/>
                  </a:lnTo>
                  <a:lnTo>
                    <a:pt x="2357" y="8794"/>
                  </a:lnTo>
                  <a:lnTo>
                    <a:pt x="0" y="16680"/>
                  </a:lnTo>
                  <a:lnTo>
                    <a:pt x="261" y="25781"/>
                  </a:lnTo>
                  <a:lnTo>
                    <a:pt x="3218" y="34317"/>
                  </a:lnTo>
                  <a:lnTo>
                    <a:pt x="8199" y="40830"/>
                  </a:lnTo>
                  <a:lnTo>
                    <a:pt x="14513" y="44676"/>
                  </a:lnTo>
                  <a:lnTo>
                    <a:pt x="21470" y="45212"/>
                  </a:lnTo>
                  <a:lnTo>
                    <a:pt x="27834" y="42255"/>
                  </a:lnTo>
                  <a:lnTo>
                    <a:pt x="32377" y="36417"/>
                  </a:lnTo>
                  <a:lnTo>
                    <a:pt x="34704" y="28531"/>
                  </a:lnTo>
                  <a:lnTo>
                    <a:pt x="34424" y="19431"/>
                  </a:lnTo>
                  <a:lnTo>
                    <a:pt x="31468" y="10894"/>
                  </a:lnTo>
                  <a:lnTo>
                    <a:pt x="26487" y="4381"/>
                  </a:lnTo>
                  <a:lnTo>
                    <a:pt x="20173" y="535"/>
                  </a:lnTo>
                  <a:lnTo>
                    <a:pt x="13215" y="0"/>
                  </a:lnTo>
                  <a:close/>
                </a:path>
              </a:pathLst>
            </a:custGeom>
            <a:solidFill>
              <a:srgbClr val="44536A"/>
            </a:solidFill>
          </p:spPr>
          <p:txBody>
            <a:bodyPr wrap="square" lIns="0" tIns="0" rIns="0" bIns="0" rtlCol="0"/>
            <a:lstStyle/>
            <a:p>
              <a:endParaRPr/>
            </a:p>
          </p:txBody>
        </p:sp>
        <p:sp>
          <p:nvSpPr>
            <p:cNvPr id="36" name="object 36"/>
            <p:cNvSpPr/>
            <p:nvPr/>
          </p:nvSpPr>
          <p:spPr>
            <a:xfrm>
              <a:off x="10097889" y="3410965"/>
              <a:ext cx="34925" cy="45720"/>
            </a:xfrm>
            <a:custGeom>
              <a:avLst/>
              <a:gdLst/>
              <a:ahLst/>
              <a:cxnLst/>
              <a:rect l="l" t="t" r="r" b="b"/>
              <a:pathLst>
                <a:path w="34925" h="45720">
                  <a:moveTo>
                    <a:pt x="13215" y="0"/>
                  </a:moveTo>
                  <a:lnTo>
                    <a:pt x="34704" y="28531"/>
                  </a:lnTo>
                  <a:lnTo>
                    <a:pt x="32377" y="36417"/>
                  </a:lnTo>
                  <a:lnTo>
                    <a:pt x="27834" y="42255"/>
                  </a:lnTo>
                  <a:lnTo>
                    <a:pt x="21470" y="45212"/>
                  </a:lnTo>
                  <a:lnTo>
                    <a:pt x="14513" y="44676"/>
                  </a:lnTo>
                  <a:lnTo>
                    <a:pt x="8199" y="40830"/>
                  </a:lnTo>
                  <a:lnTo>
                    <a:pt x="3218" y="34317"/>
                  </a:lnTo>
                  <a:lnTo>
                    <a:pt x="261" y="25781"/>
                  </a:lnTo>
                  <a:lnTo>
                    <a:pt x="0" y="16680"/>
                  </a:lnTo>
                  <a:lnTo>
                    <a:pt x="2357" y="8794"/>
                  </a:lnTo>
                  <a:lnTo>
                    <a:pt x="6905" y="2956"/>
                  </a:lnTo>
                  <a:lnTo>
                    <a:pt x="13215" y="0"/>
                  </a:lnTo>
                  <a:close/>
                </a:path>
              </a:pathLst>
            </a:custGeom>
            <a:ln w="9525">
              <a:solidFill>
                <a:srgbClr val="000000"/>
              </a:solidFill>
            </a:ln>
          </p:spPr>
          <p:txBody>
            <a:bodyPr wrap="square" lIns="0" tIns="0" rIns="0" bIns="0" rtlCol="0"/>
            <a:lstStyle/>
            <a:p>
              <a:endParaRPr/>
            </a:p>
          </p:txBody>
        </p:sp>
        <p:sp>
          <p:nvSpPr>
            <p:cNvPr id="37" name="object 37"/>
            <p:cNvSpPr/>
            <p:nvPr/>
          </p:nvSpPr>
          <p:spPr>
            <a:xfrm>
              <a:off x="8856726" y="1575053"/>
              <a:ext cx="3108960" cy="2200910"/>
            </a:xfrm>
            <a:custGeom>
              <a:avLst/>
              <a:gdLst/>
              <a:ahLst/>
              <a:cxnLst/>
              <a:rect l="l" t="t" r="r" b="b"/>
              <a:pathLst>
                <a:path w="3108959" h="2200910">
                  <a:moveTo>
                    <a:pt x="1345692" y="0"/>
                  </a:moveTo>
                  <a:lnTo>
                    <a:pt x="1333500" y="2200656"/>
                  </a:lnTo>
                </a:path>
                <a:path w="3108959" h="2200910">
                  <a:moveTo>
                    <a:pt x="0" y="1964436"/>
                  </a:moveTo>
                  <a:lnTo>
                    <a:pt x="3108959" y="1972056"/>
                  </a:lnTo>
                </a:path>
              </a:pathLst>
            </a:custGeom>
            <a:ln w="38100">
              <a:solidFill>
                <a:srgbClr val="0462C1"/>
              </a:solidFill>
            </a:ln>
          </p:spPr>
          <p:txBody>
            <a:bodyPr wrap="square" lIns="0" tIns="0" rIns="0" bIns="0" rtlCol="0"/>
            <a:lstStyle/>
            <a:p>
              <a:endParaRPr/>
            </a:p>
          </p:txBody>
        </p:sp>
        <p:sp>
          <p:nvSpPr>
            <p:cNvPr id="38" name="object 38"/>
            <p:cNvSpPr/>
            <p:nvPr/>
          </p:nvSpPr>
          <p:spPr>
            <a:xfrm>
              <a:off x="11062335" y="2913125"/>
              <a:ext cx="38100" cy="39370"/>
            </a:xfrm>
            <a:custGeom>
              <a:avLst/>
              <a:gdLst/>
              <a:ahLst/>
              <a:cxnLst/>
              <a:rect l="l" t="t" r="r" b="b"/>
              <a:pathLst>
                <a:path w="38100" h="39369">
                  <a:moveTo>
                    <a:pt x="15240" y="0"/>
                  </a:moveTo>
                  <a:lnTo>
                    <a:pt x="22786" y="198"/>
                  </a:lnTo>
                  <a:lnTo>
                    <a:pt x="29511" y="3301"/>
                  </a:lnTo>
                  <a:lnTo>
                    <a:pt x="34688" y="8786"/>
                  </a:lnTo>
                  <a:lnTo>
                    <a:pt x="37592" y="16128"/>
                  </a:lnTo>
                  <a:lnTo>
                    <a:pt x="37478" y="24006"/>
                  </a:lnTo>
                  <a:lnTo>
                    <a:pt x="34591" y="30956"/>
                  </a:lnTo>
                  <a:lnTo>
                    <a:pt x="29394" y="36238"/>
                  </a:lnTo>
                  <a:lnTo>
                    <a:pt x="22351" y="39115"/>
                  </a:lnTo>
                  <a:lnTo>
                    <a:pt x="14733" y="38917"/>
                  </a:lnTo>
                  <a:lnTo>
                    <a:pt x="7985" y="35813"/>
                  </a:lnTo>
                  <a:lnTo>
                    <a:pt x="2831" y="30329"/>
                  </a:lnTo>
                  <a:lnTo>
                    <a:pt x="0" y="22987"/>
                  </a:lnTo>
                  <a:lnTo>
                    <a:pt x="59" y="15109"/>
                  </a:lnTo>
                  <a:lnTo>
                    <a:pt x="2952" y="8159"/>
                  </a:lnTo>
                  <a:lnTo>
                    <a:pt x="8179" y="2877"/>
                  </a:lnTo>
                  <a:lnTo>
                    <a:pt x="15240" y="0"/>
                  </a:lnTo>
                  <a:close/>
                </a:path>
              </a:pathLst>
            </a:custGeom>
            <a:ln w="9525">
              <a:solidFill>
                <a:srgbClr val="000000"/>
              </a:solidFill>
            </a:ln>
          </p:spPr>
          <p:txBody>
            <a:bodyPr wrap="square" lIns="0" tIns="0" rIns="0" bIns="0" rtlCol="0"/>
            <a:lstStyle/>
            <a:p>
              <a:endParaRPr/>
            </a:p>
          </p:txBody>
        </p:sp>
        <p:sp>
          <p:nvSpPr>
            <p:cNvPr id="39" name="object 39"/>
            <p:cNvSpPr/>
            <p:nvPr/>
          </p:nvSpPr>
          <p:spPr>
            <a:xfrm>
              <a:off x="10283952" y="3400043"/>
              <a:ext cx="38100" cy="40005"/>
            </a:xfrm>
            <a:custGeom>
              <a:avLst/>
              <a:gdLst/>
              <a:ahLst/>
              <a:cxnLst/>
              <a:rect l="l" t="t" r="r" b="b"/>
              <a:pathLst>
                <a:path w="38100" h="40004">
                  <a:moveTo>
                    <a:pt x="19050" y="0"/>
                  </a:moveTo>
                  <a:lnTo>
                    <a:pt x="11626" y="1559"/>
                  </a:lnTo>
                  <a:lnTo>
                    <a:pt x="5572" y="5810"/>
                  </a:lnTo>
                  <a:lnTo>
                    <a:pt x="1494" y="12108"/>
                  </a:lnTo>
                  <a:lnTo>
                    <a:pt x="0" y="19811"/>
                  </a:lnTo>
                  <a:lnTo>
                    <a:pt x="1494" y="27515"/>
                  </a:lnTo>
                  <a:lnTo>
                    <a:pt x="5572" y="33813"/>
                  </a:lnTo>
                  <a:lnTo>
                    <a:pt x="11626" y="38064"/>
                  </a:lnTo>
                  <a:lnTo>
                    <a:pt x="19050" y="39623"/>
                  </a:lnTo>
                  <a:lnTo>
                    <a:pt x="26473" y="38064"/>
                  </a:lnTo>
                  <a:lnTo>
                    <a:pt x="32527" y="33813"/>
                  </a:lnTo>
                  <a:lnTo>
                    <a:pt x="36605" y="27515"/>
                  </a:lnTo>
                  <a:lnTo>
                    <a:pt x="38100" y="19811"/>
                  </a:lnTo>
                  <a:lnTo>
                    <a:pt x="36605" y="12108"/>
                  </a:lnTo>
                  <a:lnTo>
                    <a:pt x="32527" y="5810"/>
                  </a:lnTo>
                  <a:lnTo>
                    <a:pt x="26473" y="1559"/>
                  </a:lnTo>
                  <a:lnTo>
                    <a:pt x="19050" y="0"/>
                  </a:lnTo>
                  <a:close/>
                </a:path>
              </a:pathLst>
            </a:custGeom>
            <a:solidFill>
              <a:srgbClr val="44536A"/>
            </a:solidFill>
          </p:spPr>
          <p:txBody>
            <a:bodyPr wrap="square" lIns="0" tIns="0" rIns="0" bIns="0" rtlCol="0"/>
            <a:lstStyle/>
            <a:p>
              <a:endParaRPr/>
            </a:p>
          </p:txBody>
        </p:sp>
        <p:sp>
          <p:nvSpPr>
            <p:cNvPr id="40" name="object 40"/>
            <p:cNvSpPr/>
            <p:nvPr/>
          </p:nvSpPr>
          <p:spPr>
            <a:xfrm>
              <a:off x="10283952" y="3400043"/>
              <a:ext cx="38100" cy="40005"/>
            </a:xfrm>
            <a:custGeom>
              <a:avLst/>
              <a:gdLst/>
              <a:ahLst/>
              <a:cxnLst/>
              <a:rect l="l" t="t" r="r" b="b"/>
              <a:pathLst>
                <a:path w="38100" h="40004">
                  <a:moveTo>
                    <a:pt x="0" y="19811"/>
                  </a:moveTo>
                  <a:lnTo>
                    <a:pt x="1494" y="12108"/>
                  </a:lnTo>
                  <a:lnTo>
                    <a:pt x="5572" y="5810"/>
                  </a:lnTo>
                  <a:lnTo>
                    <a:pt x="11626" y="1559"/>
                  </a:lnTo>
                  <a:lnTo>
                    <a:pt x="19050" y="0"/>
                  </a:lnTo>
                  <a:lnTo>
                    <a:pt x="26473" y="1559"/>
                  </a:lnTo>
                  <a:lnTo>
                    <a:pt x="32527" y="5810"/>
                  </a:lnTo>
                  <a:lnTo>
                    <a:pt x="36605" y="12108"/>
                  </a:lnTo>
                  <a:lnTo>
                    <a:pt x="38100" y="19811"/>
                  </a:lnTo>
                  <a:lnTo>
                    <a:pt x="36605" y="27515"/>
                  </a:lnTo>
                  <a:lnTo>
                    <a:pt x="32527" y="33813"/>
                  </a:lnTo>
                  <a:lnTo>
                    <a:pt x="26473" y="38064"/>
                  </a:lnTo>
                  <a:lnTo>
                    <a:pt x="19050" y="39623"/>
                  </a:lnTo>
                  <a:lnTo>
                    <a:pt x="11626" y="38064"/>
                  </a:lnTo>
                  <a:lnTo>
                    <a:pt x="5572" y="33813"/>
                  </a:lnTo>
                  <a:lnTo>
                    <a:pt x="1494" y="27515"/>
                  </a:lnTo>
                  <a:lnTo>
                    <a:pt x="0" y="19811"/>
                  </a:lnTo>
                  <a:close/>
                </a:path>
              </a:pathLst>
            </a:custGeom>
            <a:ln w="9144">
              <a:solidFill>
                <a:srgbClr val="000000"/>
              </a:solidFill>
            </a:ln>
          </p:spPr>
          <p:txBody>
            <a:bodyPr wrap="square" lIns="0" tIns="0" rIns="0" bIns="0" rtlCol="0"/>
            <a:lstStyle/>
            <a:p>
              <a:endParaRPr/>
            </a:p>
          </p:txBody>
        </p:sp>
        <p:sp>
          <p:nvSpPr>
            <p:cNvPr id="41" name="object 41"/>
            <p:cNvSpPr/>
            <p:nvPr/>
          </p:nvSpPr>
          <p:spPr>
            <a:xfrm>
              <a:off x="10136124" y="2218943"/>
              <a:ext cx="1828800" cy="1891664"/>
            </a:xfrm>
            <a:custGeom>
              <a:avLst/>
              <a:gdLst/>
              <a:ahLst/>
              <a:cxnLst/>
              <a:rect l="l" t="t" r="r" b="b"/>
              <a:pathLst>
                <a:path w="1828800" h="1891664">
                  <a:moveTo>
                    <a:pt x="0" y="1891283"/>
                  </a:moveTo>
                  <a:lnTo>
                    <a:pt x="1828800" y="0"/>
                  </a:lnTo>
                </a:path>
              </a:pathLst>
            </a:custGeom>
            <a:ln w="12192">
              <a:solidFill>
                <a:srgbClr val="944F71"/>
              </a:solidFill>
            </a:ln>
          </p:spPr>
          <p:txBody>
            <a:bodyPr wrap="square" lIns="0" tIns="0" rIns="0" bIns="0" rtlCol="0"/>
            <a:lstStyle/>
            <a:p>
              <a:endParaRPr/>
            </a:p>
          </p:txBody>
        </p:sp>
        <p:sp>
          <p:nvSpPr>
            <p:cNvPr id="42" name="object 42"/>
            <p:cNvSpPr/>
            <p:nvPr/>
          </p:nvSpPr>
          <p:spPr>
            <a:xfrm>
              <a:off x="11471148" y="2051303"/>
              <a:ext cx="38100" cy="40005"/>
            </a:xfrm>
            <a:custGeom>
              <a:avLst/>
              <a:gdLst/>
              <a:ahLst/>
              <a:cxnLst/>
              <a:rect l="l" t="t" r="r" b="b"/>
              <a:pathLst>
                <a:path w="38100" h="40005">
                  <a:moveTo>
                    <a:pt x="19050" y="0"/>
                  </a:moveTo>
                  <a:lnTo>
                    <a:pt x="11626" y="1559"/>
                  </a:lnTo>
                  <a:lnTo>
                    <a:pt x="5572" y="5810"/>
                  </a:lnTo>
                  <a:lnTo>
                    <a:pt x="1494" y="12108"/>
                  </a:lnTo>
                  <a:lnTo>
                    <a:pt x="0" y="19812"/>
                  </a:lnTo>
                  <a:lnTo>
                    <a:pt x="1494" y="27515"/>
                  </a:lnTo>
                  <a:lnTo>
                    <a:pt x="5572" y="33813"/>
                  </a:lnTo>
                  <a:lnTo>
                    <a:pt x="11626" y="38064"/>
                  </a:lnTo>
                  <a:lnTo>
                    <a:pt x="19050" y="39624"/>
                  </a:lnTo>
                  <a:lnTo>
                    <a:pt x="26473" y="38064"/>
                  </a:lnTo>
                  <a:lnTo>
                    <a:pt x="32527" y="33813"/>
                  </a:lnTo>
                  <a:lnTo>
                    <a:pt x="36605" y="27515"/>
                  </a:lnTo>
                  <a:lnTo>
                    <a:pt x="38100" y="19812"/>
                  </a:lnTo>
                  <a:lnTo>
                    <a:pt x="36605" y="12108"/>
                  </a:lnTo>
                  <a:lnTo>
                    <a:pt x="32527" y="5810"/>
                  </a:lnTo>
                  <a:lnTo>
                    <a:pt x="26473" y="1559"/>
                  </a:lnTo>
                  <a:lnTo>
                    <a:pt x="19050" y="0"/>
                  </a:lnTo>
                  <a:close/>
                </a:path>
              </a:pathLst>
            </a:custGeom>
            <a:solidFill>
              <a:srgbClr val="44536A"/>
            </a:solidFill>
          </p:spPr>
          <p:txBody>
            <a:bodyPr wrap="square" lIns="0" tIns="0" rIns="0" bIns="0" rtlCol="0"/>
            <a:lstStyle/>
            <a:p>
              <a:endParaRPr/>
            </a:p>
          </p:txBody>
        </p:sp>
        <p:sp>
          <p:nvSpPr>
            <p:cNvPr id="43" name="object 43"/>
            <p:cNvSpPr/>
            <p:nvPr/>
          </p:nvSpPr>
          <p:spPr>
            <a:xfrm>
              <a:off x="11471148" y="2051303"/>
              <a:ext cx="38100" cy="40005"/>
            </a:xfrm>
            <a:custGeom>
              <a:avLst/>
              <a:gdLst/>
              <a:ahLst/>
              <a:cxnLst/>
              <a:rect l="l" t="t" r="r" b="b"/>
              <a:pathLst>
                <a:path w="38100" h="40005">
                  <a:moveTo>
                    <a:pt x="0" y="19812"/>
                  </a:moveTo>
                  <a:lnTo>
                    <a:pt x="1494" y="12108"/>
                  </a:lnTo>
                  <a:lnTo>
                    <a:pt x="5572" y="5810"/>
                  </a:lnTo>
                  <a:lnTo>
                    <a:pt x="11626" y="1559"/>
                  </a:lnTo>
                  <a:lnTo>
                    <a:pt x="19050" y="0"/>
                  </a:lnTo>
                  <a:lnTo>
                    <a:pt x="26473" y="1559"/>
                  </a:lnTo>
                  <a:lnTo>
                    <a:pt x="32527" y="5810"/>
                  </a:lnTo>
                  <a:lnTo>
                    <a:pt x="36605" y="12108"/>
                  </a:lnTo>
                  <a:lnTo>
                    <a:pt x="38100" y="19812"/>
                  </a:lnTo>
                  <a:lnTo>
                    <a:pt x="36605" y="27515"/>
                  </a:lnTo>
                  <a:lnTo>
                    <a:pt x="32527" y="33813"/>
                  </a:lnTo>
                  <a:lnTo>
                    <a:pt x="26473" y="38064"/>
                  </a:lnTo>
                  <a:lnTo>
                    <a:pt x="19050" y="39624"/>
                  </a:lnTo>
                  <a:lnTo>
                    <a:pt x="11626" y="38064"/>
                  </a:lnTo>
                  <a:lnTo>
                    <a:pt x="5572" y="33813"/>
                  </a:lnTo>
                  <a:lnTo>
                    <a:pt x="1494" y="27515"/>
                  </a:lnTo>
                  <a:lnTo>
                    <a:pt x="0" y="19812"/>
                  </a:lnTo>
                  <a:close/>
                </a:path>
              </a:pathLst>
            </a:custGeom>
            <a:ln w="9144">
              <a:solidFill>
                <a:srgbClr val="000000"/>
              </a:solidFill>
            </a:ln>
          </p:spPr>
          <p:txBody>
            <a:bodyPr wrap="square" lIns="0" tIns="0" rIns="0" bIns="0" rtlCol="0"/>
            <a:lstStyle/>
            <a:p>
              <a:endParaRPr/>
            </a:p>
          </p:txBody>
        </p:sp>
        <p:sp>
          <p:nvSpPr>
            <p:cNvPr id="44" name="object 44"/>
            <p:cNvSpPr/>
            <p:nvPr/>
          </p:nvSpPr>
          <p:spPr>
            <a:xfrm>
              <a:off x="10003536" y="2051303"/>
              <a:ext cx="1835150" cy="1906905"/>
            </a:xfrm>
            <a:custGeom>
              <a:avLst/>
              <a:gdLst/>
              <a:ahLst/>
              <a:cxnLst/>
              <a:rect l="l" t="t" r="r" b="b"/>
              <a:pathLst>
                <a:path w="1835150" h="1906904">
                  <a:moveTo>
                    <a:pt x="0" y="1906524"/>
                  </a:moveTo>
                  <a:lnTo>
                    <a:pt x="1834896" y="0"/>
                  </a:lnTo>
                </a:path>
              </a:pathLst>
            </a:custGeom>
            <a:ln w="12192">
              <a:solidFill>
                <a:srgbClr val="0462C1"/>
              </a:solidFill>
            </a:ln>
          </p:spPr>
          <p:txBody>
            <a:bodyPr wrap="square" lIns="0" tIns="0" rIns="0" bIns="0" rtlCol="0"/>
            <a:lstStyle/>
            <a:p>
              <a:endParaRPr/>
            </a:p>
          </p:txBody>
        </p:sp>
      </p:grpSp>
      <p:grpSp>
        <p:nvGrpSpPr>
          <p:cNvPr id="45" name="object 45"/>
          <p:cNvGrpSpPr/>
          <p:nvPr/>
        </p:nvGrpSpPr>
        <p:grpSpPr>
          <a:xfrm>
            <a:off x="9639300" y="3253740"/>
            <a:ext cx="47625" cy="45720"/>
            <a:chOff x="9639300" y="3253740"/>
            <a:chExt cx="47625" cy="45720"/>
          </a:xfrm>
        </p:grpSpPr>
        <p:sp>
          <p:nvSpPr>
            <p:cNvPr id="46" name="object 46"/>
            <p:cNvSpPr/>
            <p:nvPr/>
          </p:nvSpPr>
          <p:spPr>
            <a:xfrm>
              <a:off x="9643872" y="3258312"/>
              <a:ext cx="38100" cy="36830"/>
            </a:xfrm>
            <a:custGeom>
              <a:avLst/>
              <a:gdLst/>
              <a:ahLst/>
              <a:cxnLst/>
              <a:rect l="l" t="t" r="r" b="b"/>
              <a:pathLst>
                <a:path w="38100" h="36829">
                  <a:moveTo>
                    <a:pt x="19050" y="0"/>
                  </a:moveTo>
                  <a:lnTo>
                    <a:pt x="11626" y="1428"/>
                  </a:lnTo>
                  <a:lnTo>
                    <a:pt x="5572" y="5334"/>
                  </a:lnTo>
                  <a:lnTo>
                    <a:pt x="1494" y="11144"/>
                  </a:lnTo>
                  <a:lnTo>
                    <a:pt x="0" y="18287"/>
                  </a:lnTo>
                  <a:lnTo>
                    <a:pt x="1494" y="25431"/>
                  </a:lnTo>
                  <a:lnTo>
                    <a:pt x="5572" y="31241"/>
                  </a:lnTo>
                  <a:lnTo>
                    <a:pt x="11626" y="35147"/>
                  </a:lnTo>
                  <a:lnTo>
                    <a:pt x="19050" y="36575"/>
                  </a:lnTo>
                  <a:lnTo>
                    <a:pt x="26473" y="35147"/>
                  </a:lnTo>
                  <a:lnTo>
                    <a:pt x="32527" y="31241"/>
                  </a:lnTo>
                  <a:lnTo>
                    <a:pt x="36605" y="25431"/>
                  </a:lnTo>
                  <a:lnTo>
                    <a:pt x="38100" y="18287"/>
                  </a:lnTo>
                  <a:lnTo>
                    <a:pt x="36605" y="11144"/>
                  </a:lnTo>
                  <a:lnTo>
                    <a:pt x="32527" y="5334"/>
                  </a:lnTo>
                  <a:lnTo>
                    <a:pt x="26473" y="1428"/>
                  </a:lnTo>
                  <a:lnTo>
                    <a:pt x="19050" y="0"/>
                  </a:lnTo>
                  <a:close/>
                </a:path>
              </a:pathLst>
            </a:custGeom>
            <a:solidFill>
              <a:srgbClr val="44536A"/>
            </a:solidFill>
          </p:spPr>
          <p:txBody>
            <a:bodyPr wrap="square" lIns="0" tIns="0" rIns="0" bIns="0" rtlCol="0"/>
            <a:lstStyle/>
            <a:p>
              <a:endParaRPr/>
            </a:p>
          </p:txBody>
        </p:sp>
        <p:sp>
          <p:nvSpPr>
            <p:cNvPr id="47" name="object 47"/>
            <p:cNvSpPr/>
            <p:nvPr/>
          </p:nvSpPr>
          <p:spPr>
            <a:xfrm>
              <a:off x="9643872" y="3258312"/>
              <a:ext cx="38100" cy="36830"/>
            </a:xfrm>
            <a:custGeom>
              <a:avLst/>
              <a:gdLst/>
              <a:ahLst/>
              <a:cxnLst/>
              <a:rect l="l" t="t" r="r" b="b"/>
              <a:pathLst>
                <a:path w="38100" h="36829">
                  <a:moveTo>
                    <a:pt x="0" y="18287"/>
                  </a:moveTo>
                  <a:lnTo>
                    <a:pt x="1494" y="11144"/>
                  </a:lnTo>
                  <a:lnTo>
                    <a:pt x="5572" y="5334"/>
                  </a:lnTo>
                  <a:lnTo>
                    <a:pt x="11626" y="1428"/>
                  </a:lnTo>
                  <a:lnTo>
                    <a:pt x="19050" y="0"/>
                  </a:lnTo>
                  <a:lnTo>
                    <a:pt x="26473" y="1428"/>
                  </a:lnTo>
                  <a:lnTo>
                    <a:pt x="32527" y="5334"/>
                  </a:lnTo>
                  <a:lnTo>
                    <a:pt x="36605" y="11144"/>
                  </a:lnTo>
                  <a:lnTo>
                    <a:pt x="38100" y="18287"/>
                  </a:lnTo>
                  <a:lnTo>
                    <a:pt x="36605" y="25431"/>
                  </a:lnTo>
                  <a:lnTo>
                    <a:pt x="32527" y="31241"/>
                  </a:lnTo>
                  <a:lnTo>
                    <a:pt x="26473" y="35147"/>
                  </a:lnTo>
                  <a:lnTo>
                    <a:pt x="19050" y="36575"/>
                  </a:lnTo>
                  <a:lnTo>
                    <a:pt x="11626" y="35147"/>
                  </a:lnTo>
                  <a:lnTo>
                    <a:pt x="5572" y="31241"/>
                  </a:lnTo>
                  <a:lnTo>
                    <a:pt x="1494" y="25431"/>
                  </a:lnTo>
                  <a:lnTo>
                    <a:pt x="0" y="18287"/>
                  </a:lnTo>
                  <a:close/>
                </a:path>
              </a:pathLst>
            </a:custGeom>
            <a:ln w="9144">
              <a:solidFill>
                <a:srgbClr val="000000"/>
              </a:solidFill>
            </a:ln>
          </p:spPr>
          <p:txBody>
            <a:bodyPr wrap="square" lIns="0" tIns="0" rIns="0" bIns="0" rtlCol="0"/>
            <a:lstStyle/>
            <a:p>
              <a:endParaRPr/>
            </a:p>
          </p:txBody>
        </p:sp>
      </p:grpSp>
      <p:grpSp>
        <p:nvGrpSpPr>
          <p:cNvPr id="48" name="object 48"/>
          <p:cNvGrpSpPr/>
          <p:nvPr/>
        </p:nvGrpSpPr>
        <p:grpSpPr>
          <a:xfrm>
            <a:off x="11638895" y="1395031"/>
            <a:ext cx="47625" cy="46990"/>
            <a:chOff x="11638895" y="1395031"/>
            <a:chExt cx="47625" cy="46990"/>
          </a:xfrm>
        </p:grpSpPr>
        <p:sp>
          <p:nvSpPr>
            <p:cNvPr id="49" name="object 49"/>
            <p:cNvSpPr/>
            <p:nvPr/>
          </p:nvSpPr>
          <p:spPr>
            <a:xfrm>
              <a:off x="11643657" y="1399794"/>
              <a:ext cx="38100" cy="37465"/>
            </a:xfrm>
            <a:custGeom>
              <a:avLst/>
              <a:gdLst/>
              <a:ahLst/>
              <a:cxnLst/>
              <a:rect l="l" t="t" r="r" b="b"/>
              <a:pathLst>
                <a:path w="38100" h="37465">
                  <a:moveTo>
                    <a:pt x="20575" y="0"/>
                  </a:moveTo>
                  <a:lnTo>
                    <a:pt x="13037" y="1016"/>
                  </a:lnTo>
                  <a:lnTo>
                    <a:pt x="6453" y="4744"/>
                  </a:lnTo>
                  <a:lnTo>
                    <a:pt x="1988" y="10461"/>
                  </a:lnTo>
                  <a:lnTo>
                    <a:pt x="0" y="17393"/>
                  </a:lnTo>
                  <a:lnTo>
                    <a:pt x="845" y="24765"/>
                  </a:lnTo>
                  <a:lnTo>
                    <a:pt x="4597" y="31178"/>
                  </a:lnTo>
                  <a:lnTo>
                    <a:pt x="10386" y="35496"/>
                  </a:lnTo>
                  <a:lnTo>
                    <a:pt x="17436" y="37338"/>
                  </a:lnTo>
                  <a:lnTo>
                    <a:pt x="24975" y="36322"/>
                  </a:lnTo>
                  <a:lnTo>
                    <a:pt x="31577" y="32593"/>
                  </a:lnTo>
                  <a:lnTo>
                    <a:pt x="36071" y="26876"/>
                  </a:lnTo>
                  <a:lnTo>
                    <a:pt x="38066" y="19944"/>
                  </a:lnTo>
                  <a:lnTo>
                    <a:pt x="37167" y="12573"/>
                  </a:lnTo>
                  <a:lnTo>
                    <a:pt x="33414" y="6159"/>
                  </a:lnTo>
                  <a:lnTo>
                    <a:pt x="27626" y="1841"/>
                  </a:lnTo>
                  <a:lnTo>
                    <a:pt x="20575" y="0"/>
                  </a:lnTo>
                  <a:close/>
                </a:path>
              </a:pathLst>
            </a:custGeom>
            <a:solidFill>
              <a:srgbClr val="44536A"/>
            </a:solidFill>
          </p:spPr>
          <p:txBody>
            <a:bodyPr wrap="square" lIns="0" tIns="0" rIns="0" bIns="0" rtlCol="0"/>
            <a:lstStyle/>
            <a:p>
              <a:endParaRPr/>
            </a:p>
          </p:txBody>
        </p:sp>
        <p:sp>
          <p:nvSpPr>
            <p:cNvPr id="50" name="object 50"/>
            <p:cNvSpPr/>
            <p:nvPr/>
          </p:nvSpPr>
          <p:spPr>
            <a:xfrm>
              <a:off x="11643657" y="1399794"/>
              <a:ext cx="38100" cy="37465"/>
            </a:xfrm>
            <a:custGeom>
              <a:avLst/>
              <a:gdLst/>
              <a:ahLst/>
              <a:cxnLst/>
              <a:rect l="l" t="t" r="r" b="b"/>
              <a:pathLst>
                <a:path w="38100" h="37465">
                  <a:moveTo>
                    <a:pt x="845" y="24765"/>
                  </a:moveTo>
                  <a:lnTo>
                    <a:pt x="20575" y="0"/>
                  </a:lnTo>
                  <a:lnTo>
                    <a:pt x="27626" y="1841"/>
                  </a:lnTo>
                  <a:lnTo>
                    <a:pt x="33414" y="6159"/>
                  </a:lnTo>
                  <a:lnTo>
                    <a:pt x="37167" y="12573"/>
                  </a:lnTo>
                  <a:lnTo>
                    <a:pt x="38066" y="19944"/>
                  </a:lnTo>
                  <a:lnTo>
                    <a:pt x="36071" y="26876"/>
                  </a:lnTo>
                  <a:lnTo>
                    <a:pt x="31577" y="32593"/>
                  </a:lnTo>
                  <a:lnTo>
                    <a:pt x="24975" y="36322"/>
                  </a:lnTo>
                  <a:lnTo>
                    <a:pt x="17436" y="37338"/>
                  </a:lnTo>
                  <a:lnTo>
                    <a:pt x="10386" y="35496"/>
                  </a:lnTo>
                  <a:lnTo>
                    <a:pt x="4597" y="31178"/>
                  </a:lnTo>
                  <a:lnTo>
                    <a:pt x="845" y="24765"/>
                  </a:lnTo>
                  <a:close/>
                </a:path>
              </a:pathLst>
            </a:custGeom>
            <a:ln w="9525">
              <a:solidFill>
                <a:srgbClr val="000000"/>
              </a:solidFill>
            </a:ln>
          </p:spPr>
          <p:txBody>
            <a:bodyPr wrap="square" lIns="0" tIns="0" rIns="0" bIns="0" rtlCol="0"/>
            <a:lstStyle/>
            <a:p>
              <a:endParaRPr/>
            </a:p>
          </p:txBody>
        </p:sp>
      </p:grpSp>
      <p:grpSp>
        <p:nvGrpSpPr>
          <p:cNvPr id="51" name="object 51"/>
          <p:cNvGrpSpPr/>
          <p:nvPr/>
        </p:nvGrpSpPr>
        <p:grpSpPr>
          <a:xfrm>
            <a:off x="9889045" y="3376612"/>
            <a:ext cx="47625" cy="46990"/>
            <a:chOff x="9889045" y="3376612"/>
            <a:chExt cx="47625" cy="46990"/>
          </a:xfrm>
        </p:grpSpPr>
        <p:sp>
          <p:nvSpPr>
            <p:cNvPr id="52" name="object 52"/>
            <p:cNvSpPr/>
            <p:nvPr/>
          </p:nvSpPr>
          <p:spPr>
            <a:xfrm>
              <a:off x="9893807" y="3381375"/>
              <a:ext cx="38100" cy="37465"/>
            </a:xfrm>
            <a:custGeom>
              <a:avLst/>
              <a:gdLst/>
              <a:ahLst/>
              <a:cxnLst/>
              <a:rect l="l" t="t" r="r" b="b"/>
              <a:pathLst>
                <a:path w="38100" h="37464">
                  <a:moveTo>
                    <a:pt x="21590" y="0"/>
                  </a:moveTo>
                  <a:lnTo>
                    <a:pt x="14019" y="371"/>
                  </a:lnTo>
                  <a:lnTo>
                    <a:pt x="7413" y="3444"/>
                  </a:lnTo>
                  <a:lnTo>
                    <a:pt x="2498" y="8733"/>
                  </a:lnTo>
                  <a:lnTo>
                    <a:pt x="0" y="15748"/>
                  </a:lnTo>
                  <a:lnTo>
                    <a:pt x="414" y="23133"/>
                  </a:lnTo>
                  <a:lnTo>
                    <a:pt x="3603" y="29590"/>
                  </a:lnTo>
                  <a:lnTo>
                    <a:pt x="9054" y="34428"/>
                  </a:lnTo>
                  <a:lnTo>
                    <a:pt x="16256" y="36957"/>
                  </a:lnTo>
                  <a:lnTo>
                    <a:pt x="23808" y="36568"/>
                  </a:lnTo>
                  <a:lnTo>
                    <a:pt x="30384" y="33464"/>
                  </a:lnTo>
                  <a:lnTo>
                    <a:pt x="35294" y="28170"/>
                  </a:lnTo>
                  <a:lnTo>
                    <a:pt x="37846" y="21209"/>
                  </a:lnTo>
                  <a:lnTo>
                    <a:pt x="37359" y="13823"/>
                  </a:lnTo>
                  <a:lnTo>
                    <a:pt x="34147" y="7366"/>
                  </a:lnTo>
                  <a:lnTo>
                    <a:pt x="28719" y="2528"/>
                  </a:lnTo>
                  <a:lnTo>
                    <a:pt x="21590" y="0"/>
                  </a:lnTo>
                  <a:close/>
                </a:path>
              </a:pathLst>
            </a:custGeom>
            <a:solidFill>
              <a:srgbClr val="44536A"/>
            </a:solidFill>
          </p:spPr>
          <p:txBody>
            <a:bodyPr wrap="square" lIns="0" tIns="0" rIns="0" bIns="0" rtlCol="0"/>
            <a:lstStyle/>
            <a:p>
              <a:endParaRPr/>
            </a:p>
          </p:txBody>
        </p:sp>
        <p:sp>
          <p:nvSpPr>
            <p:cNvPr id="53" name="object 53"/>
            <p:cNvSpPr/>
            <p:nvPr/>
          </p:nvSpPr>
          <p:spPr>
            <a:xfrm>
              <a:off x="9893807" y="3381375"/>
              <a:ext cx="38100" cy="37465"/>
            </a:xfrm>
            <a:custGeom>
              <a:avLst/>
              <a:gdLst/>
              <a:ahLst/>
              <a:cxnLst/>
              <a:rect l="l" t="t" r="r" b="b"/>
              <a:pathLst>
                <a:path w="38100" h="37464">
                  <a:moveTo>
                    <a:pt x="21590" y="0"/>
                  </a:moveTo>
                  <a:lnTo>
                    <a:pt x="28719" y="2528"/>
                  </a:lnTo>
                  <a:lnTo>
                    <a:pt x="34147" y="7366"/>
                  </a:lnTo>
                  <a:lnTo>
                    <a:pt x="37359" y="13823"/>
                  </a:lnTo>
                  <a:lnTo>
                    <a:pt x="37846" y="21209"/>
                  </a:lnTo>
                  <a:lnTo>
                    <a:pt x="35294" y="28170"/>
                  </a:lnTo>
                  <a:lnTo>
                    <a:pt x="30384" y="33464"/>
                  </a:lnTo>
                  <a:lnTo>
                    <a:pt x="23808" y="36568"/>
                  </a:lnTo>
                  <a:lnTo>
                    <a:pt x="16256" y="36957"/>
                  </a:lnTo>
                  <a:lnTo>
                    <a:pt x="9054" y="34428"/>
                  </a:lnTo>
                  <a:lnTo>
                    <a:pt x="3603" y="29590"/>
                  </a:lnTo>
                  <a:lnTo>
                    <a:pt x="414" y="23133"/>
                  </a:lnTo>
                  <a:lnTo>
                    <a:pt x="0" y="15748"/>
                  </a:lnTo>
                  <a:lnTo>
                    <a:pt x="2498" y="8733"/>
                  </a:lnTo>
                  <a:lnTo>
                    <a:pt x="7413" y="3444"/>
                  </a:lnTo>
                  <a:lnTo>
                    <a:pt x="14019" y="371"/>
                  </a:lnTo>
                  <a:lnTo>
                    <a:pt x="21590" y="0"/>
                  </a:lnTo>
                  <a:close/>
                </a:path>
              </a:pathLst>
            </a:custGeom>
            <a:ln w="9525">
              <a:solidFill>
                <a:srgbClr val="000000"/>
              </a:solidFill>
            </a:ln>
          </p:spPr>
          <p:txBody>
            <a:bodyPr wrap="square" lIns="0" tIns="0" rIns="0" bIns="0" rtlCol="0"/>
            <a:lstStyle/>
            <a:p>
              <a:endParaRPr/>
            </a:p>
          </p:txBody>
        </p:sp>
      </p:grpSp>
      <p:sp>
        <p:nvSpPr>
          <p:cNvPr id="54" name="object 54"/>
          <p:cNvSpPr/>
          <p:nvPr/>
        </p:nvSpPr>
        <p:spPr>
          <a:xfrm>
            <a:off x="8084819" y="955547"/>
            <a:ext cx="4018915" cy="368935"/>
          </a:xfrm>
          <a:custGeom>
            <a:avLst/>
            <a:gdLst/>
            <a:ahLst/>
            <a:cxnLst/>
            <a:rect l="l" t="t" r="r" b="b"/>
            <a:pathLst>
              <a:path w="4018915" h="368934">
                <a:moveTo>
                  <a:pt x="4018787" y="0"/>
                </a:moveTo>
                <a:lnTo>
                  <a:pt x="0" y="0"/>
                </a:lnTo>
                <a:lnTo>
                  <a:pt x="0" y="368808"/>
                </a:lnTo>
                <a:lnTo>
                  <a:pt x="4018787" y="368808"/>
                </a:lnTo>
                <a:lnTo>
                  <a:pt x="4018787" y="0"/>
                </a:lnTo>
                <a:close/>
              </a:path>
            </a:pathLst>
          </a:custGeom>
          <a:solidFill>
            <a:srgbClr val="FFFF00"/>
          </a:solidFill>
        </p:spPr>
        <p:txBody>
          <a:bodyPr wrap="square" lIns="0" tIns="0" rIns="0" bIns="0" rtlCol="0"/>
          <a:lstStyle/>
          <a:p>
            <a:endParaRPr/>
          </a:p>
        </p:txBody>
      </p:sp>
      <p:sp>
        <p:nvSpPr>
          <p:cNvPr id="55" name="object 55"/>
          <p:cNvSpPr txBox="1"/>
          <p:nvPr/>
        </p:nvSpPr>
        <p:spPr>
          <a:xfrm>
            <a:off x="8164448" y="973328"/>
            <a:ext cx="3803650" cy="299720"/>
          </a:xfrm>
          <a:prstGeom prst="rect">
            <a:avLst/>
          </a:prstGeom>
        </p:spPr>
        <p:txBody>
          <a:bodyPr vert="horz" wrap="square" lIns="0" tIns="12700" rIns="0" bIns="0" rtlCol="0">
            <a:spAutoFit/>
          </a:bodyPr>
          <a:lstStyle/>
          <a:p>
            <a:pPr marL="12700">
              <a:lnSpc>
                <a:spcPct val="100000"/>
              </a:lnSpc>
              <a:spcBef>
                <a:spcPts val="100"/>
              </a:spcBef>
            </a:pPr>
            <a:r>
              <a:rPr sz="1800" b="1" spc="-25" dirty="0">
                <a:latin typeface="Carlito"/>
                <a:cs typeface="Carlito"/>
              </a:rPr>
              <a:t>Very </a:t>
            </a:r>
            <a:r>
              <a:rPr sz="1800" b="1" dirty="0">
                <a:latin typeface="Carlito"/>
                <a:cs typeface="Carlito"/>
              </a:rPr>
              <a:t>similar </a:t>
            </a:r>
            <a:r>
              <a:rPr sz="1800" b="1" spc="-10" dirty="0">
                <a:latin typeface="Carlito"/>
                <a:cs typeface="Carlito"/>
              </a:rPr>
              <a:t>to </a:t>
            </a:r>
            <a:r>
              <a:rPr sz="1800" b="1" dirty="0">
                <a:latin typeface="Carlito"/>
                <a:cs typeface="Carlito"/>
              </a:rPr>
              <a:t>the </a:t>
            </a:r>
            <a:r>
              <a:rPr sz="1800" b="1" spc="-10" dirty="0">
                <a:latin typeface="Carlito"/>
                <a:cs typeface="Carlito"/>
              </a:rPr>
              <a:t>Kernel </a:t>
            </a:r>
            <a:r>
              <a:rPr sz="1800" b="1" spc="-25" dirty="0">
                <a:latin typeface="Carlito"/>
                <a:cs typeface="Carlito"/>
              </a:rPr>
              <a:t>Trick </a:t>
            </a:r>
            <a:r>
              <a:rPr sz="1800" b="1" dirty="0">
                <a:latin typeface="Carlito"/>
                <a:cs typeface="Carlito"/>
              </a:rPr>
              <a:t>in</a:t>
            </a:r>
            <a:r>
              <a:rPr sz="1800" b="1" spc="-90" dirty="0">
                <a:latin typeface="Carlito"/>
                <a:cs typeface="Carlito"/>
              </a:rPr>
              <a:t> </a:t>
            </a:r>
            <a:r>
              <a:rPr sz="1800" b="1" spc="-10" dirty="0">
                <a:latin typeface="Carlito"/>
                <a:cs typeface="Carlito"/>
              </a:rPr>
              <a:t>SVMs!</a:t>
            </a:r>
            <a:endParaRPr sz="1800">
              <a:latin typeface="Carlito"/>
              <a:cs typeface="Carl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D6EE1-8DBE-CA4C-AB0F-128A1C3C47AE}"/>
              </a:ext>
            </a:extLst>
          </p:cNvPr>
          <p:cNvSpPr>
            <a:spLocks noGrp="1"/>
          </p:cNvSpPr>
          <p:nvPr>
            <p:ph type="title"/>
          </p:nvPr>
        </p:nvSpPr>
        <p:spPr>
          <a:xfrm>
            <a:off x="1129103" y="804520"/>
            <a:ext cx="8272349" cy="1049235"/>
          </a:xfrm>
        </p:spPr>
        <p:txBody>
          <a:bodyPr>
            <a:normAutofit/>
          </a:bodyPr>
          <a:lstStyle/>
          <a:p>
            <a:r>
              <a:rPr lang="en-US" dirty="0"/>
              <a:t>Feed forward neural network</a:t>
            </a:r>
          </a:p>
        </p:txBody>
      </p:sp>
      <p:sp>
        <p:nvSpPr>
          <p:cNvPr id="8" name="Content Placeholder 7">
            <a:extLst>
              <a:ext uri="{FF2B5EF4-FFF2-40B4-BE49-F238E27FC236}">
                <a16:creationId xmlns:a16="http://schemas.microsoft.com/office/drawing/2014/main" id="{16FB6B69-5A04-48AC-834F-FAA6334A392A}"/>
              </a:ext>
            </a:extLst>
          </p:cNvPr>
          <p:cNvSpPr>
            <a:spLocks noGrp="1"/>
          </p:cNvSpPr>
          <p:nvPr>
            <p:ph type="body" idx="1"/>
          </p:nvPr>
        </p:nvSpPr>
        <p:spPr>
          <a:xfrm>
            <a:off x="1451581" y="2015732"/>
            <a:ext cx="4771666" cy="3896796"/>
          </a:xfrm>
        </p:spPr>
        <p:txBody>
          <a:bodyPr>
            <a:normAutofit/>
          </a:bodyPr>
          <a:lstStyle/>
          <a:p>
            <a:r>
              <a:rPr lang="en-US" dirty="0"/>
              <a:t>It is feed forward</a:t>
            </a:r>
          </a:p>
          <a:p>
            <a:pPr lvl="1"/>
            <a:r>
              <a:rPr lang="en-US" dirty="0"/>
              <a:t>Connections from inputs towards outputs</a:t>
            </a:r>
          </a:p>
          <a:p>
            <a:pPr lvl="1"/>
            <a:r>
              <a:rPr lang="en-US" dirty="0"/>
              <a:t>No connection backwards</a:t>
            </a:r>
          </a:p>
          <a:p>
            <a:r>
              <a:rPr lang="en-US" dirty="0"/>
              <a:t>It consists of layers</a:t>
            </a:r>
          </a:p>
          <a:p>
            <a:pPr lvl="1"/>
            <a:r>
              <a:rPr lang="en-US" dirty="0"/>
              <a:t>Current layer’s input is previous layer’s output</a:t>
            </a:r>
          </a:p>
          <a:p>
            <a:pPr lvl="1"/>
            <a:r>
              <a:rPr lang="en-US" dirty="0"/>
              <a:t>No lateral connections (intra layer)</a:t>
            </a:r>
          </a:p>
          <a:p>
            <a:pPr lvl="1"/>
            <a:endParaRPr lang="en-US" dirty="0"/>
          </a:p>
        </p:txBody>
      </p:sp>
      <p:pic>
        <p:nvPicPr>
          <p:cNvPr id="4" name="Content Placeholder 3">
            <a:extLst>
              <a:ext uri="{FF2B5EF4-FFF2-40B4-BE49-F238E27FC236}">
                <a16:creationId xmlns:a16="http://schemas.microsoft.com/office/drawing/2014/main" id="{393CCAD5-889C-B349-AD7B-9D081EA5C397}"/>
              </a:ext>
            </a:extLst>
          </p:cNvPr>
          <p:cNvPicPr>
            <a:picLocks noChangeAspect="1"/>
          </p:cNvPicPr>
          <p:nvPr/>
        </p:nvPicPr>
        <p:blipFill>
          <a:blip r:embed="rId2"/>
          <a:stretch>
            <a:fillRect/>
          </a:stretch>
        </p:blipFill>
        <p:spPr>
          <a:xfrm>
            <a:off x="7522357" y="2015732"/>
            <a:ext cx="3549418" cy="4263566"/>
          </a:xfrm>
          <a:prstGeom prst="rect">
            <a:avLst/>
          </a:prstGeom>
        </p:spPr>
      </p:pic>
    </p:spTree>
    <p:extLst>
      <p:ext uri="{BB962C8B-B14F-4D97-AF65-F5344CB8AC3E}">
        <p14:creationId xmlns:p14="http://schemas.microsoft.com/office/powerpoint/2010/main" val="28327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8" y="869951"/>
            <a:ext cx="7973309" cy="551433"/>
          </a:xfrm>
          <a:prstGeom prst="rect">
            <a:avLst/>
          </a:prstGeom>
        </p:spPr>
        <p:txBody>
          <a:bodyPr vert="horz" wrap="square" lIns="0" tIns="12700" rIns="0" bIns="0" rtlCol="0">
            <a:spAutoFit/>
          </a:bodyPr>
          <a:lstStyle/>
          <a:p>
            <a:pPr marL="12700">
              <a:lnSpc>
                <a:spcPct val="100000"/>
              </a:lnSpc>
              <a:spcBef>
                <a:spcPts val="100"/>
              </a:spcBef>
            </a:pPr>
            <a:r>
              <a:rPr lang="en-US" sz="3500" dirty="0"/>
              <a:t>	</a:t>
            </a:r>
            <a:r>
              <a:rPr sz="3500" dirty="0"/>
              <a:t>Multi-Layered Perceptrons</a:t>
            </a:r>
            <a:r>
              <a:rPr sz="3500" spc="-114" dirty="0"/>
              <a:t> </a:t>
            </a:r>
            <a:r>
              <a:rPr sz="3500" dirty="0"/>
              <a:t>(MLPs)</a:t>
            </a:r>
          </a:p>
        </p:txBody>
      </p:sp>
      <p:grpSp>
        <p:nvGrpSpPr>
          <p:cNvPr id="3" name="object 3"/>
          <p:cNvGrpSpPr/>
          <p:nvPr/>
        </p:nvGrpSpPr>
        <p:grpSpPr>
          <a:xfrm>
            <a:off x="5677154" y="1854581"/>
            <a:ext cx="2727960" cy="3276600"/>
            <a:chOff x="5608320" y="1856232"/>
            <a:chExt cx="2727960" cy="3276600"/>
          </a:xfrm>
        </p:grpSpPr>
        <p:sp>
          <p:nvSpPr>
            <p:cNvPr id="4" name="object 4"/>
            <p:cNvSpPr/>
            <p:nvPr/>
          </p:nvSpPr>
          <p:spPr>
            <a:xfrm>
              <a:off x="5608320" y="2710090"/>
              <a:ext cx="2727567" cy="18073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925312" y="1856232"/>
              <a:ext cx="2314956" cy="3276600"/>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7218426" y="4379467"/>
            <a:ext cx="469900" cy="330835"/>
          </a:xfrm>
          <a:prstGeom prst="rect">
            <a:avLst/>
          </a:prstGeom>
        </p:spPr>
        <p:txBody>
          <a:bodyPr vert="horz" wrap="square" lIns="0" tIns="12700" rIns="0" bIns="0" rtlCol="0">
            <a:spAutoFit/>
          </a:bodyPr>
          <a:lstStyle/>
          <a:p>
            <a:pPr marL="12700">
              <a:lnSpc>
                <a:spcPct val="100000"/>
              </a:lnSpc>
              <a:spcBef>
                <a:spcPts val="100"/>
              </a:spcBef>
              <a:tabLst>
                <a:tab pos="203200" algn="l"/>
              </a:tabLst>
            </a:pPr>
            <a:r>
              <a:rPr sz="2000" dirty="0">
                <a:latin typeface="Times New Roman"/>
                <a:cs typeface="Times New Roman"/>
              </a:rPr>
              <a:t>.	.</a:t>
            </a:r>
            <a:r>
              <a:rPr sz="2000" spc="400" dirty="0">
                <a:latin typeface="Times New Roman"/>
                <a:cs typeface="Times New Roman"/>
              </a:rPr>
              <a:t> </a:t>
            </a:r>
            <a:r>
              <a:rPr sz="2000" dirty="0">
                <a:latin typeface="Times New Roman"/>
                <a:cs typeface="Times New Roman"/>
              </a:rPr>
              <a:t>.</a:t>
            </a:r>
            <a:endParaRPr sz="2000">
              <a:latin typeface="Times New Roman"/>
              <a:cs typeface="Times New Roman"/>
            </a:endParaRPr>
          </a:p>
        </p:txBody>
      </p:sp>
      <p:sp>
        <p:nvSpPr>
          <p:cNvPr id="7" name="object 7"/>
          <p:cNvSpPr txBox="1"/>
          <p:nvPr/>
        </p:nvSpPr>
        <p:spPr>
          <a:xfrm>
            <a:off x="7218426" y="2108707"/>
            <a:ext cx="469900" cy="330835"/>
          </a:xfrm>
          <a:prstGeom prst="rect">
            <a:avLst/>
          </a:prstGeom>
        </p:spPr>
        <p:txBody>
          <a:bodyPr vert="horz" wrap="square" lIns="0" tIns="13335" rIns="0" bIns="0" rtlCol="0">
            <a:spAutoFit/>
          </a:bodyPr>
          <a:lstStyle/>
          <a:p>
            <a:pPr marL="12700">
              <a:lnSpc>
                <a:spcPct val="100000"/>
              </a:lnSpc>
              <a:spcBef>
                <a:spcPts val="105"/>
              </a:spcBef>
              <a:tabLst>
                <a:tab pos="203200" algn="l"/>
              </a:tabLst>
            </a:pPr>
            <a:r>
              <a:rPr sz="2000" dirty="0">
                <a:latin typeface="Times New Roman"/>
                <a:cs typeface="Times New Roman"/>
              </a:rPr>
              <a:t>.	.</a:t>
            </a:r>
            <a:r>
              <a:rPr sz="2000" spc="400" dirty="0">
                <a:latin typeface="Times New Roman"/>
                <a:cs typeface="Times New Roman"/>
              </a:rPr>
              <a:t> </a:t>
            </a:r>
            <a:r>
              <a:rPr sz="2000" dirty="0">
                <a:latin typeface="Times New Roman"/>
                <a:cs typeface="Times New Roman"/>
              </a:rPr>
              <a:t>.</a:t>
            </a:r>
            <a:endParaRPr sz="2000">
              <a:latin typeface="Times New Roman"/>
              <a:cs typeface="Times New Roman"/>
            </a:endParaRPr>
          </a:p>
        </p:txBody>
      </p:sp>
      <p:sp>
        <p:nvSpPr>
          <p:cNvPr id="8" name="object 8"/>
          <p:cNvSpPr txBox="1"/>
          <p:nvPr/>
        </p:nvSpPr>
        <p:spPr>
          <a:xfrm>
            <a:off x="7161021" y="3556761"/>
            <a:ext cx="469900" cy="330835"/>
          </a:xfrm>
          <a:prstGeom prst="rect">
            <a:avLst/>
          </a:prstGeom>
        </p:spPr>
        <p:txBody>
          <a:bodyPr vert="horz" wrap="square" lIns="0" tIns="13335" rIns="0" bIns="0" rtlCol="0">
            <a:spAutoFit/>
          </a:bodyPr>
          <a:lstStyle/>
          <a:p>
            <a:pPr marL="12700">
              <a:lnSpc>
                <a:spcPct val="100000"/>
              </a:lnSpc>
              <a:spcBef>
                <a:spcPts val="105"/>
              </a:spcBef>
              <a:tabLst>
                <a:tab pos="203200" algn="l"/>
              </a:tabLst>
            </a:pPr>
            <a:r>
              <a:rPr sz="2000" dirty="0">
                <a:latin typeface="Times New Roman"/>
                <a:cs typeface="Times New Roman"/>
              </a:rPr>
              <a:t>.	.</a:t>
            </a:r>
            <a:r>
              <a:rPr sz="2000" spc="400" dirty="0">
                <a:latin typeface="Times New Roman"/>
                <a:cs typeface="Times New Roman"/>
              </a:rPr>
              <a:t> </a:t>
            </a:r>
            <a:r>
              <a:rPr sz="2000" dirty="0">
                <a:latin typeface="Times New Roman"/>
                <a:cs typeface="Times New Roman"/>
              </a:rPr>
              <a:t>.</a:t>
            </a:r>
            <a:endParaRPr sz="2000">
              <a:latin typeface="Times New Roman"/>
              <a:cs typeface="Times New Roman"/>
            </a:endParaRPr>
          </a:p>
        </p:txBody>
      </p:sp>
      <p:sp>
        <p:nvSpPr>
          <p:cNvPr id="9" name="object 9"/>
          <p:cNvSpPr txBox="1"/>
          <p:nvPr/>
        </p:nvSpPr>
        <p:spPr>
          <a:xfrm>
            <a:off x="7161021" y="2810637"/>
            <a:ext cx="469900" cy="330835"/>
          </a:xfrm>
          <a:prstGeom prst="rect">
            <a:avLst/>
          </a:prstGeom>
        </p:spPr>
        <p:txBody>
          <a:bodyPr vert="horz" wrap="square" lIns="0" tIns="13335" rIns="0" bIns="0" rtlCol="0">
            <a:spAutoFit/>
          </a:bodyPr>
          <a:lstStyle/>
          <a:p>
            <a:pPr marL="12700">
              <a:lnSpc>
                <a:spcPct val="100000"/>
              </a:lnSpc>
              <a:spcBef>
                <a:spcPts val="105"/>
              </a:spcBef>
              <a:tabLst>
                <a:tab pos="203200" algn="l"/>
              </a:tabLst>
            </a:pPr>
            <a:r>
              <a:rPr sz="2000" dirty="0">
                <a:latin typeface="Times New Roman"/>
                <a:cs typeface="Times New Roman"/>
              </a:rPr>
              <a:t>.	.</a:t>
            </a:r>
            <a:r>
              <a:rPr sz="2000" spc="400" dirty="0">
                <a:latin typeface="Times New Roman"/>
                <a:cs typeface="Times New Roman"/>
              </a:rPr>
              <a:t> </a:t>
            </a:r>
            <a:r>
              <a:rPr sz="2000" dirty="0">
                <a:latin typeface="Times New Roman"/>
                <a:cs typeface="Times New Roman"/>
              </a:rPr>
              <a:t>.</a:t>
            </a:r>
            <a:endParaRPr sz="2000">
              <a:latin typeface="Times New Roman"/>
              <a:cs typeface="Times New Roman"/>
            </a:endParaRPr>
          </a:p>
        </p:txBody>
      </p:sp>
      <p:sp>
        <p:nvSpPr>
          <p:cNvPr id="10" name="object 10"/>
          <p:cNvSpPr txBox="1"/>
          <p:nvPr/>
        </p:nvSpPr>
        <p:spPr>
          <a:xfrm>
            <a:off x="5940044" y="5003419"/>
            <a:ext cx="1101090" cy="391160"/>
          </a:xfrm>
          <a:prstGeom prst="rect">
            <a:avLst/>
          </a:prstGeom>
        </p:spPr>
        <p:txBody>
          <a:bodyPr vert="horz" wrap="square" lIns="0" tIns="12700" rIns="0" bIns="0" rtlCol="0">
            <a:spAutoFit/>
          </a:bodyPr>
          <a:lstStyle/>
          <a:p>
            <a:pPr marL="50800">
              <a:lnSpc>
                <a:spcPct val="100000"/>
              </a:lnSpc>
              <a:spcBef>
                <a:spcPts val="100"/>
              </a:spcBef>
              <a:tabLst>
                <a:tab pos="812800" algn="l"/>
              </a:tabLst>
            </a:pPr>
            <a:r>
              <a:rPr sz="2400" i="1" spc="-5" dirty="0">
                <a:latin typeface="Times New Roman"/>
                <a:cs typeface="Times New Roman"/>
              </a:rPr>
              <a:t>x</a:t>
            </a:r>
            <a:r>
              <a:rPr sz="2400" spc="-7" baseline="-20833" dirty="0">
                <a:latin typeface="Times New Roman"/>
                <a:cs typeface="Times New Roman"/>
              </a:rPr>
              <a:t>1	</a:t>
            </a:r>
            <a:r>
              <a:rPr sz="2400" i="1" spc="-5" dirty="0">
                <a:latin typeface="Times New Roman"/>
                <a:cs typeface="Times New Roman"/>
              </a:rPr>
              <a:t>x</a:t>
            </a:r>
            <a:r>
              <a:rPr sz="2400" spc="-7" baseline="-20833" dirty="0">
                <a:latin typeface="Times New Roman"/>
                <a:cs typeface="Times New Roman"/>
              </a:rPr>
              <a:t>2</a:t>
            </a:r>
            <a:endParaRPr sz="2400" baseline="-20833">
              <a:latin typeface="Times New Roman"/>
              <a:cs typeface="Times New Roman"/>
            </a:endParaRPr>
          </a:p>
        </p:txBody>
      </p:sp>
      <p:sp>
        <p:nvSpPr>
          <p:cNvPr id="11" name="object 11"/>
          <p:cNvSpPr txBox="1"/>
          <p:nvPr/>
        </p:nvSpPr>
        <p:spPr>
          <a:xfrm>
            <a:off x="7934197" y="5003419"/>
            <a:ext cx="358775" cy="391160"/>
          </a:xfrm>
          <a:prstGeom prst="rect">
            <a:avLst/>
          </a:prstGeom>
        </p:spPr>
        <p:txBody>
          <a:bodyPr vert="horz" wrap="square" lIns="0" tIns="12700" rIns="0" bIns="0" rtlCol="0">
            <a:spAutoFit/>
          </a:bodyPr>
          <a:lstStyle/>
          <a:p>
            <a:pPr marL="38100">
              <a:lnSpc>
                <a:spcPct val="100000"/>
              </a:lnSpc>
              <a:spcBef>
                <a:spcPts val="100"/>
              </a:spcBef>
            </a:pPr>
            <a:r>
              <a:rPr sz="2400" i="1" spc="-5" dirty="0">
                <a:latin typeface="Times New Roman"/>
                <a:cs typeface="Times New Roman"/>
              </a:rPr>
              <a:t>x</a:t>
            </a:r>
            <a:r>
              <a:rPr sz="2400" i="1" spc="-7" baseline="-20833" dirty="0">
                <a:latin typeface="Times New Roman"/>
                <a:cs typeface="Times New Roman"/>
              </a:rPr>
              <a:t>m</a:t>
            </a:r>
            <a:endParaRPr sz="2400" baseline="-20833">
              <a:latin typeface="Times New Roman"/>
              <a:cs typeface="Times New Roman"/>
            </a:endParaRPr>
          </a:p>
        </p:txBody>
      </p:sp>
      <p:sp>
        <p:nvSpPr>
          <p:cNvPr id="12" name="object 12"/>
          <p:cNvSpPr txBox="1"/>
          <p:nvPr/>
        </p:nvSpPr>
        <p:spPr>
          <a:xfrm>
            <a:off x="5979921" y="1421384"/>
            <a:ext cx="1101090" cy="391160"/>
          </a:xfrm>
          <a:prstGeom prst="rect">
            <a:avLst/>
          </a:prstGeom>
        </p:spPr>
        <p:txBody>
          <a:bodyPr vert="horz" wrap="square" lIns="0" tIns="12700" rIns="0" bIns="0" rtlCol="0">
            <a:spAutoFit/>
          </a:bodyPr>
          <a:lstStyle/>
          <a:p>
            <a:pPr marL="50800">
              <a:lnSpc>
                <a:spcPct val="100000"/>
              </a:lnSpc>
              <a:spcBef>
                <a:spcPts val="100"/>
              </a:spcBef>
              <a:tabLst>
                <a:tab pos="812165" algn="l"/>
              </a:tabLst>
            </a:pPr>
            <a:r>
              <a:rPr sz="2400" i="1" spc="-5" dirty="0">
                <a:latin typeface="Times New Roman"/>
                <a:cs typeface="Times New Roman"/>
              </a:rPr>
              <a:t>y</a:t>
            </a:r>
            <a:r>
              <a:rPr sz="2400" spc="-7" baseline="-20833" dirty="0">
                <a:latin typeface="Times New Roman"/>
                <a:cs typeface="Times New Roman"/>
              </a:rPr>
              <a:t>1	</a:t>
            </a:r>
            <a:r>
              <a:rPr sz="2400" i="1" spc="-5" dirty="0">
                <a:latin typeface="Times New Roman"/>
                <a:cs typeface="Times New Roman"/>
              </a:rPr>
              <a:t>y</a:t>
            </a:r>
            <a:r>
              <a:rPr sz="2400" spc="-7" baseline="-20833" dirty="0">
                <a:latin typeface="Times New Roman"/>
                <a:cs typeface="Times New Roman"/>
              </a:rPr>
              <a:t>2</a:t>
            </a:r>
            <a:endParaRPr sz="2400" baseline="-20833">
              <a:latin typeface="Times New Roman"/>
              <a:cs typeface="Times New Roman"/>
            </a:endParaRPr>
          </a:p>
        </p:txBody>
      </p:sp>
      <p:sp>
        <p:nvSpPr>
          <p:cNvPr id="13" name="object 13"/>
          <p:cNvSpPr txBox="1"/>
          <p:nvPr/>
        </p:nvSpPr>
        <p:spPr>
          <a:xfrm>
            <a:off x="7973821" y="1421384"/>
            <a:ext cx="313690" cy="391160"/>
          </a:xfrm>
          <a:prstGeom prst="rect">
            <a:avLst/>
          </a:prstGeom>
        </p:spPr>
        <p:txBody>
          <a:bodyPr vert="horz" wrap="square" lIns="0" tIns="12700" rIns="0" bIns="0" rtlCol="0">
            <a:spAutoFit/>
          </a:bodyPr>
          <a:lstStyle/>
          <a:p>
            <a:pPr marL="38100">
              <a:lnSpc>
                <a:spcPct val="100000"/>
              </a:lnSpc>
              <a:spcBef>
                <a:spcPts val="100"/>
              </a:spcBef>
            </a:pPr>
            <a:r>
              <a:rPr sz="2400" i="1" dirty="0">
                <a:latin typeface="Times New Roman"/>
                <a:cs typeface="Times New Roman"/>
              </a:rPr>
              <a:t>y</a:t>
            </a:r>
            <a:r>
              <a:rPr sz="2400" i="1" baseline="-20833" dirty="0">
                <a:latin typeface="Times New Roman"/>
                <a:cs typeface="Times New Roman"/>
              </a:rPr>
              <a:t>n</a:t>
            </a:r>
            <a:endParaRPr sz="2400" baseline="-20833">
              <a:latin typeface="Times New Roman"/>
              <a:cs typeface="Times New Roman"/>
            </a:endParaRPr>
          </a:p>
        </p:txBody>
      </p:sp>
      <p:sp>
        <p:nvSpPr>
          <p:cNvPr id="14" name="object 14"/>
          <p:cNvSpPr/>
          <p:nvPr/>
        </p:nvSpPr>
        <p:spPr>
          <a:xfrm>
            <a:off x="5320284" y="3015995"/>
            <a:ext cx="218440" cy="1152525"/>
          </a:xfrm>
          <a:custGeom>
            <a:avLst/>
            <a:gdLst/>
            <a:ahLst/>
            <a:cxnLst/>
            <a:rect l="l" t="t" r="r" b="b"/>
            <a:pathLst>
              <a:path w="218439" h="1152525">
                <a:moveTo>
                  <a:pt x="217931" y="0"/>
                </a:moveTo>
                <a:lnTo>
                  <a:pt x="175510" y="7558"/>
                </a:lnTo>
                <a:lnTo>
                  <a:pt x="140874" y="28178"/>
                </a:lnTo>
                <a:lnTo>
                  <a:pt x="117526" y="58775"/>
                </a:lnTo>
                <a:lnTo>
                  <a:pt x="108965" y="96265"/>
                </a:lnTo>
                <a:lnTo>
                  <a:pt x="108965" y="479805"/>
                </a:lnTo>
                <a:lnTo>
                  <a:pt x="100405" y="517296"/>
                </a:lnTo>
                <a:lnTo>
                  <a:pt x="77057" y="547893"/>
                </a:lnTo>
                <a:lnTo>
                  <a:pt x="42421" y="568513"/>
                </a:lnTo>
                <a:lnTo>
                  <a:pt x="0" y="576071"/>
                </a:lnTo>
                <a:lnTo>
                  <a:pt x="42421" y="583630"/>
                </a:lnTo>
                <a:lnTo>
                  <a:pt x="77057" y="604250"/>
                </a:lnTo>
                <a:lnTo>
                  <a:pt x="100405" y="634847"/>
                </a:lnTo>
                <a:lnTo>
                  <a:pt x="108965" y="672337"/>
                </a:lnTo>
                <a:lnTo>
                  <a:pt x="108965" y="1055877"/>
                </a:lnTo>
                <a:lnTo>
                  <a:pt x="117526" y="1093368"/>
                </a:lnTo>
                <a:lnTo>
                  <a:pt x="140874" y="1123965"/>
                </a:lnTo>
                <a:lnTo>
                  <a:pt x="175510" y="1144585"/>
                </a:lnTo>
                <a:lnTo>
                  <a:pt x="217931" y="1152143"/>
                </a:lnTo>
              </a:path>
            </a:pathLst>
          </a:custGeom>
          <a:ln w="9143">
            <a:solidFill>
              <a:srgbClr val="777777"/>
            </a:solidFill>
          </a:ln>
        </p:spPr>
        <p:txBody>
          <a:bodyPr wrap="square" lIns="0" tIns="0" rIns="0" bIns="0" rtlCol="0"/>
          <a:lstStyle/>
          <a:p>
            <a:endParaRPr/>
          </a:p>
        </p:txBody>
      </p:sp>
      <p:sp>
        <p:nvSpPr>
          <p:cNvPr id="15" name="object 15"/>
          <p:cNvSpPr txBox="1"/>
          <p:nvPr/>
        </p:nvSpPr>
        <p:spPr>
          <a:xfrm>
            <a:off x="2721610" y="3315080"/>
            <a:ext cx="254952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777777"/>
                </a:solidFill>
                <a:latin typeface="Comic Sans MS"/>
                <a:cs typeface="Comic Sans MS"/>
              </a:rPr>
              <a:t>Hidden</a:t>
            </a:r>
            <a:r>
              <a:rPr sz="3200" spc="-80" dirty="0">
                <a:solidFill>
                  <a:srgbClr val="777777"/>
                </a:solidFill>
                <a:latin typeface="Comic Sans MS"/>
                <a:cs typeface="Comic Sans MS"/>
              </a:rPr>
              <a:t> </a:t>
            </a:r>
            <a:r>
              <a:rPr sz="3200" dirty="0">
                <a:solidFill>
                  <a:srgbClr val="777777"/>
                </a:solidFill>
                <a:latin typeface="Comic Sans MS"/>
                <a:cs typeface="Comic Sans MS"/>
              </a:rPr>
              <a:t>Layer</a:t>
            </a:r>
            <a:endParaRPr sz="3200">
              <a:latin typeface="Comic Sans MS"/>
              <a:cs typeface="Comic Sans MS"/>
            </a:endParaRPr>
          </a:p>
        </p:txBody>
      </p:sp>
      <p:sp>
        <p:nvSpPr>
          <p:cNvPr id="16" name="object 16"/>
          <p:cNvSpPr txBox="1"/>
          <p:nvPr/>
        </p:nvSpPr>
        <p:spPr>
          <a:xfrm>
            <a:off x="2663189" y="4543171"/>
            <a:ext cx="2265045"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CC3300"/>
                </a:solidFill>
                <a:latin typeface="Comic Sans MS"/>
                <a:cs typeface="Comic Sans MS"/>
              </a:rPr>
              <a:t>Input</a:t>
            </a:r>
            <a:r>
              <a:rPr sz="3200" spc="-90" dirty="0">
                <a:solidFill>
                  <a:srgbClr val="CC3300"/>
                </a:solidFill>
                <a:latin typeface="Comic Sans MS"/>
                <a:cs typeface="Comic Sans MS"/>
              </a:rPr>
              <a:t> </a:t>
            </a:r>
            <a:r>
              <a:rPr sz="3200" dirty="0">
                <a:solidFill>
                  <a:srgbClr val="CC3300"/>
                </a:solidFill>
                <a:latin typeface="Comic Sans MS"/>
                <a:cs typeface="Comic Sans MS"/>
              </a:rPr>
              <a:t>Layer</a:t>
            </a:r>
            <a:endParaRPr sz="3200">
              <a:latin typeface="Comic Sans MS"/>
              <a:cs typeface="Comic Sans MS"/>
            </a:endParaRPr>
          </a:p>
        </p:txBody>
      </p:sp>
      <p:sp>
        <p:nvSpPr>
          <p:cNvPr id="17" name="object 17"/>
          <p:cNvSpPr/>
          <p:nvPr/>
        </p:nvSpPr>
        <p:spPr>
          <a:xfrm>
            <a:off x="5177028" y="2519172"/>
            <a:ext cx="622300" cy="2303145"/>
          </a:xfrm>
          <a:custGeom>
            <a:avLst/>
            <a:gdLst/>
            <a:ahLst/>
            <a:cxnLst/>
            <a:rect l="l" t="t" r="r" b="b"/>
            <a:pathLst>
              <a:path w="622300" h="2303145">
                <a:moveTo>
                  <a:pt x="0" y="2302764"/>
                </a:moveTo>
                <a:lnTo>
                  <a:pt x="502920" y="2302764"/>
                </a:lnTo>
              </a:path>
              <a:path w="622300" h="2303145">
                <a:moveTo>
                  <a:pt x="118872" y="0"/>
                </a:moveTo>
                <a:lnTo>
                  <a:pt x="621792" y="0"/>
                </a:lnTo>
              </a:path>
            </a:pathLst>
          </a:custGeom>
          <a:ln w="9144">
            <a:solidFill>
              <a:srgbClr val="FF3300"/>
            </a:solidFill>
          </a:ln>
        </p:spPr>
        <p:txBody>
          <a:bodyPr wrap="square" lIns="0" tIns="0" rIns="0" bIns="0" rtlCol="0"/>
          <a:lstStyle/>
          <a:p>
            <a:endParaRPr/>
          </a:p>
        </p:txBody>
      </p:sp>
      <p:sp>
        <p:nvSpPr>
          <p:cNvPr id="18" name="object 18"/>
          <p:cNvSpPr txBox="1"/>
          <p:nvPr/>
        </p:nvSpPr>
        <p:spPr>
          <a:xfrm>
            <a:off x="2590292" y="2239137"/>
            <a:ext cx="255841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CC3300"/>
                </a:solidFill>
                <a:latin typeface="Comic Sans MS"/>
                <a:cs typeface="Comic Sans MS"/>
              </a:rPr>
              <a:t>Output</a:t>
            </a:r>
            <a:r>
              <a:rPr sz="3200" spc="-70" dirty="0">
                <a:solidFill>
                  <a:srgbClr val="CC3300"/>
                </a:solidFill>
                <a:latin typeface="Comic Sans MS"/>
                <a:cs typeface="Comic Sans MS"/>
              </a:rPr>
              <a:t> </a:t>
            </a:r>
            <a:r>
              <a:rPr sz="3200" dirty="0">
                <a:solidFill>
                  <a:srgbClr val="CC3300"/>
                </a:solidFill>
                <a:latin typeface="Comic Sans MS"/>
                <a:cs typeface="Comic Sans MS"/>
              </a:rPr>
              <a:t>Layer</a:t>
            </a:r>
            <a:endParaRPr sz="3200">
              <a:latin typeface="Comic Sans MS"/>
              <a:cs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1066294"/>
            <a:ext cx="10272624" cy="551433"/>
          </a:xfrm>
          <a:prstGeom prst="rect">
            <a:avLst/>
          </a:prstGeom>
        </p:spPr>
        <p:txBody>
          <a:bodyPr vert="horz" wrap="square" lIns="0" tIns="12700" rIns="0" bIns="0" rtlCol="0">
            <a:spAutoFit/>
          </a:bodyPr>
          <a:lstStyle/>
          <a:p>
            <a:pPr marL="12700">
              <a:lnSpc>
                <a:spcPct val="100000"/>
              </a:lnSpc>
              <a:spcBef>
                <a:spcPts val="100"/>
              </a:spcBef>
            </a:pPr>
            <a:r>
              <a:rPr lang="en-US" sz="3500" dirty="0"/>
              <a:t>	</a:t>
            </a:r>
            <a:r>
              <a:rPr sz="3500" dirty="0"/>
              <a:t>What kind of Decision Boundaries do MLPs</a:t>
            </a:r>
            <a:r>
              <a:rPr sz="3500" spc="-130" dirty="0"/>
              <a:t> </a:t>
            </a:r>
            <a:r>
              <a:rPr sz="3500" dirty="0"/>
              <a:t>learn?</a:t>
            </a:r>
          </a:p>
        </p:txBody>
      </p:sp>
      <p:grpSp>
        <p:nvGrpSpPr>
          <p:cNvPr id="3" name="object 3"/>
          <p:cNvGrpSpPr/>
          <p:nvPr/>
        </p:nvGrpSpPr>
        <p:grpSpPr>
          <a:xfrm>
            <a:off x="2024634" y="1887473"/>
            <a:ext cx="5025517" cy="3962020"/>
            <a:chOff x="1865376" y="1717548"/>
            <a:chExt cx="5184775" cy="4131945"/>
          </a:xfrm>
        </p:grpSpPr>
        <p:sp>
          <p:nvSpPr>
            <p:cNvPr id="4" name="object 4"/>
            <p:cNvSpPr/>
            <p:nvPr/>
          </p:nvSpPr>
          <p:spPr>
            <a:xfrm>
              <a:off x="1865376" y="1717548"/>
              <a:ext cx="5184775" cy="4131945"/>
            </a:xfrm>
            <a:custGeom>
              <a:avLst/>
              <a:gdLst/>
              <a:ahLst/>
              <a:cxnLst/>
              <a:rect l="l" t="t" r="r" b="b"/>
              <a:pathLst>
                <a:path w="5184775" h="4131945">
                  <a:moveTo>
                    <a:pt x="5184648" y="0"/>
                  </a:moveTo>
                  <a:lnTo>
                    <a:pt x="0" y="0"/>
                  </a:lnTo>
                  <a:lnTo>
                    <a:pt x="0" y="4131564"/>
                  </a:lnTo>
                  <a:lnTo>
                    <a:pt x="5184648" y="4131564"/>
                  </a:lnTo>
                  <a:lnTo>
                    <a:pt x="5184648" y="0"/>
                  </a:lnTo>
                  <a:close/>
                </a:path>
              </a:pathLst>
            </a:custGeom>
            <a:solidFill>
              <a:srgbClr val="DDDDDD"/>
            </a:solidFill>
          </p:spPr>
          <p:txBody>
            <a:bodyPr wrap="square" lIns="0" tIns="0" rIns="0" bIns="0" rtlCol="0"/>
            <a:lstStyle/>
            <a:p>
              <a:endParaRPr/>
            </a:p>
          </p:txBody>
        </p:sp>
        <p:sp>
          <p:nvSpPr>
            <p:cNvPr id="5" name="object 5"/>
            <p:cNvSpPr/>
            <p:nvPr/>
          </p:nvSpPr>
          <p:spPr>
            <a:xfrm>
              <a:off x="2010156" y="1860803"/>
              <a:ext cx="4890770" cy="3959860"/>
            </a:xfrm>
            <a:custGeom>
              <a:avLst/>
              <a:gdLst/>
              <a:ahLst/>
              <a:cxnLst/>
              <a:rect l="l" t="t" r="r" b="b"/>
              <a:pathLst>
                <a:path w="4890770" h="3959860">
                  <a:moveTo>
                    <a:pt x="4890516" y="3302508"/>
                  </a:moveTo>
                  <a:lnTo>
                    <a:pt x="4878006" y="3296285"/>
                  </a:lnTo>
                  <a:lnTo>
                    <a:pt x="4814189" y="3264535"/>
                  </a:lnTo>
                  <a:lnTo>
                    <a:pt x="4814290" y="3296310"/>
                  </a:lnTo>
                  <a:lnTo>
                    <a:pt x="868934" y="3303689"/>
                  </a:lnTo>
                  <a:lnTo>
                    <a:pt x="868934" y="76200"/>
                  </a:lnTo>
                  <a:lnTo>
                    <a:pt x="900684" y="76200"/>
                  </a:lnTo>
                  <a:lnTo>
                    <a:pt x="894334" y="63500"/>
                  </a:lnTo>
                  <a:lnTo>
                    <a:pt x="862584" y="0"/>
                  </a:lnTo>
                  <a:lnTo>
                    <a:pt x="824484" y="76200"/>
                  </a:lnTo>
                  <a:lnTo>
                    <a:pt x="856234" y="76200"/>
                  </a:lnTo>
                  <a:lnTo>
                    <a:pt x="856234" y="3303714"/>
                  </a:lnTo>
                  <a:lnTo>
                    <a:pt x="0" y="3305302"/>
                  </a:lnTo>
                  <a:lnTo>
                    <a:pt x="0" y="3318002"/>
                  </a:lnTo>
                  <a:lnTo>
                    <a:pt x="856234" y="3316414"/>
                  </a:lnTo>
                  <a:lnTo>
                    <a:pt x="856234" y="3959352"/>
                  </a:lnTo>
                  <a:lnTo>
                    <a:pt x="868934" y="3959352"/>
                  </a:lnTo>
                  <a:lnTo>
                    <a:pt x="868934" y="3316389"/>
                  </a:lnTo>
                  <a:lnTo>
                    <a:pt x="4814328" y="3309010"/>
                  </a:lnTo>
                  <a:lnTo>
                    <a:pt x="4814443" y="3340735"/>
                  </a:lnTo>
                  <a:lnTo>
                    <a:pt x="4890516" y="3302508"/>
                  </a:lnTo>
                  <a:close/>
                </a:path>
              </a:pathLst>
            </a:custGeom>
            <a:solidFill>
              <a:srgbClr val="000000"/>
            </a:solidFill>
          </p:spPr>
          <p:txBody>
            <a:bodyPr wrap="square" lIns="0" tIns="0" rIns="0" bIns="0" rtlCol="0"/>
            <a:lstStyle/>
            <a:p>
              <a:endParaRPr/>
            </a:p>
          </p:txBody>
        </p:sp>
      </p:grpSp>
      <p:sp>
        <p:nvSpPr>
          <p:cNvPr id="6" name="object 6"/>
          <p:cNvSpPr txBox="1"/>
          <p:nvPr/>
        </p:nvSpPr>
        <p:spPr>
          <a:xfrm>
            <a:off x="2623692" y="1738122"/>
            <a:ext cx="170815" cy="452120"/>
          </a:xfrm>
          <a:prstGeom prst="rect">
            <a:avLst/>
          </a:prstGeom>
        </p:spPr>
        <p:txBody>
          <a:bodyPr vert="horz" wrap="square" lIns="0" tIns="12065" rIns="0" bIns="0" rtlCol="0">
            <a:spAutoFit/>
          </a:bodyPr>
          <a:lstStyle/>
          <a:p>
            <a:pPr>
              <a:lnSpc>
                <a:spcPct val="100000"/>
              </a:lnSpc>
              <a:spcBef>
                <a:spcPts val="95"/>
              </a:spcBef>
            </a:pPr>
            <a:r>
              <a:rPr sz="2800" i="1" spc="-5" dirty="0">
                <a:latin typeface="Times New Roman"/>
                <a:cs typeface="Times New Roman"/>
              </a:rPr>
              <a:t>y</a:t>
            </a:r>
            <a:endParaRPr sz="2800">
              <a:latin typeface="Times New Roman"/>
              <a:cs typeface="Times New Roman"/>
            </a:endParaRPr>
          </a:p>
        </p:txBody>
      </p:sp>
      <p:sp>
        <p:nvSpPr>
          <p:cNvPr id="7" name="object 7"/>
          <p:cNvSpPr/>
          <p:nvPr/>
        </p:nvSpPr>
        <p:spPr>
          <a:xfrm>
            <a:off x="3262884" y="1887473"/>
            <a:ext cx="114300" cy="3810000"/>
          </a:xfrm>
          <a:custGeom>
            <a:avLst/>
            <a:gdLst/>
            <a:ahLst/>
            <a:cxnLst/>
            <a:rect l="l" t="t" r="r" b="b"/>
            <a:pathLst>
              <a:path w="114300" h="3810000">
                <a:moveTo>
                  <a:pt x="76200" y="95250"/>
                </a:moveTo>
                <a:lnTo>
                  <a:pt x="38100" y="95250"/>
                </a:lnTo>
                <a:lnTo>
                  <a:pt x="38100" y="3810000"/>
                </a:lnTo>
                <a:lnTo>
                  <a:pt x="76200" y="3810000"/>
                </a:lnTo>
                <a:lnTo>
                  <a:pt x="76200" y="95250"/>
                </a:lnTo>
                <a:close/>
              </a:path>
              <a:path w="114300" h="3810000">
                <a:moveTo>
                  <a:pt x="57150" y="0"/>
                </a:moveTo>
                <a:lnTo>
                  <a:pt x="0" y="114300"/>
                </a:lnTo>
                <a:lnTo>
                  <a:pt x="38100" y="114300"/>
                </a:lnTo>
                <a:lnTo>
                  <a:pt x="38100" y="95250"/>
                </a:lnTo>
                <a:lnTo>
                  <a:pt x="104775" y="95250"/>
                </a:lnTo>
                <a:lnTo>
                  <a:pt x="57150" y="0"/>
                </a:lnTo>
                <a:close/>
              </a:path>
              <a:path w="114300" h="3810000">
                <a:moveTo>
                  <a:pt x="104775" y="95250"/>
                </a:moveTo>
                <a:lnTo>
                  <a:pt x="76200" y="95250"/>
                </a:lnTo>
                <a:lnTo>
                  <a:pt x="76200" y="114300"/>
                </a:lnTo>
                <a:lnTo>
                  <a:pt x="114300" y="114300"/>
                </a:lnTo>
                <a:lnTo>
                  <a:pt x="104775" y="95250"/>
                </a:lnTo>
                <a:close/>
              </a:path>
            </a:pathLst>
          </a:custGeom>
          <a:solidFill>
            <a:srgbClr val="FF3300"/>
          </a:solidFill>
        </p:spPr>
        <p:txBody>
          <a:bodyPr wrap="square" lIns="0" tIns="0" rIns="0" bIns="0" rtlCol="0"/>
          <a:lstStyle/>
          <a:p>
            <a:endParaRPr/>
          </a:p>
        </p:txBody>
      </p:sp>
      <p:sp>
        <p:nvSpPr>
          <p:cNvPr id="8" name="object 8"/>
          <p:cNvSpPr txBox="1"/>
          <p:nvPr/>
        </p:nvSpPr>
        <p:spPr>
          <a:xfrm>
            <a:off x="3385946" y="1833498"/>
            <a:ext cx="334010" cy="391160"/>
          </a:xfrm>
          <a:prstGeom prst="rect">
            <a:avLst/>
          </a:prstGeom>
        </p:spPr>
        <p:txBody>
          <a:bodyPr vert="horz" wrap="square" lIns="0" tIns="12700" rIns="0" bIns="0" rtlCol="0">
            <a:spAutoFit/>
          </a:bodyPr>
          <a:lstStyle/>
          <a:p>
            <a:pPr marL="25400">
              <a:lnSpc>
                <a:spcPct val="100000"/>
              </a:lnSpc>
              <a:spcBef>
                <a:spcPts val="100"/>
              </a:spcBef>
            </a:pPr>
            <a:r>
              <a:rPr sz="2400" i="1" spc="-5" dirty="0">
                <a:solidFill>
                  <a:srgbClr val="FF3300"/>
                </a:solidFill>
                <a:latin typeface="Times New Roman"/>
                <a:cs typeface="Times New Roman"/>
              </a:rPr>
              <a:t>L</a:t>
            </a:r>
            <a:r>
              <a:rPr sz="2400" spc="-7" baseline="-20833" dirty="0">
                <a:solidFill>
                  <a:srgbClr val="FF3300"/>
                </a:solidFill>
                <a:latin typeface="Times New Roman"/>
                <a:cs typeface="Times New Roman"/>
              </a:rPr>
              <a:t>1</a:t>
            </a:r>
            <a:endParaRPr sz="2400" baseline="-20833">
              <a:latin typeface="Times New Roman"/>
              <a:cs typeface="Times New Roman"/>
            </a:endParaRPr>
          </a:p>
        </p:txBody>
      </p:sp>
      <p:sp>
        <p:nvSpPr>
          <p:cNvPr id="9" name="object 9"/>
          <p:cNvSpPr/>
          <p:nvPr/>
        </p:nvSpPr>
        <p:spPr>
          <a:xfrm>
            <a:off x="2024634" y="1950211"/>
            <a:ext cx="4267200" cy="3747770"/>
          </a:xfrm>
          <a:custGeom>
            <a:avLst/>
            <a:gdLst/>
            <a:ahLst/>
            <a:cxnLst/>
            <a:rect l="l" t="t" r="r" b="b"/>
            <a:pathLst>
              <a:path w="4267200" h="3747770">
                <a:moveTo>
                  <a:pt x="4267200" y="2737612"/>
                </a:moveTo>
                <a:lnTo>
                  <a:pt x="2903486" y="2737612"/>
                </a:lnTo>
                <a:lnTo>
                  <a:pt x="165862" y="0"/>
                </a:lnTo>
                <a:lnTo>
                  <a:pt x="138938" y="26924"/>
                </a:lnTo>
                <a:lnTo>
                  <a:pt x="2849626" y="2737612"/>
                </a:lnTo>
                <a:lnTo>
                  <a:pt x="114300" y="2737612"/>
                </a:lnTo>
                <a:lnTo>
                  <a:pt x="114300" y="2699512"/>
                </a:lnTo>
                <a:lnTo>
                  <a:pt x="0" y="2756662"/>
                </a:lnTo>
                <a:lnTo>
                  <a:pt x="114300" y="2813812"/>
                </a:lnTo>
                <a:lnTo>
                  <a:pt x="114300" y="2775712"/>
                </a:lnTo>
                <a:lnTo>
                  <a:pt x="2887726" y="2775712"/>
                </a:lnTo>
                <a:lnTo>
                  <a:pt x="3791889" y="3679875"/>
                </a:lnTo>
                <a:lnTo>
                  <a:pt x="3764915" y="3706850"/>
                </a:lnTo>
                <a:lnTo>
                  <a:pt x="3886200" y="3747262"/>
                </a:lnTo>
                <a:lnTo>
                  <a:pt x="3868255" y="3693401"/>
                </a:lnTo>
                <a:lnTo>
                  <a:pt x="3845814" y="3625977"/>
                </a:lnTo>
                <a:lnTo>
                  <a:pt x="3818839" y="3652951"/>
                </a:lnTo>
                <a:lnTo>
                  <a:pt x="2941586" y="2775712"/>
                </a:lnTo>
                <a:lnTo>
                  <a:pt x="4267200" y="2775712"/>
                </a:lnTo>
                <a:lnTo>
                  <a:pt x="4267200" y="2737612"/>
                </a:lnTo>
                <a:close/>
              </a:path>
            </a:pathLst>
          </a:custGeom>
          <a:solidFill>
            <a:srgbClr val="FF3300"/>
          </a:solidFill>
        </p:spPr>
        <p:txBody>
          <a:bodyPr wrap="square" lIns="0" tIns="0" rIns="0" bIns="0" rtlCol="0"/>
          <a:lstStyle/>
          <a:p>
            <a:endParaRPr/>
          </a:p>
        </p:txBody>
      </p:sp>
      <p:sp>
        <p:nvSpPr>
          <p:cNvPr id="10" name="object 10"/>
          <p:cNvSpPr/>
          <p:nvPr/>
        </p:nvSpPr>
        <p:spPr>
          <a:xfrm>
            <a:off x="7530083" y="4043171"/>
            <a:ext cx="1524000" cy="1066800"/>
          </a:xfrm>
          <a:custGeom>
            <a:avLst/>
            <a:gdLst/>
            <a:ahLst/>
            <a:cxnLst/>
            <a:rect l="l" t="t" r="r" b="b"/>
            <a:pathLst>
              <a:path w="1524000" h="1066800">
                <a:moveTo>
                  <a:pt x="0" y="0"/>
                </a:moveTo>
                <a:lnTo>
                  <a:pt x="457200" y="1066800"/>
                </a:lnTo>
              </a:path>
              <a:path w="1524000" h="1066800">
                <a:moveTo>
                  <a:pt x="1524000" y="1066800"/>
                </a:moveTo>
                <a:lnTo>
                  <a:pt x="152400" y="0"/>
                </a:lnTo>
              </a:path>
            </a:pathLst>
          </a:custGeom>
          <a:ln w="9144">
            <a:solidFill>
              <a:srgbClr val="000000"/>
            </a:solidFill>
          </a:ln>
        </p:spPr>
        <p:txBody>
          <a:bodyPr wrap="square" lIns="0" tIns="0" rIns="0" bIns="0" rtlCol="0"/>
          <a:lstStyle/>
          <a:p>
            <a:endParaRPr/>
          </a:p>
        </p:txBody>
      </p:sp>
      <p:sp>
        <p:nvSpPr>
          <p:cNvPr id="11" name="object 11"/>
          <p:cNvSpPr txBox="1"/>
          <p:nvPr/>
        </p:nvSpPr>
        <p:spPr>
          <a:xfrm>
            <a:off x="7837678" y="4974463"/>
            <a:ext cx="250825" cy="635000"/>
          </a:xfrm>
          <a:prstGeom prst="rect">
            <a:avLst/>
          </a:prstGeom>
        </p:spPr>
        <p:txBody>
          <a:bodyPr vert="horz" wrap="square" lIns="0" tIns="12065" rIns="0" bIns="0" rtlCol="0">
            <a:spAutoFit/>
          </a:bodyPr>
          <a:lstStyle/>
          <a:p>
            <a:pPr marL="12700">
              <a:lnSpc>
                <a:spcPct val="100000"/>
              </a:lnSpc>
              <a:spcBef>
                <a:spcPts val="95"/>
              </a:spcBef>
            </a:pPr>
            <a:r>
              <a:rPr sz="4000" i="1" spc="-5" dirty="0">
                <a:latin typeface="Times New Roman"/>
                <a:cs typeface="Times New Roman"/>
              </a:rPr>
              <a:t>x</a:t>
            </a:r>
            <a:endParaRPr sz="4000">
              <a:latin typeface="Times New Roman"/>
              <a:cs typeface="Times New Roman"/>
            </a:endParaRPr>
          </a:p>
        </p:txBody>
      </p:sp>
      <p:sp>
        <p:nvSpPr>
          <p:cNvPr id="12" name="object 12"/>
          <p:cNvSpPr txBox="1"/>
          <p:nvPr/>
        </p:nvSpPr>
        <p:spPr>
          <a:xfrm>
            <a:off x="8944482" y="4958588"/>
            <a:ext cx="250825" cy="635000"/>
          </a:xfrm>
          <a:prstGeom prst="rect">
            <a:avLst/>
          </a:prstGeom>
        </p:spPr>
        <p:txBody>
          <a:bodyPr vert="horz" wrap="square" lIns="0" tIns="12065" rIns="0" bIns="0" rtlCol="0">
            <a:spAutoFit/>
          </a:bodyPr>
          <a:lstStyle/>
          <a:p>
            <a:pPr marL="12700">
              <a:lnSpc>
                <a:spcPct val="100000"/>
              </a:lnSpc>
              <a:spcBef>
                <a:spcPts val="95"/>
              </a:spcBef>
            </a:pPr>
            <a:r>
              <a:rPr sz="4000" i="1" spc="-5" dirty="0">
                <a:latin typeface="Times New Roman"/>
                <a:cs typeface="Times New Roman"/>
              </a:rPr>
              <a:t>y</a:t>
            </a:r>
            <a:endParaRPr sz="4000">
              <a:latin typeface="Times New Roman"/>
              <a:cs typeface="Times New Roman"/>
            </a:endParaRPr>
          </a:p>
        </p:txBody>
      </p:sp>
      <p:grpSp>
        <p:nvGrpSpPr>
          <p:cNvPr id="13" name="object 13"/>
          <p:cNvGrpSpPr/>
          <p:nvPr/>
        </p:nvGrpSpPr>
        <p:grpSpPr>
          <a:xfrm>
            <a:off x="7292085" y="3652773"/>
            <a:ext cx="629920" cy="629920"/>
            <a:chOff x="7292085" y="3652773"/>
            <a:chExt cx="629920" cy="629920"/>
          </a:xfrm>
        </p:grpSpPr>
        <p:sp>
          <p:nvSpPr>
            <p:cNvPr id="14" name="object 14"/>
            <p:cNvSpPr/>
            <p:nvPr/>
          </p:nvSpPr>
          <p:spPr>
            <a:xfrm>
              <a:off x="7302245" y="3662933"/>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CC"/>
            </a:solidFill>
          </p:spPr>
          <p:txBody>
            <a:bodyPr wrap="square" lIns="0" tIns="0" rIns="0" bIns="0" rtlCol="0"/>
            <a:lstStyle/>
            <a:p>
              <a:endParaRPr/>
            </a:p>
          </p:txBody>
        </p:sp>
        <p:sp>
          <p:nvSpPr>
            <p:cNvPr id="15" name="object 15"/>
            <p:cNvSpPr/>
            <p:nvPr/>
          </p:nvSpPr>
          <p:spPr>
            <a:xfrm>
              <a:off x="7302245" y="3662933"/>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19812">
              <a:solidFill>
                <a:srgbClr val="000000"/>
              </a:solidFill>
            </a:ln>
          </p:spPr>
          <p:txBody>
            <a:bodyPr wrap="square" lIns="0" tIns="0" rIns="0" bIns="0" rtlCol="0"/>
            <a:lstStyle/>
            <a:p>
              <a:endParaRPr/>
            </a:p>
          </p:txBody>
        </p:sp>
      </p:grpSp>
      <p:sp>
        <p:nvSpPr>
          <p:cNvPr id="16" name="object 16"/>
          <p:cNvSpPr txBox="1"/>
          <p:nvPr/>
        </p:nvSpPr>
        <p:spPr>
          <a:xfrm>
            <a:off x="7434071" y="3760978"/>
            <a:ext cx="346710" cy="391160"/>
          </a:xfrm>
          <a:prstGeom prst="rect">
            <a:avLst/>
          </a:prstGeom>
        </p:spPr>
        <p:txBody>
          <a:bodyPr vert="horz" wrap="square" lIns="0" tIns="12700" rIns="0" bIns="0" rtlCol="0">
            <a:spAutoFit/>
          </a:bodyPr>
          <a:lstStyle/>
          <a:p>
            <a:pPr marL="38100">
              <a:lnSpc>
                <a:spcPct val="100000"/>
              </a:lnSpc>
              <a:spcBef>
                <a:spcPts val="100"/>
              </a:spcBef>
            </a:pPr>
            <a:r>
              <a:rPr sz="2400" i="1" spc="-5" dirty="0">
                <a:latin typeface="Times New Roman"/>
                <a:cs typeface="Times New Roman"/>
              </a:rPr>
              <a:t>L</a:t>
            </a:r>
            <a:r>
              <a:rPr sz="2400" spc="-7" baseline="-20833" dirty="0">
                <a:latin typeface="Times New Roman"/>
                <a:cs typeface="Times New Roman"/>
              </a:rPr>
              <a:t>1</a:t>
            </a:r>
            <a:endParaRPr sz="2400" baseline="-20833">
              <a:latin typeface="Times New Roman"/>
              <a:cs typeface="Times New Roman"/>
            </a:endParaRPr>
          </a:p>
        </p:txBody>
      </p:sp>
      <p:grpSp>
        <p:nvGrpSpPr>
          <p:cNvPr id="17" name="object 17"/>
          <p:cNvGrpSpPr/>
          <p:nvPr/>
        </p:nvGrpSpPr>
        <p:grpSpPr>
          <a:xfrm>
            <a:off x="7982521" y="3671061"/>
            <a:ext cx="1091565" cy="1462405"/>
            <a:chOff x="7982521" y="3671061"/>
            <a:chExt cx="1091565" cy="1462405"/>
          </a:xfrm>
        </p:grpSpPr>
        <p:sp>
          <p:nvSpPr>
            <p:cNvPr id="18" name="object 18"/>
            <p:cNvSpPr/>
            <p:nvPr/>
          </p:nvSpPr>
          <p:spPr>
            <a:xfrm>
              <a:off x="7987283" y="4043171"/>
              <a:ext cx="1082040" cy="1085215"/>
            </a:xfrm>
            <a:custGeom>
              <a:avLst/>
              <a:gdLst/>
              <a:ahLst/>
              <a:cxnLst/>
              <a:rect l="l" t="t" r="r" b="b"/>
              <a:pathLst>
                <a:path w="1082040" h="1085214">
                  <a:moveTo>
                    <a:pt x="1082040" y="1085088"/>
                  </a:moveTo>
                  <a:lnTo>
                    <a:pt x="624840" y="18287"/>
                  </a:lnTo>
                </a:path>
                <a:path w="1082040" h="1085214">
                  <a:moveTo>
                    <a:pt x="0" y="1066800"/>
                  </a:moveTo>
                  <a:lnTo>
                    <a:pt x="457200" y="0"/>
                  </a:lnTo>
                </a:path>
              </a:pathLst>
            </a:custGeom>
            <a:ln w="9144">
              <a:solidFill>
                <a:srgbClr val="000000"/>
              </a:solidFill>
            </a:ln>
          </p:spPr>
          <p:txBody>
            <a:bodyPr wrap="square" lIns="0" tIns="0" rIns="0" bIns="0" rtlCol="0"/>
            <a:lstStyle/>
            <a:p>
              <a:endParaRPr/>
            </a:p>
          </p:txBody>
        </p:sp>
        <p:sp>
          <p:nvSpPr>
            <p:cNvPr id="19" name="object 19"/>
            <p:cNvSpPr/>
            <p:nvPr/>
          </p:nvSpPr>
          <p:spPr>
            <a:xfrm>
              <a:off x="8231885" y="3681221"/>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CC"/>
            </a:solidFill>
          </p:spPr>
          <p:txBody>
            <a:bodyPr wrap="square" lIns="0" tIns="0" rIns="0" bIns="0" rtlCol="0"/>
            <a:lstStyle/>
            <a:p>
              <a:endParaRPr/>
            </a:p>
          </p:txBody>
        </p:sp>
        <p:sp>
          <p:nvSpPr>
            <p:cNvPr id="20" name="object 20"/>
            <p:cNvSpPr/>
            <p:nvPr/>
          </p:nvSpPr>
          <p:spPr>
            <a:xfrm>
              <a:off x="8231885" y="3681221"/>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19812">
              <a:solidFill>
                <a:srgbClr val="000000"/>
              </a:solidFill>
            </a:ln>
          </p:spPr>
          <p:txBody>
            <a:bodyPr wrap="square" lIns="0" tIns="0" rIns="0" bIns="0" rtlCol="0"/>
            <a:lstStyle/>
            <a:p>
              <a:endParaRPr/>
            </a:p>
          </p:txBody>
        </p:sp>
      </p:grpSp>
      <p:sp>
        <p:nvSpPr>
          <p:cNvPr id="21" name="object 21"/>
          <p:cNvSpPr txBox="1"/>
          <p:nvPr/>
        </p:nvSpPr>
        <p:spPr>
          <a:xfrm>
            <a:off x="8364346" y="3779901"/>
            <a:ext cx="346710" cy="391160"/>
          </a:xfrm>
          <a:prstGeom prst="rect">
            <a:avLst/>
          </a:prstGeom>
        </p:spPr>
        <p:txBody>
          <a:bodyPr vert="horz" wrap="square" lIns="0" tIns="12700" rIns="0" bIns="0" rtlCol="0">
            <a:spAutoFit/>
          </a:bodyPr>
          <a:lstStyle/>
          <a:p>
            <a:pPr marL="38100">
              <a:lnSpc>
                <a:spcPct val="100000"/>
              </a:lnSpc>
              <a:spcBef>
                <a:spcPts val="100"/>
              </a:spcBef>
            </a:pPr>
            <a:r>
              <a:rPr sz="2400" i="1" spc="-5" dirty="0">
                <a:latin typeface="Times New Roman"/>
                <a:cs typeface="Times New Roman"/>
              </a:rPr>
              <a:t>L</a:t>
            </a:r>
            <a:r>
              <a:rPr sz="2400" spc="-7" baseline="-20833" dirty="0">
                <a:latin typeface="Times New Roman"/>
                <a:cs typeface="Times New Roman"/>
              </a:rPr>
              <a:t>2</a:t>
            </a:r>
            <a:endParaRPr sz="2400" baseline="-20833">
              <a:latin typeface="Times New Roman"/>
              <a:cs typeface="Times New Roman"/>
            </a:endParaRPr>
          </a:p>
        </p:txBody>
      </p:sp>
      <p:grpSp>
        <p:nvGrpSpPr>
          <p:cNvPr id="22" name="object 22"/>
          <p:cNvGrpSpPr/>
          <p:nvPr/>
        </p:nvGrpSpPr>
        <p:grpSpPr>
          <a:xfrm>
            <a:off x="7982521" y="3652773"/>
            <a:ext cx="1783714" cy="1462405"/>
            <a:chOff x="7982521" y="3652773"/>
            <a:chExt cx="1783714" cy="1462405"/>
          </a:xfrm>
        </p:grpSpPr>
        <p:sp>
          <p:nvSpPr>
            <p:cNvPr id="23" name="object 23"/>
            <p:cNvSpPr/>
            <p:nvPr/>
          </p:nvSpPr>
          <p:spPr>
            <a:xfrm>
              <a:off x="7987283" y="4023359"/>
              <a:ext cx="1539240" cy="1087120"/>
            </a:xfrm>
            <a:custGeom>
              <a:avLst/>
              <a:gdLst/>
              <a:ahLst/>
              <a:cxnLst/>
              <a:rect l="l" t="t" r="r" b="b"/>
              <a:pathLst>
                <a:path w="1539240" h="1087120">
                  <a:moveTo>
                    <a:pt x="1539240" y="19812"/>
                  </a:moveTo>
                  <a:lnTo>
                    <a:pt x="1082040" y="1086612"/>
                  </a:lnTo>
                </a:path>
                <a:path w="1539240" h="1087120">
                  <a:moveTo>
                    <a:pt x="0" y="1066800"/>
                  </a:moveTo>
                  <a:lnTo>
                    <a:pt x="1371600" y="0"/>
                  </a:lnTo>
                </a:path>
              </a:pathLst>
            </a:custGeom>
            <a:ln w="9144">
              <a:solidFill>
                <a:srgbClr val="000000"/>
              </a:solidFill>
            </a:ln>
          </p:spPr>
          <p:txBody>
            <a:bodyPr wrap="square" lIns="0" tIns="0" rIns="0" bIns="0" rtlCol="0"/>
            <a:lstStyle/>
            <a:p>
              <a:endParaRPr/>
            </a:p>
          </p:txBody>
        </p:sp>
        <p:sp>
          <p:nvSpPr>
            <p:cNvPr id="24" name="object 24"/>
            <p:cNvSpPr/>
            <p:nvPr/>
          </p:nvSpPr>
          <p:spPr>
            <a:xfrm>
              <a:off x="9146285" y="3662933"/>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CC"/>
            </a:solidFill>
          </p:spPr>
          <p:txBody>
            <a:bodyPr wrap="square" lIns="0" tIns="0" rIns="0" bIns="0" rtlCol="0"/>
            <a:lstStyle/>
            <a:p>
              <a:endParaRPr/>
            </a:p>
          </p:txBody>
        </p:sp>
        <p:sp>
          <p:nvSpPr>
            <p:cNvPr id="25" name="object 25"/>
            <p:cNvSpPr/>
            <p:nvPr/>
          </p:nvSpPr>
          <p:spPr>
            <a:xfrm>
              <a:off x="9146285" y="3662933"/>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19812">
              <a:solidFill>
                <a:srgbClr val="000000"/>
              </a:solidFill>
            </a:ln>
          </p:spPr>
          <p:txBody>
            <a:bodyPr wrap="square" lIns="0" tIns="0" rIns="0" bIns="0" rtlCol="0"/>
            <a:lstStyle/>
            <a:p>
              <a:endParaRPr/>
            </a:p>
          </p:txBody>
        </p:sp>
      </p:grpSp>
      <p:sp>
        <p:nvSpPr>
          <p:cNvPr id="26" name="object 26"/>
          <p:cNvSpPr txBox="1"/>
          <p:nvPr/>
        </p:nvSpPr>
        <p:spPr>
          <a:xfrm>
            <a:off x="9279001" y="3760978"/>
            <a:ext cx="346710" cy="391160"/>
          </a:xfrm>
          <a:prstGeom prst="rect">
            <a:avLst/>
          </a:prstGeom>
        </p:spPr>
        <p:txBody>
          <a:bodyPr vert="horz" wrap="square" lIns="0" tIns="12700" rIns="0" bIns="0" rtlCol="0">
            <a:spAutoFit/>
          </a:bodyPr>
          <a:lstStyle/>
          <a:p>
            <a:pPr marL="38100">
              <a:lnSpc>
                <a:spcPct val="100000"/>
              </a:lnSpc>
              <a:spcBef>
                <a:spcPts val="100"/>
              </a:spcBef>
            </a:pPr>
            <a:r>
              <a:rPr sz="2400" i="1" spc="-5" dirty="0">
                <a:latin typeface="Times New Roman"/>
                <a:cs typeface="Times New Roman"/>
              </a:rPr>
              <a:t>L</a:t>
            </a:r>
            <a:r>
              <a:rPr sz="2400" spc="-7" baseline="-20833" dirty="0">
                <a:latin typeface="Times New Roman"/>
                <a:cs typeface="Times New Roman"/>
              </a:rPr>
              <a:t>3</a:t>
            </a:r>
            <a:endParaRPr sz="2400" baseline="-20833">
              <a:latin typeface="Times New Roman"/>
              <a:cs typeface="Times New Roman"/>
            </a:endParaRPr>
          </a:p>
        </p:txBody>
      </p:sp>
      <p:sp>
        <p:nvSpPr>
          <p:cNvPr id="27" name="object 27"/>
          <p:cNvSpPr txBox="1"/>
          <p:nvPr/>
        </p:nvSpPr>
        <p:spPr>
          <a:xfrm>
            <a:off x="3462273" y="2112617"/>
            <a:ext cx="920115" cy="474980"/>
          </a:xfrm>
          <a:prstGeom prst="rect">
            <a:avLst/>
          </a:prstGeom>
        </p:spPr>
        <p:txBody>
          <a:bodyPr vert="horz" wrap="square" lIns="0" tIns="12065" rIns="0" bIns="0" rtlCol="0">
            <a:spAutoFit/>
          </a:bodyPr>
          <a:lstStyle/>
          <a:p>
            <a:pPr>
              <a:lnSpc>
                <a:spcPct val="100000"/>
              </a:lnSpc>
              <a:spcBef>
                <a:spcPts val="95"/>
              </a:spcBef>
            </a:pPr>
            <a:r>
              <a:rPr sz="2800" i="1" spc="-10" dirty="0">
                <a:solidFill>
                  <a:srgbClr val="0033CC"/>
                </a:solidFill>
                <a:latin typeface="Times New Roman"/>
                <a:cs typeface="Times New Roman"/>
              </a:rPr>
              <a:t>x</a:t>
            </a:r>
            <a:r>
              <a:rPr sz="2950" i="1" spc="-85" dirty="0">
                <a:solidFill>
                  <a:srgbClr val="0033CC"/>
                </a:solidFill>
                <a:latin typeface="Symbol"/>
                <a:cs typeface="Symbol"/>
              </a:rPr>
              <a:t></a:t>
            </a:r>
            <a:r>
              <a:rPr sz="2800" spc="-5" dirty="0">
                <a:solidFill>
                  <a:srgbClr val="0033CC"/>
                </a:solidFill>
                <a:latin typeface="Times New Roman"/>
                <a:cs typeface="Times New Roman"/>
              </a:rPr>
              <a:t>1=0</a:t>
            </a:r>
            <a:endParaRPr sz="2800">
              <a:latin typeface="Times New Roman"/>
              <a:cs typeface="Times New Roman"/>
            </a:endParaRPr>
          </a:p>
        </p:txBody>
      </p:sp>
      <p:sp>
        <p:nvSpPr>
          <p:cNvPr id="28" name="object 28"/>
          <p:cNvSpPr txBox="1"/>
          <p:nvPr/>
        </p:nvSpPr>
        <p:spPr>
          <a:xfrm>
            <a:off x="5900801" y="4130406"/>
            <a:ext cx="1022350" cy="1368425"/>
          </a:xfrm>
          <a:prstGeom prst="rect">
            <a:avLst/>
          </a:prstGeom>
        </p:spPr>
        <p:txBody>
          <a:bodyPr vert="horz" wrap="square" lIns="0" tIns="78105" rIns="0" bIns="0" rtlCol="0">
            <a:spAutoFit/>
          </a:bodyPr>
          <a:lstStyle/>
          <a:p>
            <a:pPr marL="25400">
              <a:lnSpc>
                <a:spcPct val="100000"/>
              </a:lnSpc>
              <a:spcBef>
                <a:spcPts val="615"/>
              </a:spcBef>
            </a:pPr>
            <a:r>
              <a:rPr sz="2400" i="1" spc="-5" dirty="0">
                <a:solidFill>
                  <a:srgbClr val="FF3300"/>
                </a:solidFill>
                <a:latin typeface="Times New Roman"/>
                <a:cs typeface="Times New Roman"/>
              </a:rPr>
              <a:t>L</a:t>
            </a:r>
            <a:r>
              <a:rPr sz="2400" spc="-7" baseline="-20833" dirty="0">
                <a:solidFill>
                  <a:srgbClr val="FF3300"/>
                </a:solidFill>
                <a:latin typeface="Times New Roman"/>
                <a:cs typeface="Times New Roman"/>
              </a:rPr>
              <a:t>2</a:t>
            </a:r>
            <a:endParaRPr sz="2400" baseline="-20833">
              <a:latin typeface="Times New Roman"/>
              <a:cs typeface="Times New Roman"/>
            </a:endParaRPr>
          </a:p>
          <a:p>
            <a:pPr marL="76200">
              <a:lnSpc>
                <a:spcPts val="3365"/>
              </a:lnSpc>
              <a:spcBef>
                <a:spcPts val="630"/>
              </a:spcBef>
            </a:pPr>
            <a:r>
              <a:rPr sz="2800" i="1" spc="-20" dirty="0">
                <a:solidFill>
                  <a:srgbClr val="0033CC"/>
                </a:solidFill>
                <a:latin typeface="Times New Roman"/>
                <a:cs typeface="Times New Roman"/>
              </a:rPr>
              <a:t>y</a:t>
            </a:r>
            <a:r>
              <a:rPr sz="2950" i="1" spc="-20" dirty="0">
                <a:solidFill>
                  <a:srgbClr val="0033CC"/>
                </a:solidFill>
                <a:latin typeface="Symbol"/>
                <a:cs typeface="Symbol"/>
              </a:rPr>
              <a:t></a:t>
            </a:r>
            <a:r>
              <a:rPr sz="2800" spc="-20" dirty="0">
                <a:solidFill>
                  <a:srgbClr val="0033CC"/>
                </a:solidFill>
                <a:latin typeface="Times New Roman"/>
                <a:cs typeface="Times New Roman"/>
              </a:rPr>
              <a:t>1=0</a:t>
            </a:r>
            <a:endParaRPr sz="2800">
              <a:latin typeface="Times New Roman"/>
              <a:cs typeface="Times New Roman"/>
            </a:endParaRPr>
          </a:p>
          <a:p>
            <a:pPr marL="711200">
              <a:lnSpc>
                <a:spcPts val="3185"/>
              </a:lnSpc>
            </a:pPr>
            <a:r>
              <a:rPr sz="2800" i="1" spc="-5" dirty="0">
                <a:latin typeface="Times New Roman"/>
                <a:cs typeface="Times New Roman"/>
              </a:rPr>
              <a:t>x</a:t>
            </a:r>
            <a:endParaRPr sz="2800">
              <a:latin typeface="Times New Roman"/>
              <a:cs typeface="Times New Roman"/>
            </a:endParaRPr>
          </a:p>
        </p:txBody>
      </p:sp>
      <p:sp>
        <p:nvSpPr>
          <p:cNvPr id="29" name="object 29"/>
          <p:cNvSpPr txBox="1"/>
          <p:nvPr/>
        </p:nvSpPr>
        <p:spPr>
          <a:xfrm>
            <a:off x="3614546" y="3052394"/>
            <a:ext cx="1867535" cy="784860"/>
          </a:xfrm>
          <a:prstGeom prst="rect">
            <a:avLst/>
          </a:prstGeom>
        </p:spPr>
        <p:txBody>
          <a:bodyPr vert="horz" wrap="square" lIns="0" tIns="12700" rIns="0" bIns="0" rtlCol="0">
            <a:spAutoFit/>
          </a:bodyPr>
          <a:lstStyle/>
          <a:p>
            <a:pPr marL="25400">
              <a:lnSpc>
                <a:spcPts val="2660"/>
              </a:lnSpc>
              <a:spcBef>
                <a:spcPts val="100"/>
              </a:spcBef>
            </a:pPr>
            <a:r>
              <a:rPr sz="2400" i="1" spc="-5" dirty="0">
                <a:solidFill>
                  <a:srgbClr val="FF3300"/>
                </a:solidFill>
                <a:latin typeface="Times New Roman"/>
                <a:cs typeface="Times New Roman"/>
              </a:rPr>
              <a:t>L</a:t>
            </a:r>
            <a:r>
              <a:rPr sz="2400" spc="-7" baseline="-20833" dirty="0">
                <a:solidFill>
                  <a:srgbClr val="FF3300"/>
                </a:solidFill>
                <a:latin typeface="Times New Roman"/>
                <a:cs typeface="Times New Roman"/>
              </a:rPr>
              <a:t>3</a:t>
            </a:r>
            <a:endParaRPr sz="2400" baseline="-20833" dirty="0">
              <a:latin typeface="Times New Roman"/>
              <a:cs typeface="Times New Roman"/>
            </a:endParaRPr>
          </a:p>
          <a:p>
            <a:pPr marL="329565">
              <a:lnSpc>
                <a:spcPts val="3320"/>
              </a:lnSpc>
            </a:pPr>
            <a:r>
              <a:rPr sz="2950" i="1" spc="-25" dirty="0">
                <a:solidFill>
                  <a:srgbClr val="0033CC"/>
                </a:solidFill>
                <a:latin typeface="Symbol"/>
                <a:cs typeface="Symbol"/>
              </a:rPr>
              <a:t></a:t>
            </a:r>
            <a:r>
              <a:rPr sz="2800" i="1" spc="-25" dirty="0">
                <a:solidFill>
                  <a:srgbClr val="0033CC"/>
                </a:solidFill>
                <a:latin typeface="Times New Roman"/>
                <a:cs typeface="Times New Roman"/>
              </a:rPr>
              <a:t>x</a:t>
            </a:r>
            <a:r>
              <a:rPr sz="2950" i="1" spc="-25" dirty="0">
                <a:solidFill>
                  <a:srgbClr val="0033CC"/>
                </a:solidFill>
                <a:latin typeface="Symbol"/>
                <a:cs typeface="Symbol"/>
              </a:rPr>
              <a:t></a:t>
            </a:r>
            <a:r>
              <a:rPr sz="2800" i="1" spc="-25" dirty="0">
                <a:solidFill>
                  <a:srgbClr val="0033CC"/>
                </a:solidFill>
                <a:latin typeface="Times New Roman"/>
                <a:cs typeface="Times New Roman"/>
              </a:rPr>
              <a:t>y+</a:t>
            </a:r>
            <a:r>
              <a:rPr sz="2800" spc="-25" dirty="0">
                <a:solidFill>
                  <a:srgbClr val="0033CC"/>
                </a:solidFill>
                <a:latin typeface="Times New Roman"/>
                <a:cs typeface="Times New Roman"/>
              </a:rPr>
              <a:t>4=0</a:t>
            </a:r>
            <a:endParaRPr sz="2800" dirty="0">
              <a:latin typeface="Times New Roman"/>
              <a:cs typeface="Times New Roman"/>
            </a:endParaRPr>
          </a:p>
        </p:txBody>
      </p:sp>
      <p:sp>
        <p:nvSpPr>
          <p:cNvPr id="30" name="object 30"/>
          <p:cNvSpPr txBox="1"/>
          <p:nvPr/>
        </p:nvSpPr>
        <p:spPr>
          <a:xfrm>
            <a:off x="7578852" y="4369308"/>
            <a:ext cx="285115" cy="337185"/>
          </a:xfrm>
          <a:prstGeom prst="rect">
            <a:avLst/>
          </a:prstGeom>
          <a:solidFill>
            <a:srgbClr val="FFFF00"/>
          </a:solidFill>
        </p:spPr>
        <p:txBody>
          <a:bodyPr vert="horz" wrap="square" lIns="0" tIns="40005" rIns="0" bIns="0" rtlCol="0">
            <a:spAutoFit/>
          </a:bodyPr>
          <a:lstStyle/>
          <a:p>
            <a:pPr marL="91440">
              <a:lnSpc>
                <a:spcPct val="100000"/>
              </a:lnSpc>
              <a:spcBef>
                <a:spcPts val="315"/>
              </a:spcBef>
            </a:pPr>
            <a:r>
              <a:rPr sz="1600" spc="-5" dirty="0">
                <a:latin typeface="Times New Roman"/>
                <a:cs typeface="Times New Roman"/>
              </a:rPr>
              <a:t>1</a:t>
            </a:r>
            <a:endParaRPr sz="1600">
              <a:latin typeface="Times New Roman"/>
              <a:cs typeface="Times New Roman"/>
            </a:endParaRPr>
          </a:p>
        </p:txBody>
      </p:sp>
      <p:sp>
        <p:nvSpPr>
          <p:cNvPr id="31" name="object 31"/>
          <p:cNvSpPr/>
          <p:nvPr/>
        </p:nvSpPr>
        <p:spPr>
          <a:xfrm>
            <a:off x="7940040" y="4140708"/>
            <a:ext cx="287020" cy="337185"/>
          </a:xfrm>
          <a:custGeom>
            <a:avLst/>
            <a:gdLst/>
            <a:ahLst/>
            <a:cxnLst/>
            <a:rect l="l" t="t" r="r" b="b"/>
            <a:pathLst>
              <a:path w="287020" h="337185">
                <a:moveTo>
                  <a:pt x="286511" y="0"/>
                </a:moveTo>
                <a:lnTo>
                  <a:pt x="0" y="0"/>
                </a:lnTo>
                <a:lnTo>
                  <a:pt x="0" y="336804"/>
                </a:lnTo>
                <a:lnTo>
                  <a:pt x="286511" y="336804"/>
                </a:lnTo>
                <a:lnTo>
                  <a:pt x="286511" y="0"/>
                </a:lnTo>
                <a:close/>
              </a:path>
            </a:pathLst>
          </a:custGeom>
          <a:solidFill>
            <a:srgbClr val="FFFF00"/>
          </a:solidFill>
        </p:spPr>
        <p:txBody>
          <a:bodyPr wrap="square" lIns="0" tIns="0" rIns="0" bIns="0" rtlCol="0"/>
          <a:lstStyle/>
          <a:p>
            <a:endParaRPr/>
          </a:p>
        </p:txBody>
      </p:sp>
      <p:sp>
        <p:nvSpPr>
          <p:cNvPr id="32" name="object 32"/>
          <p:cNvSpPr txBox="1"/>
          <p:nvPr/>
        </p:nvSpPr>
        <p:spPr>
          <a:xfrm>
            <a:off x="8019668" y="4168902"/>
            <a:ext cx="12700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Times New Roman"/>
                <a:cs typeface="Times New Roman"/>
              </a:rPr>
              <a:t>0</a:t>
            </a:r>
            <a:endParaRPr sz="1600">
              <a:latin typeface="Times New Roman"/>
              <a:cs typeface="Times New Roman"/>
            </a:endParaRPr>
          </a:p>
        </p:txBody>
      </p:sp>
      <p:sp>
        <p:nvSpPr>
          <p:cNvPr id="33" name="object 33"/>
          <p:cNvSpPr txBox="1"/>
          <p:nvPr/>
        </p:nvSpPr>
        <p:spPr>
          <a:xfrm>
            <a:off x="7330440" y="3258311"/>
            <a:ext cx="576580" cy="337185"/>
          </a:xfrm>
          <a:prstGeom prst="rect">
            <a:avLst/>
          </a:prstGeom>
          <a:solidFill>
            <a:srgbClr val="FFFF00"/>
          </a:solidFill>
        </p:spPr>
        <p:txBody>
          <a:bodyPr vert="horz" wrap="square" lIns="0" tIns="39370" rIns="0" bIns="0" rtlCol="0">
            <a:spAutoFit/>
          </a:bodyPr>
          <a:lstStyle/>
          <a:p>
            <a:pPr marL="92075">
              <a:lnSpc>
                <a:spcPct val="100000"/>
              </a:lnSpc>
              <a:spcBef>
                <a:spcPts val="310"/>
              </a:spcBef>
            </a:pPr>
            <a:r>
              <a:rPr sz="1600" spc="-5" dirty="0">
                <a:latin typeface="Symbol"/>
                <a:cs typeface="Symbol"/>
              </a:rPr>
              <a:t></a:t>
            </a:r>
            <a:r>
              <a:rPr sz="1575" spc="-7" baseline="-21164" dirty="0">
                <a:latin typeface="Times New Roman"/>
                <a:cs typeface="Times New Roman"/>
              </a:rPr>
              <a:t>1</a:t>
            </a:r>
            <a:r>
              <a:rPr sz="1600" spc="-5" dirty="0">
                <a:latin typeface="Times New Roman"/>
                <a:cs typeface="Times New Roman"/>
              </a:rPr>
              <a:t>=1</a:t>
            </a:r>
            <a:endParaRPr sz="1600">
              <a:latin typeface="Times New Roman"/>
              <a:cs typeface="Times New Roman"/>
            </a:endParaRPr>
          </a:p>
        </p:txBody>
      </p:sp>
      <p:sp>
        <p:nvSpPr>
          <p:cNvPr id="34" name="object 34"/>
          <p:cNvSpPr/>
          <p:nvPr/>
        </p:nvSpPr>
        <p:spPr>
          <a:xfrm>
            <a:off x="8016240" y="4521708"/>
            <a:ext cx="287020" cy="337185"/>
          </a:xfrm>
          <a:custGeom>
            <a:avLst/>
            <a:gdLst/>
            <a:ahLst/>
            <a:cxnLst/>
            <a:rect l="l" t="t" r="r" b="b"/>
            <a:pathLst>
              <a:path w="287020" h="337185">
                <a:moveTo>
                  <a:pt x="286511" y="0"/>
                </a:moveTo>
                <a:lnTo>
                  <a:pt x="0" y="0"/>
                </a:lnTo>
                <a:lnTo>
                  <a:pt x="0" y="336804"/>
                </a:lnTo>
                <a:lnTo>
                  <a:pt x="286511" y="336804"/>
                </a:lnTo>
                <a:lnTo>
                  <a:pt x="286511" y="0"/>
                </a:lnTo>
                <a:close/>
              </a:path>
            </a:pathLst>
          </a:custGeom>
          <a:solidFill>
            <a:srgbClr val="66FFFF"/>
          </a:solidFill>
        </p:spPr>
        <p:txBody>
          <a:bodyPr wrap="square" lIns="0" tIns="0" rIns="0" bIns="0" rtlCol="0"/>
          <a:lstStyle/>
          <a:p>
            <a:endParaRPr/>
          </a:p>
        </p:txBody>
      </p:sp>
      <p:sp>
        <p:nvSpPr>
          <p:cNvPr id="35" name="object 35"/>
          <p:cNvSpPr txBox="1"/>
          <p:nvPr/>
        </p:nvSpPr>
        <p:spPr>
          <a:xfrm>
            <a:off x="8095868" y="4549902"/>
            <a:ext cx="12700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Times New Roman"/>
                <a:cs typeface="Times New Roman"/>
              </a:rPr>
              <a:t>0</a:t>
            </a:r>
            <a:endParaRPr sz="1600">
              <a:latin typeface="Times New Roman"/>
              <a:cs typeface="Times New Roman"/>
            </a:endParaRPr>
          </a:p>
        </p:txBody>
      </p:sp>
      <p:sp>
        <p:nvSpPr>
          <p:cNvPr id="36" name="object 36"/>
          <p:cNvSpPr txBox="1"/>
          <p:nvPr/>
        </p:nvSpPr>
        <p:spPr>
          <a:xfrm>
            <a:off x="8798052" y="4477511"/>
            <a:ext cx="285115" cy="337185"/>
          </a:xfrm>
          <a:prstGeom prst="rect">
            <a:avLst/>
          </a:prstGeom>
          <a:solidFill>
            <a:srgbClr val="66FFFF"/>
          </a:solidFill>
        </p:spPr>
        <p:txBody>
          <a:bodyPr vert="horz" wrap="square" lIns="0" tIns="40005" rIns="0" bIns="0" rtlCol="0">
            <a:spAutoFit/>
          </a:bodyPr>
          <a:lstStyle/>
          <a:p>
            <a:pPr marL="91440">
              <a:lnSpc>
                <a:spcPct val="100000"/>
              </a:lnSpc>
              <a:spcBef>
                <a:spcPts val="315"/>
              </a:spcBef>
            </a:pPr>
            <a:r>
              <a:rPr sz="1600" spc="-5" dirty="0">
                <a:latin typeface="Times New Roman"/>
                <a:cs typeface="Times New Roman"/>
              </a:rPr>
              <a:t>1</a:t>
            </a:r>
            <a:endParaRPr sz="1600">
              <a:latin typeface="Times New Roman"/>
              <a:cs typeface="Times New Roman"/>
            </a:endParaRPr>
          </a:p>
        </p:txBody>
      </p:sp>
      <p:sp>
        <p:nvSpPr>
          <p:cNvPr id="37" name="object 37"/>
          <p:cNvSpPr txBox="1"/>
          <p:nvPr/>
        </p:nvSpPr>
        <p:spPr>
          <a:xfrm>
            <a:off x="8244840" y="3302508"/>
            <a:ext cx="576580" cy="337185"/>
          </a:xfrm>
          <a:prstGeom prst="rect">
            <a:avLst/>
          </a:prstGeom>
          <a:solidFill>
            <a:srgbClr val="66FFFF"/>
          </a:solidFill>
        </p:spPr>
        <p:txBody>
          <a:bodyPr vert="horz" wrap="square" lIns="0" tIns="40005" rIns="0" bIns="0" rtlCol="0">
            <a:spAutoFit/>
          </a:bodyPr>
          <a:lstStyle/>
          <a:p>
            <a:pPr marL="92075">
              <a:lnSpc>
                <a:spcPct val="100000"/>
              </a:lnSpc>
              <a:spcBef>
                <a:spcPts val="315"/>
              </a:spcBef>
            </a:pPr>
            <a:r>
              <a:rPr sz="1600" spc="-5" dirty="0">
                <a:latin typeface="Symbol"/>
                <a:cs typeface="Symbol"/>
              </a:rPr>
              <a:t></a:t>
            </a:r>
            <a:r>
              <a:rPr sz="1575" spc="-7" baseline="-21164" dirty="0">
                <a:latin typeface="Times New Roman"/>
                <a:cs typeface="Times New Roman"/>
              </a:rPr>
              <a:t>2</a:t>
            </a:r>
            <a:r>
              <a:rPr sz="1600" spc="-5" dirty="0">
                <a:latin typeface="Times New Roman"/>
                <a:cs typeface="Times New Roman"/>
              </a:rPr>
              <a:t>=1</a:t>
            </a:r>
            <a:endParaRPr sz="1600">
              <a:latin typeface="Times New Roman"/>
              <a:cs typeface="Times New Roman"/>
            </a:endParaRPr>
          </a:p>
        </p:txBody>
      </p:sp>
      <p:sp>
        <p:nvSpPr>
          <p:cNvPr id="38" name="object 38"/>
          <p:cNvSpPr/>
          <p:nvPr/>
        </p:nvSpPr>
        <p:spPr>
          <a:xfrm>
            <a:off x="8930640" y="4091940"/>
            <a:ext cx="396240" cy="337185"/>
          </a:xfrm>
          <a:custGeom>
            <a:avLst/>
            <a:gdLst/>
            <a:ahLst/>
            <a:cxnLst/>
            <a:rect l="l" t="t" r="r" b="b"/>
            <a:pathLst>
              <a:path w="396240" h="337185">
                <a:moveTo>
                  <a:pt x="396240" y="0"/>
                </a:moveTo>
                <a:lnTo>
                  <a:pt x="0" y="0"/>
                </a:lnTo>
                <a:lnTo>
                  <a:pt x="0" y="336804"/>
                </a:lnTo>
                <a:lnTo>
                  <a:pt x="396240" y="336804"/>
                </a:lnTo>
                <a:lnTo>
                  <a:pt x="396240" y="0"/>
                </a:lnTo>
                <a:close/>
              </a:path>
            </a:pathLst>
          </a:custGeom>
          <a:solidFill>
            <a:srgbClr val="FF9966"/>
          </a:solidFill>
        </p:spPr>
        <p:txBody>
          <a:bodyPr wrap="square" lIns="0" tIns="0" rIns="0" bIns="0" rtlCol="0"/>
          <a:lstStyle/>
          <a:p>
            <a:endParaRPr/>
          </a:p>
        </p:txBody>
      </p:sp>
      <p:sp>
        <p:nvSpPr>
          <p:cNvPr id="39" name="object 39"/>
          <p:cNvSpPr txBox="1"/>
          <p:nvPr/>
        </p:nvSpPr>
        <p:spPr>
          <a:xfrm>
            <a:off x="8930640" y="4091940"/>
            <a:ext cx="396240" cy="273050"/>
          </a:xfrm>
          <a:prstGeom prst="rect">
            <a:avLst/>
          </a:prstGeom>
        </p:spPr>
        <p:txBody>
          <a:bodyPr vert="horz" wrap="square" lIns="0" tIns="39370" rIns="0" bIns="0" rtlCol="0">
            <a:spAutoFit/>
          </a:bodyPr>
          <a:lstStyle/>
          <a:p>
            <a:pPr marL="92075">
              <a:lnSpc>
                <a:spcPts val="1835"/>
              </a:lnSpc>
              <a:spcBef>
                <a:spcPts val="310"/>
              </a:spcBef>
            </a:pPr>
            <a:r>
              <a:rPr sz="1600" spc="-5" dirty="0">
                <a:latin typeface="Symbol"/>
                <a:cs typeface="Symbol"/>
              </a:rPr>
              <a:t></a:t>
            </a:r>
            <a:r>
              <a:rPr sz="1600" spc="-5" dirty="0">
                <a:latin typeface="Times New Roman"/>
                <a:cs typeface="Times New Roman"/>
              </a:rPr>
              <a:t>1</a:t>
            </a:r>
            <a:endParaRPr sz="1600">
              <a:latin typeface="Times New Roman"/>
              <a:cs typeface="Times New Roman"/>
            </a:endParaRPr>
          </a:p>
        </p:txBody>
      </p:sp>
      <p:sp>
        <p:nvSpPr>
          <p:cNvPr id="40" name="object 40"/>
          <p:cNvSpPr/>
          <p:nvPr/>
        </p:nvSpPr>
        <p:spPr>
          <a:xfrm>
            <a:off x="9255252" y="4364735"/>
            <a:ext cx="396240" cy="337185"/>
          </a:xfrm>
          <a:custGeom>
            <a:avLst/>
            <a:gdLst/>
            <a:ahLst/>
            <a:cxnLst/>
            <a:rect l="l" t="t" r="r" b="b"/>
            <a:pathLst>
              <a:path w="396240" h="337185">
                <a:moveTo>
                  <a:pt x="396240" y="0"/>
                </a:moveTo>
                <a:lnTo>
                  <a:pt x="0" y="0"/>
                </a:lnTo>
                <a:lnTo>
                  <a:pt x="0" y="336804"/>
                </a:lnTo>
                <a:lnTo>
                  <a:pt x="396240" y="336804"/>
                </a:lnTo>
                <a:lnTo>
                  <a:pt x="396240" y="0"/>
                </a:lnTo>
                <a:close/>
              </a:path>
            </a:pathLst>
          </a:custGeom>
          <a:solidFill>
            <a:srgbClr val="FF9966"/>
          </a:solidFill>
        </p:spPr>
        <p:txBody>
          <a:bodyPr wrap="square" lIns="0" tIns="0" rIns="0" bIns="0" rtlCol="0"/>
          <a:lstStyle/>
          <a:p>
            <a:endParaRPr/>
          </a:p>
        </p:txBody>
      </p:sp>
      <p:sp>
        <p:nvSpPr>
          <p:cNvPr id="41" name="object 41"/>
          <p:cNvSpPr txBox="1"/>
          <p:nvPr/>
        </p:nvSpPr>
        <p:spPr>
          <a:xfrm>
            <a:off x="9255252" y="4392244"/>
            <a:ext cx="396240" cy="269240"/>
          </a:xfrm>
          <a:prstGeom prst="rect">
            <a:avLst/>
          </a:prstGeom>
        </p:spPr>
        <p:txBody>
          <a:bodyPr vert="horz" wrap="square" lIns="0" tIns="12065" rIns="0" bIns="0" rtlCol="0">
            <a:spAutoFit/>
          </a:bodyPr>
          <a:lstStyle/>
          <a:p>
            <a:pPr marL="91440">
              <a:lnSpc>
                <a:spcPct val="100000"/>
              </a:lnSpc>
              <a:spcBef>
                <a:spcPts val="95"/>
              </a:spcBef>
            </a:pPr>
            <a:r>
              <a:rPr sz="1600" spc="-5" dirty="0">
                <a:latin typeface="Symbol"/>
                <a:cs typeface="Symbol"/>
              </a:rPr>
              <a:t></a:t>
            </a:r>
            <a:r>
              <a:rPr sz="1600" spc="-5" dirty="0">
                <a:latin typeface="Times New Roman"/>
                <a:cs typeface="Times New Roman"/>
              </a:rPr>
              <a:t>1</a:t>
            </a:r>
            <a:endParaRPr sz="1600">
              <a:latin typeface="Times New Roman"/>
              <a:cs typeface="Times New Roman"/>
            </a:endParaRPr>
          </a:p>
        </p:txBody>
      </p:sp>
      <p:sp>
        <p:nvSpPr>
          <p:cNvPr id="42" name="object 42"/>
          <p:cNvSpPr txBox="1"/>
          <p:nvPr/>
        </p:nvSpPr>
        <p:spPr>
          <a:xfrm>
            <a:off x="9235440" y="3258311"/>
            <a:ext cx="737870" cy="337185"/>
          </a:xfrm>
          <a:prstGeom prst="rect">
            <a:avLst/>
          </a:prstGeom>
          <a:solidFill>
            <a:srgbClr val="FF9966"/>
          </a:solidFill>
        </p:spPr>
        <p:txBody>
          <a:bodyPr vert="horz" wrap="square" lIns="0" tIns="39370" rIns="0" bIns="0" rtlCol="0">
            <a:spAutoFit/>
          </a:bodyPr>
          <a:lstStyle/>
          <a:p>
            <a:pPr marL="92075">
              <a:lnSpc>
                <a:spcPct val="100000"/>
              </a:lnSpc>
              <a:spcBef>
                <a:spcPts val="310"/>
              </a:spcBef>
            </a:pPr>
            <a:r>
              <a:rPr sz="1600" dirty="0">
                <a:latin typeface="Symbol"/>
                <a:cs typeface="Symbol"/>
              </a:rPr>
              <a:t></a:t>
            </a:r>
            <a:r>
              <a:rPr sz="1575" baseline="-21164" dirty="0">
                <a:latin typeface="Times New Roman"/>
                <a:cs typeface="Times New Roman"/>
              </a:rPr>
              <a:t>3</a:t>
            </a:r>
            <a:r>
              <a:rPr sz="1600" dirty="0">
                <a:latin typeface="Times New Roman"/>
                <a:cs typeface="Times New Roman"/>
              </a:rPr>
              <a:t>=</a:t>
            </a:r>
            <a:r>
              <a:rPr sz="1600" spc="-30" dirty="0">
                <a:latin typeface="Times New Roman"/>
                <a:cs typeface="Times New Roman"/>
              </a:rPr>
              <a:t> </a:t>
            </a:r>
            <a:r>
              <a:rPr sz="1600" spc="-5" dirty="0">
                <a:latin typeface="Symbol"/>
                <a:cs typeface="Symbol"/>
              </a:rPr>
              <a:t></a:t>
            </a:r>
            <a:r>
              <a:rPr sz="1600" spc="-5" dirty="0">
                <a:latin typeface="Times New Roman"/>
                <a:cs typeface="Times New Roman"/>
              </a:rPr>
              <a:t>4</a:t>
            </a:r>
            <a:endParaRPr sz="160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968" y="1031876"/>
            <a:ext cx="7583324" cy="551433"/>
          </a:xfrm>
          <a:prstGeom prst="rect">
            <a:avLst/>
          </a:prstGeom>
        </p:spPr>
        <p:txBody>
          <a:bodyPr vert="horz" wrap="square" lIns="0" tIns="12700" rIns="0" bIns="0" rtlCol="0">
            <a:spAutoFit/>
          </a:bodyPr>
          <a:lstStyle/>
          <a:p>
            <a:pPr marL="12700">
              <a:lnSpc>
                <a:spcPct val="100000"/>
              </a:lnSpc>
              <a:spcBef>
                <a:spcPts val="100"/>
              </a:spcBef>
            </a:pPr>
            <a:r>
              <a:rPr lang="en-US" sz="3500" spc="-10" dirty="0"/>
              <a:t>	</a:t>
            </a:r>
            <a:r>
              <a:rPr sz="3500" spc="-10" dirty="0"/>
              <a:t>Layer-wise </a:t>
            </a:r>
            <a:r>
              <a:rPr sz="3500" dirty="0"/>
              <a:t>Activation</a:t>
            </a:r>
            <a:r>
              <a:rPr sz="3500" spc="-254" dirty="0"/>
              <a:t> </a:t>
            </a:r>
            <a:r>
              <a:rPr sz="3500" dirty="0"/>
              <a:t>Regions</a:t>
            </a:r>
          </a:p>
        </p:txBody>
      </p:sp>
      <p:sp>
        <p:nvSpPr>
          <p:cNvPr id="3" name="object 3"/>
          <p:cNvSpPr/>
          <p:nvPr/>
        </p:nvSpPr>
        <p:spPr>
          <a:xfrm>
            <a:off x="7670292" y="4134611"/>
            <a:ext cx="1524000" cy="1066800"/>
          </a:xfrm>
          <a:custGeom>
            <a:avLst/>
            <a:gdLst/>
            <a:ahLst/>
            <a:cxnLst/>
            <a:rect l="l" t="t" r="r" b="b"/>
            <a:pathLst>
              <a:path w="1524000" h="1066800">
                <a:moveTo>
                  <a:pt x="0" y="0"/>
                </a:moveTo>
                <a:lnTo>
                  <a:pt x="457200" y="1066800"/>
                </a:lnTo>
              </a:path>
              <a:path w="1524000" h="1066800">
                <a:moveTo>
                  <a:pt x="1524000" y="1066800"/>
                </a:moveTo>
                <a:lnTo>
                  <a:pt x="152400" y="0"/>
                </a:lnTo>
              </a:path>
            </a:pathLst>
          </a:custGeom>
          <a:ln w="9144">
            <a:solidFill>
              <a:srgbClr val="000000"/>
            </a:solidFill>
          </a:ln>
        </p:spPr>
        <p:txBody>
          <a:bodyPr wrap="square" lIns="0" tIns="0" rIns="0" bIns="0" rtlCol="0"/>
          <a:lstStyle/>
          <a:p>
            <a:endParaRPr/>
          </a:p>
        </p:txBody>
      </p:sp>
      <p:sp>
        <p:nvSpPr>
          <p:cNvPr id="4" name="object 4"/>
          <p:cNvSpPr txBox="1"/>
          <p:nvPr/>
        </p:nvSpPr>
        <p:spPr>
          <a:xfrm>
            <a:off x="7977885" y="5065902"/>
            <a:ext cx="250825" cy="635000"/>
          </a:xfrm>
          <a:prstGeom prst="rect">
            <a:avLst/>
          </a:prstGeom>
        </p:spPr>
        <p:txBody>
          <a:bodyPr vert="horz" wrap="square" lIns="0" tIns="12065" rIns="0" bIns="0" rtlCol="0">
            <a:spAutoFit/>
          </a:bodyPr>
          <a:lstStyle/>
          <a:p>
            <a:pPr marL="12700">
              <a:lnSpc>
                <a:spcPct val="100000"/>
              </a:lnSpc>
              <a:spcBef>
                <a:spcPts val="95"/>
              </a:spcBef>
            </a:pPr>
            <a:r>
              <a:rPr sz="4000" i="1" spc="-5" dirty="0">
                <a:latin typeface="Times New Roman"/>
                <a:cs typeface="Times New Roman"/>
              </a:rPr>
              <a:t>x</a:t>
            </a:r>
            <a:endParaRPr sz="4000">
              <a:latin typeface="Times New Roman"/>
              <a:cs typeface="Times New Roman"/>
            </a:endParaRPr>
          </a:p>
        </p:txBody>
      </p:sp>
      <p:sp>
        <p:nvSpPr>
          <p:cNvPr id="5" name="object 5"/>
          <p:cNvSpPr txBox="1"/>
          <p:nvPr/>
        </p:nvSpPr>
        <p:spPr>
          <a:xfrm>
            <a:off x="9084309" y="5050027"/>
            <a:ext cx="250825" cy="635000"/>
          </a:xfrm>
          <a:prstGeom prst="rect">
            <a:avLst/>
          </a:prstGeom>
        </p:spPr>
        <p:txBody>
          <a:bodyPr vert="horz" wrap="square" lIns="0" tIns="12065" rIns="0" bIns="0" rtlCol="0">
            <a:spAutoFit/>
          </a:bodyPr>
          <a:lstStyle/>
          <a:p>
            <a:pPr marL="12700">
              <a:lnSpc>
                <a:spcPct val="100000"/>
              </a:lnSpc>
              <a:spcBef>
                <a:spcPts val="95"/>
              </a:spcBef>
            </a:pPr>
            <a:r>
              <a:rPr sz="4000" i="1" spc="-5" dirty="0">
                <a:latin typeface="Times New Roman"/>
                <a:cs typeface="Times New Roman"/>
              </a:rPr>
              <a:t>y</a:t>
            </a:r>
            <a:endParaRPr sz="4000">
              <a:latin typeface="Times New Roman"/>
              <a:cs typeface="Times New Roman"/>
            </a:endParaRPr>
          </a:p>
        </p:txBody>
      </p:sp>
      <p:grpSp>
        <p:nvGrpSpPr>
          <p:cNvPr id="6" name="object 6"/>
          <p:cNvGrpSpPr/>
          <p:nvPr/>
        </p:nvGrpSpPr>
        <p:grpSpPr>
          <a:xfrm>
            <a:off x="7432293" y="3744214"/>
            <a:ext cx="629920" cy="629920"/>
            <a:chOff x="7432293" y="3744214"/>
            <a:chExt cx="629920" cy="629920"/>
          </a:xfrm>
        </p:grpSpPr>
        <p:sp>
          <p:nvSpPr>
            <p:cNvPr id="7" name="object 7"/>
            <p:cNvSpPr/>
            <p:nvPr/>
          </p:nvSpPr>
          <p:spPr>
            <a:xfrm>
              <a:off x="7442453" y="3754374"/>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CC"/>
            </a:solidFill>
          </p:spPr>
          <p:txBody>
            <a:bodyPr wrap="square" lIns="0" tIns="0" rIns="0" bIns="0" rtlCol="0"/>
            <a:lstStyle/>
            <a:p>
              <a:endParaRPr/>
            </a:p>
          </p:txBody>
        </p:sp>
        <p:sp>
          <p:nvSpPr>
            <p:cNvPr id="8" name="object 8"/>
            <p:cNvSpPr/>
            <p:nvPr/>
          </p:nvSpPr>
          <p:spPr>
            <a:xfrm>
              <a:off x="7442453" y="3754374"/>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19812">
              <a:solidFill>
                <a:srgbClr val="000000"/>
              </a:solidFill>
            </a:ln>
          </p:spPr>
          <p:txBody>
            <a:bodyPr wrap="square" lIns="0" tIns="0" rIns="0" bIns="0" rtlCol="0"/>
            <a:lstStyle/>
            <a:p>
              <a:endParaRPr/>
            </a:p>
          </p:txBody>
        </p:sp>
      </p:grpSp>
      <p:sp>
        <p:nvSpPr>
          <p:cNvPr id="9" name="object 9"/>
          <p:cNvSpPr txBox="1"/>
          <p:nvPr/>
        </p:nvSpPr>
        <p:spPr>
          <a:xfrm>
            <a:off x="7574026" y="3852417"/>
            <a:ext cx="346710" cy="391160"/>
          </a:xfrm>
          <a:prstGeom prst="rect">
            <a:avLst/>
          </a:prstGeom>
        </p:spPr>
        <p:txBody>
          <a:bodyPr vert="horz" wrap="square" lIns="0" tIns="12700" rIns="0" bIns="0" rtlCol="0">
            <a:spAutoFit/>
          </a:bodyPr>
          <a:lstStyle/>
          <a:p>
            <a:pPr marL="38100">
              <a:lnSpc>
                <a:spcPct val="100000"/>
              </a:lnSpc>
              <a:spcBef>
                <a:spcPts val="100"/>
              </a:spcBef>
            </a:pPr>
            <a:r>
              <a:rPr sz="2400" i="1" spc="-5" dirty="0">
                <a:latin typeface="Times New Roman"/>
                <a:cs typeface="Times New Roman"/>
              </a:rPr>
              <a:t>L</a:t>
            </a:r>
            <a:r>
              <a:rPr sz="2400" spc="-7" baseline="-20833" dirty="0">
                <a:latin typeface="Times New Roman"/>
                <a:cs typeface="Times New Roman"/>
              </a:rPr>
              <a:t>1</a:t>
            </a:r>
            <a:endParaRPr sz="2400" baseline="-20833">
              <a:latin typeface="Times New Roman"/>
              <a:cs typeface="Times New Roman"/>
            </a:endParaRPr>
          </a:p>
        </p:txBody>
      </p:sp>
      <p:grpSp>
        <p:nvGrpSpPr>
          <p:cNvPr id="10" name="object 10"/>
          <p:cNvGrpSpPr/>
          <p:nvPr/>
        </p:nvGrpSpPr>
        <p:grpSpPr>
          <a:xfrm>
            <a:off x="8122729" y="3762502"/>
            <a:ext cx="1091565" cy="1462405"/>
            <a:chOff x="8122729" y="3762502"/>
            <a:chExt cx="1091565" cy="1462405"/>
          </a:xfrm>
        </p:grpSpPr>
        <p:sp>
          <p:nvSpPr>
            <p:cNvPr id="11" name="object 11"/>
            <p:cNvSpPr/>
            <p:nvPr/>
          </p:nvSpPr>
          <p:spPr>
            <a:xfrm>
              <a:off x="8127492" y="4134612"/>
              <a:ext cx="1082040" cy="1085215"/>
            </a:xfrm>
            <a:custGeom>
              <a:avLst/>
              <a:gdLst/>
              <a:ahLst/>
              <a:cxnLst/>
              <a:rect l="l" t="t" r="r" b="b"/>
              <a:pathLst>
                <a:path w="1082040" h="1085214">
                  <a:moveTo>
                    <a:pt x="1082039" y="1085088"/>
                  </a:moveTo>
                  <a:lnTo>
                    <a:pt x="624839" y="18287"/>
                  </a:lnTo>
                </a:path>
                <a:path w="1082040" h="1085214">
                  <a:moveTo>
                    <a:pt x="0" y="1066800"/>
                  </a:moveTo>
                  <a:lnTo>
                    <a:pt x="457200" y="0"/>
                  </a:lnTo>
                </a:path>
              </a:pathLst>
            </a:custGeom>
            <a:ln w="9144">
              <a:solidFill>
                <a:srgbClr val="000000"/>
              </a:solidFill>
            </a:ln>
          </p:spPr>
          <p:txBody>
            <a:bodyPr wrap="square" lIns="0" tIns="0" rIns="0" bIns="0" rtlCol="0"/>
            <a:lstStyle/>
            <a:p>
              <a:endParaRPr/>
            </a:p>
          </p:txBody>
        </p:sp>
        <p:sp>
          <p:nvSpPr>
            <p:cNvPr id="12" name="object 12"/>
            <p:cNvSpPr/>
            <p:nvPr/>
          </p:nvSpPr>
          <p:spPr>
            <a:xfrm>
              <a:off x="8372094" y="3772662"/>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CC"/>
            </a:solidFill>
          </p:spPr>
          <p:txBody>
            <a:bodyPr wrap="square" lIns="0" tIns="0" rIns="0" bIns="0" rtlCol="0"/>
            <a:lstStyle/>
            <a:p>
              <a:endParaRPr/>
            </a:p>
          </p:txBody>
        </p:sp>
        <p:sp>
          <p:nvSpPr>
            <p:cNvPr id="13" name="object 13"/>
            <p:cNvSpPr/>
            <p:nvPr/>
          </p:nvSpPr>
          <p:spPr>
            <a:xfrm>
              <a:off x="8372094" y="3772662"/>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19812">
              <a:solidFill>
                <a:srgbClr val="000000"/>
              </a:solidFill>
            </a:ln>
          </p:spPr>
          <p:txBody>
            <a:bodyPr wrap="square" lIns="0" tIns="0" rIns="0" bIns="0" rtlCol="0"/>
            <a:lstStyle/>
            <a:p>
              <a:endParaRPr/>
            </a:p>
          </p:txBody>
        </p:sp>
      </p:grpSp>
      <p:sp>
        <p:nvSpPr>
          <p:cNvPr id="14" name="object 14"/>
          <p:cNvSpPr txBox="1"/>
          <p:nvPr/>
        </p:nvSpPr>
        <p:spPr>
          <a:xfrm>
            <a:off x="8504555" y="3871036"/>
            <a:ext cx="347345" cy="391795"/>
          </a:xfrm>
          <a:prstGeom prst="rect">
            <a:avLst/>
          </a:prstGeom>
        </p:spPr>
        <p:txBody>
          <a:bodyPr vert="horz" wrap="square" lIns="0" tIns="12700" rIns="0" bIns="0" rtlCol="0">
            <a:spAutoFit/>
          </a:bodyPr>
          <a:lstStyle/>
          <a:p>
            <a:pPr marL="38100">
              <a:lnSpc>
                <a:spcPct val="100000"/>
              </a:lnSpc>
              <a:spcBef>
                <a:spcPts val="100"/>
              </a:spcBef>
            </a:pPr>
            <a:r>
              <a:rPr sz="2400" i="1" spc="-5" dirty="0">
                <a:latin typeface="Times New Roman"/>
                <a:cs typeface="Times New Roman"/>
              </a:rPr>
              <a:t>L</a:t>
            </a:r>
            <a:r>
              <a:rPr sz="2400" spc="-7" baseline="-20833" dirty="0">
                <a:latin typeface="Times New Roman"/>
                <a:cs typeface="Times New Roman"/>
              </a:rPr>
              <a:t>2</a:t>
            </a:r>
            <a:endParaRPr sz="2400" baseline="-20833">
              <a:latin typeface="Times New Roman"/>
              <a:cs typeface="Times New Roman"/>
            </a:endParaRPr>
          </a:p>
        </p:txBody>
      </p:sp>
      <p:grpSp>
        <p:nvGrpSpPr>
          <p:cNvPr id="15" name="object 15"/>
          <p:cNvGrpSpPr/>
          <p:nvPr/>
        </p:nvGrpSpPr>
        <p:grpSpPr>
          <a:xfrm>
            <a:off x="8122729" y="3744214"/>
            <a:ext cx="1783714" cy="1462405"/>
            <a:chOff x="8122729" y="3744214"/>
            <a:chExt cx="1783714" cy="1462405"/>
          </a:xfrm>
        </p:grpSpPr>
        <p:sp>
          <p:nvSpPr>
            <p:cNvPr id="16" name="object 16"/>
            <p:cNvSpPr/>
            <p:nvPr/>
          </p:nvSpPr>
          <p:spPr>
            <a:xfrm>
              <a:off x="8127492" y="4114800"/>
              <a:ext cx="1539240" cy="1087120"/>
            </a:xfrm>
            <a:custGeom>
              <a:avLst/>
              <a:gdLst/>
              <a:ahLst/>
              <a:cxnLst/>
              <a:rect l="l" t="t" r="r" b="b"/>
              <a:pathLst>
                <a:path w="1539240" h="1087120">
                  <a:moveTo>
                    <a:pt x="1539239" y="19812"/>
                  </a:moveTo>
                  <a:lnTo>
                    <a:pt x="1082039" y="1086612"/>
                  </a:lnTo>
                </a:path>
                <a:path w="1539240" h="1087120">
                  <a:moveTo>
                    <a:pt x="0" y="1066800"/>
                  </a:moveTo>
                  <a:lnTo>
                    <a:pt x="1371600" y="0"/>
                  </a:lnTo>
                </a:path>
              </a:pathLst>
            </a:custGeom>
            <a:ln w="9144">
              <a:solidFill>
                <a:srgbClr val="000000"/>
              </a:solidFill>
            </a:ln>
          </p:spPr>
          <p:txBody>
            <a:bodyPr wrap="square" lIns="0" tIns="0" rIns="0" bIns="0" rtlCol="0"/>
            <a:lstStyle/>
            <a:p>
              <a:endParaRPr/>
            </a:p>
          </p:txBody>
        </p:sp>
        <p:sp>
          <p:nvSpPr>
            <p:cNvPr id="17" name="object 17"/>
            <p:cNvSpPr/>
            <p:nvPr/>
          </p:nvSpPr>
          <p:spPr>
            <a:xfrm>
              <a:off x="9286494" y="3754374"/>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CC"/>
            </a:solidFill>
          </p:spPr>
          <p:txBody>
            <a:bodyPr wrap="square" lIns="0" tIns="0" rIns="0" bIns="0" rtlCol="0"/>
            <a:lstStyle/>
            <a:p>
              <a:endParaRPr/>
            </a:p>
          </p:txBody>
        </p:sp>
        <p:sp>
          <p:nvSpPr>
            <p:cNvPr id="18" name="object 18"/>
            <p:cNvSpPr/>
            <p:nvPr/>
          </p:nvSpPr>
          <p:spPr>
            <a:xfrm>
              <a:off x="9286494" y="3754374"/>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19812">
              <a:solidFill>
                <a:srgbClr val="000000"/>
              </a:solidFill>
            </a:ln>
          </p:spPr>
          <p:txBody>
            <a:bodyPr wrap="square" lIns="0" tIns="0" rIns="0" bIns="0" rtlCol="0"/>
            <a:lstStyle/>
            <a:p>
              <a:endParaRPr/>
            </a:p>
          </p:txBody>
        </p:sp>
      </p:grpSp>
      <p:sp>
        <p:nvSpPr>
          <p:cNvPr id="19" name="object 19"/>
          <p:cNvSpPr txBox="1"/>
          <p:nvPr/>
        </p:nvSpPr>
        <p:spPr>
          <a:xfrm>
            <a:off x="9418955" y="3852417"/>
            <a:ext cx="346710" cy="391160"/>
          </a:xfrm>
          <a:prstGeom prst="rect">
            <a:avLst/>
          </a:prstGeom>
        </p:spPr>
        <p:txBody>
          <a:bodyPr vert="horz" wrap="square" lIns="0" tIns="12700" rIns="0" bIns="0" rtlCol="0">
            <a:spAutoFit/>
          </a:bodyPr>
          <a:lstStyle/>
          <a:p>
            <a:pPr marL="38100">
              <a:lnSpc>
                <a:spcPct val="100000"/>
              </a:lnSpc>
              <a:spcBef>
                <a:spcPts val="100"/>
              </a:spcBef>
            </a:pPr>
            <a:r>
              <a:rPr sz="2400" i="1" spc="-5" dirty="0">
                <a:latin typeface="Times New Roman"/>
                <a:cs typeface="Times New Roman"/>
              </a:rPr>
              <a:t>L</a:t>
            </a:r>
            <a:r>
              <a:rPr sz="2400" spc="-7" baseline="-20833" dirty="0">
                <a:latin typeface="Times New Roman"/>
                <a:cs typeface="Times New Roman"/>
              </a:rPr>
              <a:t>3</a:t>
            </a:r>
            <a:endParaRPr sz="2400" baseline="-20833">
              <a:latin typeface="Times New Roman"/>
              <a:cs typeface="Times New Roman"/>
            </a:endParaRPr>
          </a:p>
        </p:txBody>
      </p:sp>
      <p:grpSp>
        <p:nvGrpSpPr>
          <p:cNvPr id="20" name="object 20"/>
          <p:cNvGrpSpPr/>
          <p:nvPr/>
        </p:nvGrpSpPr>
        <p:grpSpPr>
          <a:xfrm>
            <a:off x="2005583" y="1808988"/>
            <a:ext cx="5184775" cy="4131945"/>
            <a:chOff x="2005583" y="1808988"/>
            <a:chExt cx="5184775" cy="4131945"/>
          </a:xfrm>
        </p:grpSpPr>
        <p:sp>
          <p:nvSpPr>
            <p:cNvPr id="21" name="object 21"/>
            <p:cNvSpPr/>
            <p:nvPr/>
          </p:nvSpPr>
          <p:spPr>
            <a:xfrm>
              <a:off x="2005583" y="1808988"/>
              <a:ext cx="5184775" cy="4131945"/>
            </a:xfrm>
            <a:custGeom>
              <a:avLst/>
              <a:gdLst/>
              <a:ahLst/>
              <a:cxnLst/>
              <a:rect l="l" t="t" r="r" b="b"/>
              <a:pathLst>
                <a:path w="5184775" h="4131945">
                  <a:moveTo>
                    <a:pt x="5184648" y="0"/>
                  </a:moveTo>
                  <a:lnTo>
                    <a:pt x="0" y="0"/>
                  </a:lnTo>
                  <a:lnTo>
                    <a:pt x="0" y="4131564"/>
                  </a:lnTo>
                  <a:lnTo>
                    <a:pt x="5184648" y="4131564"/>
                  </a:lnTo>
                  <a:lnTo>
                    <a:pt x="5184648" y="0"/>
                  </a:lnTo>
                  <a:close/>
                </a:path>
              </a:pathLst>
            </a:custGeom>
            <a:solidFill>
              <a:srgbClr val="DDDDDD"/>
            </a:solidFill>
          </p:spPr>
          <p:txBody>
            <a:bodyPr wrap="square" lIns="0" tIns="0" rIns="0" bIns="0" rtlCol="0"/>
            <a:lstStyle/>
            <a:p>
              <a:endParaRPr/>
            </a:p>
          </p:txBody>
        </p:sp>
        <p:sp>
          <p:nvSpPr>
            <p:cNvPr id="22" name="object 22"/>
            <p:cNvSpPr/>
            <p:nvPr/>
          </p:nvSpPr>
          <p:spPr>
            <a:xfrm>
              <a:off x="2150364" y="1952243"/>
              <a:ext cx="4890770" cy="3959860"/>
            </a:xfrm>
            <a:custGeom>
              <a:avLst/>
              <a:gdLst/>
              <a:ahLst/>
              <a:cxnLst/>
              <a:rect l="l" t="t" r="r" b="b"/>
              <a:pathLst>
                <a:path w="4890770" h="3959860">
                  <a:moveTo>
                    <a:pt x="4890516" y="3302508"/>
                  </a:moveTo>
                  <a:lnTo>
                    <a:pt x="4878006" y="3296285"/>
                  </a:lnTo>
                  <a:lnTo>
                    <a:pt x="4814189" y="3264547"/>
                  </a:lnTo>
                  <a:lnTo>
                    <a:pt x="4814290" y="3296310"/>
                  </a:lnTo>
                  <a:lnTo>
                    <a:pt x="868934" y="3303689"/>
                  </a:lnTo>
                  <a:lnTo>
                    <a:pt x="868934" y="76200"/>
                  </a:lnTo>
                  <a:lnTo>
                    <a:pt x="900684" y="76200"/>
                  </a:lnTo>
                  <a:lnTo>
                    <a:pt x="894334" y="63500"/>
                  </a:lnTo>
                  <a:lnTo>
                    <a:pt x="862584" y="0"/>
                  </a:lnTo>
                  <a:lnTo>
                    <a:pt x="824484" y="76200"/>
                  </a:lnTo>
                  <a:lnTo>
                    <a:pt x="856234" y="76200"/>
                  </a:lnTo>
                  <a:lnTo>
                    <a:pt x="856234" y="3303714"/>
                  </a:lnTo>
                  <a:lnTo>
                    <a:pt x="0" y="3305302"/>
                  </a:lnTo>
                  <a:lnTo>
                    <a:pt x="0" y="3318002"/>
                  </a:lnTo>
                  <a:lnTo>
                    <a:pt x="856234" y="3316414"/>
                  </a:lnTo>
                  <a:lnTo>
                    <a:pt x="856234" y="3959364"/>
                  </a:lnTo>
                  <a:lnTo>
                    <a:pt x="868934" y="3959352"/>
                  </a:lnTo>
                  <a:lnTo>
                    <a:pt x="868934" y="3316389"/>
                  </a:lnTo>
                  <a:lnTo>
                    <a:pt x="4814328" y="3309010"/>
                  </a:lnTo>
                  <a:lnTo>
                    <a:pt x="4814443" y="3340735"/>
                  </a:lnTo>
                  <a:lnTo>
                    <a:pt x="4890516" y="3302508"/>
                  </a:lnTo>
                  <a:close/>
                </a:path>
              </a:pathLst>
            </a:custGeom>
            <a:solidFill>
              <a:srgbClr val="000000"/>
            </a:solidFill>
          </p:spPr>
          <p:txBody>
            <a:bodyPr wrap="square" lIns="0" tIns="0" rIns="0" bIns="0" rtlCol="0"/>
            <a:lstStyle/>
            <a:p>
              <a:endParaRPr/>
            </a:p>
          </p:txBody>
        </p:sp>
      </p:grpSp>
      <p:sp>
        <p:nvSpPr>
          <p:cNvPr id="23" name="object 23"/>
          <p:cNvSpPr txBox="1"/>
          <p:nvPr/>
        </p:nvSpPr>
        <p:spPr>
          <a:xfrm>
            <a:off x="2763901" y="1880655"/>
            <a:ext cx="158115" cy="393700"/>
          </a:xfrm>
          <a:prstGeom prst="rect">
            <a:avLst/>
          </a:prstGeom>
        </p:spPr>
        <p:txBody>
          <a:bodyPr vert="horz" wrap="square" lIns="0" tIns="0" rIns="0" bIns="0" rtlCol="0">
            <a:spAutoFit/>
          </a:bodyPr>
          <a:lstStyle/>
          <a:p>
            <a:pPr>
              <a:lnSpc>
                <a:spcPts val="3055"/>
              </a:lnSpc>
            </a:pPr>
            <a:r>
              <a:rPr sz="2800" i="1" spc="-5" dirty="0">
                <a:latin typeface="Times New Roman"/>
                <a:cs typeface="Times New Roman"/>
              </a:rPr>
              <a:t>y</a:t>
            </a:r>
            <a:endParaRPr sz="2800">
              <a:latin typeface="Times New Roman"/>
              <a:cs typeface="Times New Roman"/>
            </a:endParaRPr>
          </a:p>
        </p:txBody>
      </p:sp>
      <p:sp>
        <p:nvSpPr>
          <p:cNvPr id="24" name="object 24"/>
          <p:cNvSpPr/>
          <p:nvPr/>
        </p:nvSpPr>
        <p:spPr>
          <a:xfrm>
            <a:off x="3403091" y="1978914"/>
            <a:ext cx="114300" cy="3810000"/>
          </a:xfrm>
          <a:custGeom>
            <a:avLst/>
            <a:gdLst/>
            <a:ahLst/>
            <a:cxnLst/>
            <a:rect l="l" t="t" r="r" b="b"/>
            <a:pathLst>
              <a:path w="114300" h="3810000">
                <a:moveTo>
                  <a:pt x="76200" y="95250"/>
                </a:moveTo>
                <a:lnTo>
                  <a:pt x="38100" y="95250"/>
                </a:lnTo>
                <a:lnTo>
                  <a:pt x="38100" y="3810000"/>
                </a:lnTo>
                <a:lnTo>
                  <a:pt x="76200" y="3810000"/>
                </a:lnTo>
                <a:lnTo>
                  <a:pt x="76200" y="95250"/>
                </a:lnTo>
                <a:close/>
              </a:path>
              <a:path w="114300" h="3810000">
                <a:moveTo>
                  <a:pt x="57150" y="0"/>
                </a:moveTo>
                <a:lnTo>
                  <a:pt x="0" y="114300"/>
                </a:lnTo>
                <a:lnTo>
                  <a:pt x="38100" y="114300"/>
                </a:lnTo>
                <a:lnTo>
                  <a:pt x="38100" y="95250"/>
                </a:lnTo>
                <a:lnTo>
                  <a:pt x="104775" y="95250"/>
                </a:lnTo>
                <a:lnTo>
                  <a:pt x="57150" y="0"/>
                </a:lnTo>
                <a:close/>
              </a:path>
              <a:path w="114300" h="3810000">
                <a:moveTo>
                  <a:pt x="104775" y="95250"/>
                </a:moveTo>
                <a:lnTo>
                  <a:pt x="76200" y="95250"/>
                </a:lnTo>
                <a:lnTo>
                  <a:pt x="76200" y="114300"/>
                </a:lnTo>
                <a:lnTo>
                  <a:pt x="114300" y="114300"/>
                </a:lnTo>
                <a:lnTo>
                  <a:pt x="104775" y="95250"/>
                </a:lnTo>
                <a:close/>
              </a:path>
            </a:pathLst>
          </a:custGeom>
          <a:solidFill>
            <a:srgbClr val="FF3300"/>
          </a:solidFill>
        </p:spPr>
        <p:txBody>
          <a:bodyPr wrap="square" lIns="0" tIns="0" rIns="0" bIns="0" rtlCol="0"/>
          <a:lstStyle/>
          <a:p>
            <a:endParaRPr/>
          </a:p>
        </p:txBody>
      </p:sp>
      <p:sp>
        <p:nvSpPr>
          <p:cNvPr id="25" name="object 25"/>
          <p:cNvSpPr txBox="1"/>
          <p:nvPr/>
        </p:nvSpPr>
        <p:spPr>
          <a:xfrm>
            <a:off x="3525773" y="1924939"/>
            <a:ext cx="334010" cy="391160"/>
          </a:xfrm>
          <a:prstGeom prst="rect">
            <a:avLst/>
          </a:prstGeom>
        </p:spPr>
        <p:txBody>
          <a:bodyPr vert="horz" wrap="square" lIns="0" tIns="12700" rIns="0" bIns="0" rtlCol="0">
            <a:spAutoFit/>
          </a:bodyPr>
          <a:lstStyle/>
          <a:p>
            <a:pPr marL="25400">
              <a:lnSpc>
                <a:spcPct val="100000"/>
              </a:lnSpc>
              <a:spcBef>
                <a:spcPts val="100"/>
              </a:spcBef>
            </a:pPr>
            <a:r>
              <a:rPr sz="2400" i="1" spc="-5" dirty="0">
                <a:solidFill>
                  <a:srgbClr val="FF3300"/>
                </a:solidFill>
                <a:latin typeface="Times New Roman"/>
                <a:cs typeface="Times New Roman"/>
              </a:rPr>
              <a:t>L</a:t>
            </a:r>
            <a:r>
              <a:rPr sz="2400" spc="-7" baseline="-20833" dirty="0">
                <a:solidFill>
                  <a:srgbClr val="FF3300"/>
                </a:solidFill>
                <a:latin typeface="Times New Roman"/>
                <a:cs typeface="Times New Roman"/>
              </a:rPr>
              <a:t>1</a:t>
            </a:r>
            <a:endParaRPr sz="2400" baseline="-20833">
              <a:latin typeface="Times New Roman"/>
              <a:cs typeface="Times New Roman"/>
            </a:endParaRPr>
          </a:p>
        </p:txBody>
      </p:sp>
      <p:sp>
        <p:nvSpPr>
          <p:cNvPr id="26" name="object 26"/>
          <p:cNvSpPr/>
          <p:nvPr/>
        </p:nvSpPr>
        <p:spPr>
          <a:xfrm>
            <a:off x="2164842" y="4741164"/>
            <a:ext cx="4267200" cy="114300"/>
          </a:xfrm>
          <a:custGeom>
            <a:avLst/>
            <a:gdLst/>
            <a:ahLst/>
            <a:cxnLst/>
            <a:rect l="l" t="t" r="r" b="b"/>
            <a:pathLst>
              <a:path w="4267200" h="114300">
                <a:moveTo>
                  <a:pt x="114300" y="0"/>
                </a:moveTo>
                <a:lnTo>
                  <a:pt x="0" y="57150"/>
                </a:lnTo>
                <a:lnTo>
                  <a:pt x="114300" y="114300"/>
                </a:lnTo>
                <a:lnTo>
                  <a:pt x="114300" y="76200"/>
                </a:lnTo>
                <a:lnTo>
                  <a:pt x="95250" y="76200"/>
                </a:lnTo>
                <a:lnTo>
                  <a:pt x="95250" y="38100"/>
                </a:lnTo>
                <a:lnTo>
                  <a:pt x="114300" y="38100"/>
                </a:lnTo>
                <a:lnTo>
                  <a:pt x="114300" y="0"/>
                </a:lnTo>
                <a:close/>
              </a:path>
              <a:path w="4267200" h="114300">
                <a:moveTo>
                  <a:pt x="114300" y="38100"/>
                </a:moveTo>
                <a:lnTo>
                  <a:pt x="95250" y="38100"/>
                </a:lnTo>
                <a:lnTo>
                  <a:pt x="95250" y="76200"/>
                </a:lnTo>
                <a:lnTo>
                  <a:pt x="114300" y="76200"/>
                </a:lnTo>
                <a:lnTo>
                  <a:pt x="114300" y="38100"/>
                </a:lnTo>
                <a:close/>
              </a:path>
              <a:path w="4267200" h="114300">
                <a:moveTo>
                  <a:pt x="4267200" y="38100"/>
                </a:moveTo>
                <a:lnTo>
                  <a:pt x="114300" y="38100"/>
                </a:lnTo>
                <a:lnTo>
                  <a:pt x="114300" y="76200"/>
                </a:lnTo>
                <a:lnTo>
                  <a:pt x="4267200" y="76200"/>
                </a:lnTo>
                <a:lnTo>
                  <a:pt x="4267200" y="38100"/>
                </a:lnTo>
                <a:close/>
              </a:path>
            </a:pathLst>
          </a:custGeom>
          <a:solidFill>
            <a:srgbClr val="FF3300"/>
          </a:solidFill>
        </p:spPr>
        <p:txBody>
          <a:bodyPr wrap="square" lIns="0" tIns="0" rIns="0" bIns="0" rtlCol="0"/>
          <a:lstStyle/>
          <a:p>
            <a:endParaRPr/>
          </a:p>
        </p:txBody>
      </p:sp>
      <p:sp>
        <p:nvSpPr>
          <p:cNvPr id="27" name="object 27"/>
          <p:cNvSpPr txBox="1"/>
          <p:nvPr/>
        </p:nvSpPr>
        <p:spPr>
          <a:xfrm>
            <a:off x="6040754" y="4287392"/>
            <a:ext cx="334010" cy="391160"/>
          </a:xfrm>
          <a:prstGeom prst="rect">
            <a:avLst/>
          </a:prstGeom>
        </p:spPr>
        <p:txBody>
          <a:bodyPr vert="horz" wrap="square" lIns="0" tIns="12700" rIns="0" bIns="0" rtlCol="0">
            <a:spAutoFit/>
          </a:bodyPr>
          <a:lstStyle/>
          <a:p>
            <a:pPr marL="25400">
              <a:lnSpc>
                <a:spcPct val="100000"/>
              </a:lnSpc>
              <a:spcBef>
                <a:spcPts val="100"/>
              </a:spcBef>
            </a:pPr>
            <a:r>
              <a:rPr sz="2400" i="1" spc="-5" dirty="0">
                <a:solidFill>
                  <a:srgbClr val="FF3300"/>
                </a:solidFill>
                <a:latin typeface="Times New Roman"/>
                <a:cs typeface="Times New Roman"/>
              </a:rPr>
              <a:t>L</a:t>
            </a:r>
            <a:r>
              <a:rPr sz="2400" spc="-7" baseline="-20833" dirty="0">
                <a:solidFill>
                  <a:srgbClr val="FF3300"/>
                </a:solidFill>
                <a:latin typeface="Times New Roman"/>
                <a:cs typeface="Times New Roman"/>
              </a:rPr>
              <a:t>2</a:t>
            </a:r>
            <a:endParaRPr sz="2400" baseline="-20833">
              <a:latin typeface="Times New Roman"/>
              <a:cs typeface="Times New Roman"/>
            </a:endParaRPr>
          </a:p>
        </p:txBody>
      </p:sp>
      <p:sp>
        <p:nvSpPr>
          <p:cNvPr id="28" name="object 28"/>
          <p:cNvSpPr/>
          <p:nvPr/>
        </p:nvSpPr>
        <p:spPr>
          <a:xfrm>
            <a:off x="2303779" y="2041651"/>
            <a:ext cx="3747770" cy="3747770"/>
          </a:xfrm>
          <a:custGeom>
            <a:avLst/>
            <a:gdLst/>
            <a:ahLst/>
            <a:cxnLst/>
            <a:rect l="l" t="t" r="r" b="b"/>
            <a:pathLst>
              <a:path w="3747770" h="3747770">
                <a:moveTo>
                  <a:pt x="3652970" y="3679882"/>
                </a:moveTo>
                <a:lnTo>
                  <a:pt x="3625977" y="3706850"/>
                </a:lnTo>
                <a:lnTo>
                  <a:pt x="3747261" y="3747262"/>
                </a:lnTo>
                <a:lnTo>
                  <a:pt x="3729319" y="3693401"/>
                </a:lnTo>
                <a:lnTo>
                  <a:pt x="3666490" y="3693401"/>
                </a:lnTo>
                <a:lnTo>
                  <a:pt x="3652970" y="3679882"/>
                </a:lnTo>
                <a:close/>
              </a:path>
              <a:path w="3747770" h="3747770">
                <a:moveTo>
                  <a:pt x="3679920" y="3652958"/>
                </a:moveTo>
                <a:lnTo>
                  <a:pt x="3652970" y="3679882"/>
                </a:lnTo>
                <a:lnTo>
                  <a:pt x="3666490" y="3693401"/>
                </a:lnTo>
                <a:lnTo>
                  <a:pt x="3693414" y="3666451"/>
                </a:lnTo>
                <a:lnTo>
                  <a:pt x="3679920" y="3652958"/>
                </a:lnTo>
                <a:close/>
              </a:path>
              <a:path w="3747770" h="3747770">
                <a:moveTo>
                  <a:pt x="3706875" y="3626027"/>
                </a:moveTo>
                <a:lnTo>
                  <a:pt x="3679920" y="3652958"/>
                </a:lnTo>
                <a:lnTo>
                  <a:pt x="3693414" y="3666451"/>
                </a:lnTo>
                <a:lnTo>
                  <a:pt x="3666490" y="3693401"/>
                </a:lnTo>
                <a:lnTo>
                  <a:pt x="3729319" y="3693401"/>
                </a:lnTo>
                <a:lnTo>
                  <a:pt x="3706875" y="3626027"/>
                </a:lnTo>
                <a:close/>
              </a:path>
              <a:path w="3747770" h="3747770">
                <a:moveTo>
                  <a:pt x="26923" y="0"/>
                </a:moveTo>
                <a:lnTo>
                  <a:pt x="0" y="26924"/>
                </a:lnTo>
                <a:lnTo>
                  <a:pt x="3652970" y="3679882"/>
                </a:lnTo>
                <a:lnTo>
                  <a:pt x="3679920" y="3652958"/>
                </a:lnTo>
                <a:lnTo>
                  <a:pt x="26923" y="0"/>
                </a:lnTo>
                <a:close/>
              </a:path>
            </a:pathLst>
          </a:custGeom>
          <a:solidFill>
            <a:srgbClr val="FF3300"/>
          </a:solidFill>
        </p:spPr>
        <p:txBody>
          <a:bodyPr wrap="square" lIns="0" tIns="0" rIns="0" bIns="0" rtlCol="0"/>
          <a:lstStyle/>
          <a:p>
            <a:endParaRPr/>
          </a:p>
        </p:txBody>
      </p:sp>
      <p:sp>
        <p:nvSpPr>
          <p:cNvPr id="29" name="object 29"/>
          <p:cNvSpPr txBox="1"/>
          <p:nvPr/>
        </p:nvSpPr>
        <p:spPr>
          <a:xfrm>
            <a:off x="3754373" y="3143834"/>
            <a:ext cx="334645" cy="391795"/>
          </a:xfrm>
          <a:prstGeom prst="rect">
            <a:avLst/>
          </a:prstGeom>
        </p:spPr>
        <p:txBody>
          <a:bodyPr vert="horz" wrap="square" lIns="0" tIns="12700" rIns="0" bIns="0" rtlCol="0">
            <a:spAutoFit/>
          </a:bodyPr>
          <a:lstStyle/>
          <a:p>
            <a:pPr marL="25400">
              <a:lnSpc>
                <a:spcPct val="100000"/>
              </a:lnSpc>
              <a:spcBef>
                <a:spcPts val="100"/>
              </a:spcBef>
            </a:pPr>
            <a:r>
              <a:rPr sz="2400" i="1" spc="-5" dirty="0">
                <a:solidFill>
                  <a:srgbClr val="FF3300"/>
                </a:solidFill>
                <a:latin typeface="Times New Roman"/>
                <a:cs typeface="Times New Roman"/>
              </a:rPr>
              <a:t>L</a:t>
            </a:r>
            <a:r>
              <a:rPr sz="2400" spc="-7" baseline="-20833" dirty="0">
                <a:solidFill>
                  <a:srgbClr val="FF3300"/>
                </a:solidFill>
                <a:latin typeface="Times New Roman"/>
                <a:cs typeface="Times New Roman"/>
              </a:rPr>
              <a:t>3</a:t>
            </a:r>
            <a:endParaRPr sz="2400" baseline="-20833">
              <a:latin typeface="Times New Roman"/>
              <a:cs typeface="Times New Roman"/>
            </a:endParaRPr>
          </a:p>
        </p:txBody>
      </p:sp>
      <p:sp>
        <p:nvSpPr>
          <p:cNvPr id="30" name="object 30"/>
          <p:cNvSpPr txBox="1"/>
          <p:nvPr/>
        </p:nvSpPr>
        <p:spPr>
          <a:xfrm>
            <a:off x="2208276" y="3669791"/>
            <a:ext cx="718185" cy="520065"/>
          </a:xfrm>
          <a:prstGeom prst="rect">
            <a:avLst/>
          </a:prstGeom>
          <a:solidFill>
            <a:srgbClr val="FFFF00"/>
          </a:solidFill>
        </p:spPr>
        <p:txBody>
          <a:bodyPr vert="horz" wrap="square" lIns="0" tIns="34290" rIns="0" bIns="0" rtlCol="0">
            <a:spAutoFit/>
          </a:bodyPr>
          <a:lstStyle/>
          <a:p>
            <a:pPr marL="92075">
              <a:lnSpc>
                <a:spcPct val="100000"/>
              </a:lnSpc>
              <a:spcBef>
                <a:spcPts val="270"/>
              </a:spcBef>
            </a:pPr>
            <a:r>
              <a:rPr sz="2800" spc="-40" dirty="0">
                <a:latin typeface="Times New Roman"/>
                <a:cs typeface="Times New Roman"/>
              </a:rPr>
              <a:t>011</a:t>
            </a:r>
            <a:endParaRPr sz="2800">
              <a:latin typeface="Times New Roman"/>
              <a:cs typeface="Times New Roman"/>
            </a:endParaRPr>
          </a:p>
        </p:txBody>
      </p:sp>
      <p:sp>
        <p:nvSpPr>
          <p:cNvPr id="31" name="object 31"/>
          <p:cNvSpPr txBox="1"/>
          <p:nvPr/>
        </p:nvSpPr>
        <p:spPr>
          <a:xfrm>
            <a:off x="2295144" y="5122164"/>
            <a:ext cx="718185" cy="518159"/>
          </a:xfrm>
          <a:prstGeom prst="rect">
            <a:avLst/>
          </a:prstGeom>
          <a:solidFill>
            <a:srgbClr val="FFFF00"/>
          </a:solidFill>
        </p:spPr>
        <p:txBody>
          <a:bodyPr vert="horz" wrap="square" lIns="0" tIns="33020" rIns="0" bIns="0" rtlCol="0">
            <a:spAutoFit/>
          </a:bodyPr>
          <a:lstStyle/>
          <a:p>
            <a:pPr marL="92075">
              <a:lnSpc>
                <a:spcPct val="100000"/>
              </a:lnSpc>
              <a:spcBef>
                <a:spcPts val="260"/>
              </a:spcBef>
            </a:pPr>
            <a:r>
              <a:rPr sz="2800" spc="-5" dirty="0">
                <a:latin typeface="Times New Roman"/>
                <a:cs typeface="Times New Roman"/>
              </a:rPr>
              <a:t>001</a:t>
            </a:r>
            <a:endParaRPr sz="2800">
              <a:latin typeface="Times New Roman"/>
              <a:cs typeface="Times New Roman"/>
            </a:endParaRPr>
          </a:p>
        </p:txBody>
      </p:sp>
      <p:sp>
        <p:nvSpPr>
          <p:cNvPr id="32" name="object 32"/>
          <p:cNvSpPr txBox="1"/>
          <p:nvPr/>
        </p:nvSpPr>
        <p:spPr>
          <a:xfrm>
            <a:off x="3808476" y="5122164"/>
            <a:ext cx="718185" cy="518159"/>
          </a:xfrm>
          <a:prstGeom prst="rect">
            <a:avLst/>
          </a:prstGeom>
          <a:solidFill>
            <a:srgbClr val="FFFF00"/>
          </a:solidFill>
        </p:spPr>
        <p:txBody>
          <a:bodyPr vert="horz" wrap="square" lIns="0" tIns="33020" rIns="0" bIns="0" rtlCol="0">
            <a:spAutoFit/>
          </a:bodyPr>
          <a:lstStyle/>
          <a:p>
            <a:pPr marL="92075">
              <a:lnSpc>
                <a:spcPct val="100000"/>
              </a:lnSpc>
              <a:spcBef>
                <a:spcPts val="260"/>
              </a:spcBef>
            </a:pPr>
            <a:r>
              <a:rPr sz="2800" spc="-5" dirty="0">
                <a:latin typeface="Times New Roman"/>
                <a:cs typeface="Times New Roman"/>
              </a:rPr>
              <a:t>101</a:t>
            </a:r>
            <a:endParaRPr sz="2800">
              <a:latin typeface="Times New Roman"/>
              <a:cs typeface="Times New Roman"/>
            </a:endParaRPr>
          </a:p>
        </p:txBody>
      </p:sp>
      <p:sp>
        <p:nvSpPr>
          <p:cNvPr id="33" name="object 33"/>
          <p:cNvSpPr/>
          <p:nvPr/>
        </p:nvSpPr>
        <p:spPr>
          <a:xfrm>
            <a:off x="6050279" y="5132832"/>
            <a:ext cx="718185" cy="518159"/>
          </a:xfrm>
          <a:custGeom>
            <a:avLst/>
            <a:gdLst/>
            <a:ahLst/>
            <a:cxnLst/>
            <a:rect l="l" t="t" r="r" b="b"/>
            <a:pathLst>
              <a:path w="718184" h="518160">
                <a:moveTo>
                  <a:pt x="717803" y="0"/>
                </a:moveTo>
                <a:lnTo>
                  <a:pt x="0" y="0"/>
                </a:lnTo>
                <a:lnTo>
                  <a:pt x="0" y="518160"/>
                </a:lnTo>
                <a:lnTo>
                  <a:pt x="717803" y="518160"/>
                </a:lnTo>
                <a:lnTo>
                  <a:pt x="717803" y="0"/>
                </a:lnTo>
                <a:close/>
              </a:path>
            </a:pathLst>
          </a:custGeom>
          <a:solidFill>
            <a:srgbClr val="FFFF00"/>
          </a:solidFill>
        </p:spPr>
        <p:txBody>
          <a:bodyPr wrap="square" lIns="0" tIns="0" rIns="0" bIns="0" rtlCol="0"/>
          <a:lstStyle/>
          <a:p>
            <a:endParaRPr/>
          </a:p>
        </p:txBody>
      </p:sp>
      <p:sp>
        <p:nvSpPr>
          <p:cNvPr id="34" name="object 34"/>
          <p:cNvSpPr txBox="1"/>
          <p:nvPr/>
        </p:nvSpPr>
        <p:spPr>
          <a:xfrm>
            <a:off x="6142354" y="5154548"/>
            <a:ext cx="780415" cy="452120"/>
          </a:xfrm>
          <a:prstGeom prst="rect">
            <a:avLst/>
          </a:prstGeom>
        </p:spPr>
        <p:txBody>
          <a:bodyPr vert="horz" wrap="square" lIns="0" tIns="12065" rIns="0" bIns="0" rtlCol="0">
            <a:spAutoFit/>
          </a:bodyPr>
          <a:lstStyle/>
          <a:p>
            <a:pPr>
              <a:lnSpc>
                <a:spcPct val="100000"/>
              </a:lnSpc>
              <a:spcBef>
                <a:spcPts val="95"/>
              </a:spcBef>
            </a:pPr>
            <a:r>
              <a:rPr sz="2800" dirty="0">
                <a:latin typeface="Times New Roman"/>
                <a:cs typeface="Times New Roman"/>
              </a:rPr>
              <a:t>100</a:t>
            </a:r>
            <a:r>
              <a:rPr sz="2800" spc="-185" dirty="0">
                <a:latin typeface="Times New Roman"/>
                <a:cs typeface="Times New Roman"/>
              </a:rPr>
              <a:t> </a:t>
            </a:r>
            <a:r>
              <a:rPr sz="4200" i="1" spc="-7" baseline="1984" dirty="0">
                <a:latin typeface="Times New Roman"/>
                <a:cs typeface="Times New Roman"/>
              </a:rPr>
              <a:t>x</a:t>
            </a:r>
            <a:endParaRPr sz="4200" baseline="1984">
              <a:latin typeface="Times New Roman"/>
              <a:cs typeface="Times New Roman"/>
            </a:endParaRPr>
          </a:p>
        </p:txBody>
      </p:sp>
      <p:sp>
        <p:nvSpPr>
          <p:cNvPr id="35" name="object 35"/>
          <p:cNvSpPr txBox="1"/>
          <p:nvPr/>
        </p:nvSpPr>
        <p:spPr>
          <a:xfrm>
            <a:off x="4907279" y="3974591"/>
            <a:ext cx="718185" cy="520065"/>
          </a:xfrm>
          <a:prstGeom prst="rect">
            <a:avLst/>
          </a:prstGeom>
          <a:solidFill>
            <a:srgbClr val="FFFF00"/>
          </a:solidFill>
        </p:spPr>
        <p:txBody>
          <a:bodyPr vert="horz" wrap="square" lIns="0" tIns="34290" rIns="0" bIns="0" rtlCol="0">
            <a:spAutoFit/>
          </a:bodyPr>
          <a:lstStyle/>
          <a:p>
            <a:pPr marL="92075">
              <a:lnSpc>
                <a:spcPct val="100000"/>
              </a:lnSpc>
              <a:spcBef>
                <a:spcPts val="270"/>
              </a:spcBef>
            </a:pPr>
            <a:r>
              <a:rPr sz="2800" spc="-40" dirty="0">
                <a:latin typeface="Times New Roman"/>
                <a:cs typeface="Times New Roman"/>
              </a:rPr>
              <a:t>110</a:t>
            </a:r>
            <a:endParaRPr sz="2800">
              <a:latin typeface="Times New Roman"/>
              <a:cs typeface="Times New Roman"/>
            </a:endParaRPr>
          </a:p>
        </p:txBody>
      </p:sp>
      <p:sp>
        <p:nvSpPr>
          <p:cNvPr id="36" name="object 36"/>
          <p:cNvSpPr/>
          <p:nvPr/>
        </p:nvSpPr>
        <p:spPr>
          <a:xfrm>
            <a:off x="2583179" y="1627632"/>
            <a:ext cx="718185" cy="518159"/>
          </a:xfrm>
          <a:custGeom>
            <a:avLst/>
            <a:gdLst/>
            <a:ahLst/>
            <a:cxnLst/>
            <a:rect l="l" t="t" r="r" b="b"/>
            <a:pathLst>
              <a:path w="718185" h="518160">
                <a:moveTo>
                  <a:pt x="717804" y="0"/>
                </a:moveTo>
                <a:lnTo>
                  <a:pt x="0" y="0"/>
                </a:lnTo>
                <a:lnTo>
                  <a:pt x="0" y="518160"/>
                </a:lnTo>
                <a:lnTo>
                  <a:pt x="717804" y="518160"/>
                </a:lnTo>
                <a:lnTo>
                  <a:pt x="717804" y="0"/>
                </a:lnTo>
                <a:close/>
              </a:path>
            </a:pathLst>
          </a:custGeom>
          <a:solidFill>
            <a:srgbClr val="FFFF00"/>
          </a:solidFill>
        </p:spPr>
        <p:txBody>
          <a:bodyPr wrap="square" lIns="0" tIns="0" rIns="0" bIns="0" rtlCol="0"/>
          <a:lstStyle/>
          <a:p>
            <a:endParaRPr/>
          </a:p>
        </p:txBody>
      </p:sp>
      <p:sp>
        <p:nvSpPr>
          <p:cNvPr id="37" name="object 37"/>
          <p:cNvSpPr txBox="1"/>
          <p:nvPr/>
        </p:nvSpPr>
        <p:spPr>
          <a:xfrm>
            <a:off x="2583179" y="1808988"/>
            <a:ext cx="718185" cy="337185"/>
          </a:xfrm>
          <a:prstGeom prst="rect">
            <a:avLst/>
          </a:prstGeom>
        </p:spPr>
        <p:txBody>
          <a:bodyPr vert="horz" wrap="square" lIns="0" tIns="0" rIns="0" bIns="0" rtlCol="0">
            <a:spAutoFit/>
          </a:bodyPr>
          <a:lstStyle/>
          <a:p>
            <a:pPr marL="91440">
              <a:lnSpc>
                <a:spcPts val="2190"/>
              </a:lnSpc>
            </a:pPr>
            <a:r>
              <a:rPr sz="2800" spc="-5" dirty="0">
                <a:latin typeface="Times New Roman"/>
                <a:cs typeface="Times New Roman"/>
              </a:rPr>
              <a:t>010</a:t>
            </a:r>
            <a:endParaRPr sz="2800">
              <a:latin typeface="Times New Roman"/>
              <a:cs typeface="Times New Roman"/>
            </a:endParaRPr>
          </a:p>
        </p:txBody>
      </p:sp>
      <p:sp>
        <p:nvSpPr>
          <p:cNvPr id="38" name="object 38"/>
          <p:cNvSpPr txBox="1"/>
          <p:nvPr/>
        </p:nvSpPr>
        <p:spPr>
          <a:xfrm>
            <a:off x="3589020" y="4169664"/>
            <a:ext cx="718185" cy="518159"/>
          </a:xfrm>
          <a:prstGeom prst="rect">
            <a:avLst/>
          </a:prstGeom>
          <a:solidFill>
            <a:srgbClr val="FFFF00"/>
          </a:solidFill>
        </p:spPr>
        <p:txBody>
          <a:bodyPr vert="horz" wrap="square" lIns="0" tIns="33020" rIns="0" bIns="0" rtlCol="0">
            <a:spAutoFit/>
          </a:bodyPr>
          <a:lstStyle/>
          <a:p>
            <a:pPr marL="92075">
              <a:lnSpc>
                <a:spcPct val="100000"/>
              </a:lnSpc>
              <a:spcBef>
                <a:spcPts val="260"/>
              </a:spcBef>
            </a:pPr>
            <a:r>
              <a:rPr sz="2800" spc="-110" dirty="0">
                <a:latin typeface="Times New Roman"/>
                <a:cs typeface="Times New Roman"/>
              </a:rPr>
              <a:t>111</a:t>
            </a:r>
            <a:endParaRPr sz="2800">
              <a:latin typeface="Times New Roman"/>
              <a:cs typeface="Times New Roman"/>
            </a:endParaRPr>
          </a:p>
        </p:txBody>
      </p:sp>
      <p:sp>
        <p:nvSpPr>
          <p:cNvPr id="39" name="object 39"/>
          <p:cNvSpPr/>
          <p:nvPr/>
        </p:nvSpPr>
        <p:spPr>
          <a:xfrm>
            <a:off x="7709916" y="3176777"/>
            <a:ext cx="1914525" cy="577850"/>
          </a:xfrm>
          <a:custGeom>
            <a:avLst/>
            <a:gdLst/>
            <a:ahLst/>
            <a:cxnLst/>
            <a:rect l="l" t="t" r="r" b="b"/>
            <a:pathLst>
              <a:path w="1914525" h="577850">
                <a:moveTo>
                  <a:pt x="114300" y="114300"/>
                </a:moveTo>
                <a:lnTo>
                  <a:pt x="104775" y="95250"/>
                </a:lnTo>
                <a:lnTo>
                  <a:pt x="57150" y="0"/>
                </a:lnTo>
                <a:lnTo>
                  <a:pt x="0" y="114300"/>
                </a:lnTo>
                <a:lnTo>
                  <a:pt x="38100" y="114300"/>
                </a:lnTo>
                <a:lnTo>
                  <a:pt x="38100" y="577596"/>
                </a:lnTo>
                <a:lnTo>
                  <a:pt x="76200" y="577596"/>
                </a:lnTo>
                <a:lnTo>
                  <a:pt x="76200" y="114300"/>
                </a:lnTo>
                <a:lnTo>
                  <a:pt x="114300" y="114300"/>
                </a:lnTo>
                <a:close/>
              </a:path>
              <a:path w="1914525" h="577850">
                <a:moveTo>
                  <a:pt x="1050036" y="114300"/>
                </a:moveTo>
                <a:lnTo>
                  <a:pt x="1040511" y="95250"/>
                </a:lnTo>
                <a:lnTo>
                  <a:pt x="992886" y="0"/>
                </a:lnTo>
                <a:lnTo>
                  <a:pt x="935736" y="114300"/>
                </a:lnTo>
                <a:lnTo>
                  <a:pt x="973836" y="114300"/>
                </a:lnTo>
                <a:lnTo>
                  <a:pt x="973836" y="577596"/>
                </a:lnTo>
                <a:lnTo>
                  <a:pt x="1011936" y="577596"/>
                </a:lnTo>
                <a:lnTo>
                  <a:pt x="1011936" y="114300"/>
                </a:lnTo>
                <a:lnTo>
                  <a:pt x="1050036" y="114300"/>
                </a:lnTo>
                <a:close/>
              </a:path>
              <a:path w="1914525" h="577850">
                <a:moveTo>
                  <a:pt x="1914144" y="114300"/>
                </a:moveTo>
                <a:lnTo>
                  <a:pt x="1904619" y="95250"/>
                </a:lnTo>
                <a:lnTo>
                  <a:pt x="1856994" y="0"/>
                </a:lnTo>
                <a:lnTo>
                  <a:pt x="1799844" y="114300"/>
                </a:lnTo>
                <a:lnTo>
                  <a:pt x="1837944" y="114300"/>
                </a:lnTo>
                <a:lnTo>
                  <a:pt x="1837944" y="577596"/>
                </a:lnTo>
                <a:lnTo>
                  <a:pt x="1876044" y="577596"/>
                </a:lnTo>
                <a:lnTo>
                  <a:pt x="1876044" y="114300"/>
                </a:lnTo>
                <a:lnTo>
                  <a:pt x="1914144" y="114300"/>
                </a:lnTo>
                <a:close/>
              </a:path>
            </a:pathLst>
          </a:custGeom>
          <a:solidFill>
            <a:srgbClr val="FF3399"/>
          </a:solidFill>
        </p:spPr>
        <p:txBody>
          <a:bodyPr wrap="square" lIns="0" tIns="0" rIns="0" bIns="0" rtlCol="0"/>
          <a:lstStyle/>
          <a:p>
            <a:endParaRPr/>
          </a:p>
        </p:txBody>
      </p:sp>
      <p:sp>
        <p:nvSpPr>
          <p:cNvPr id="40" name="object 40"/>
          <p:cNvSpPr txBox="1"/>
          <p:nvPr/>
        </p:nvSpPr>
        <p:spPr>
          <a:xfrm>
            <a:off x="7773669" y="2664967"/>
            <a:ext cx="173355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omic Sans MS"/>
                <a:cs typeface="Comic Sans MS"/>
              </a:rPr>
              <a:t>Region</a:t>
            </a:r>
            <a:r>
              <a:rPr sz="2400" spc="-75" dirty="0">
                <a:latin typeface="Comic Sans MS"/>
                <a:cs typeface="Comic Sans MS"/>
              </a:rPr>
              <a:t> </a:t>
            </a:r>
            <a:r>
              <a:rPr sz="2400" spc="-5" dirty="0">
                <a:latin typeface="Comic Sans MS"/>
                <a:cs typeface="Comic Sans MS"/>
              </a:rPr>
              <a:t>Code</a:t>
            </a:r>
            <a:endParaRPr sz="2400">
              <a:latin typeface="Comic Sans MS"/>
              <a:cs typeface="Comic Sans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79904" y="1812035"/>
            <a:ext cx="5184775" cy="4131945"/>
            <a:chOff x="2279904" y="1812035"/>
            <a:chExt cx="5184775" cy="4131945"/>
          </a:xfrm>
        </p:grpSpPr>
        <p:sp>
          <p:nvSpPr>
            <p:cNvPr id="3" name="object 3"/>
            <p:cNvSpPr/>
            <p:nvPr/>
          </p:nvSpPr>
          <p:spPr>
            <a:xfrm>
              <a:off x="2279904" y="1812035"/>
              <a:ext cx="5184775" cy="4131945"/>
            </a:xfrm>
            <a:custGeom>
              <a:avLst/>
              <a:gdLst/>
              <a:ahLst/>
              <a:cxnLst/>
              <a:rect l="l" t="t" r="r" b="b"/>
              <a:pathLst>
                <a:path w="5184775" h="4131945">
                  <a:moveTo>
                    <a:pt x="5184648" y="0"/>
                  </a:moveTo>
                  <a:lnTo>
                    <a:pt x="0" y="0"/>
                  </a:lnTo>
                  <a:lnTo>
                    <a:pt x="0" y="4131564"/>
                  </a:lnTo>
                  <a:lnTo>
                    <a:pt x="5184648" y="4131564"/>
                  </a:lnTo>
                  <a:lnTo>
                    <a:pt x="5184648" y="0"/>
                  </a:lnTo>
                  <a:close/>
                </a:path>
              </a:pathLst>
            </a:custGeom>
            <a:solidFill>
              <a:srgbClr val="DDDDDD"/>
            </a:solidFill>
          </p:spPr>
          <p:txBody>
            <a:bodyPr wrap="square" lIns="0" tIns="0" rIns="0" bIns="0" rtlCol="0"/>
            <a:lstStyle/>
            <a:p>
              <a:endParaRPr/>
            </a:p>
          </p:txBody>
        </p:sp>
        <p:sp>
          <p:nvSpPr>
            <p:cNvPr id="4" name="object 4"/>
            <p:cNvSpPr/>
            <p:nvPr/>
          </p:nvSpPr>
          <p:spPr>
            <a:xfrm>
              <a:off x="2424684" y="1955291"/>
              <a:ext cx="4890770" cy="3959860"/>
            </a:xfrm>
            <a:custGeom>
              <a:avLst/>
              <a:gdLst/>
              <a:ahLst/>
              <a:cxnLst/>
              <a:rect l="l" t="t" r="r" b="b"/>
              <a:pathLst>
                <a:path w="4890770" h="3959860">
                  <a:moveTo>
                    <a:pt x="4890516" y="3302508"/>
                  </a:moveTo>
                  <a:lnTo>
                    <a:pt x="4878006" y="3296285"/>
                  </a:lnTo>
                  <a:lnTo>
                    <a:pt x="4814189" y="3264535"/>
                  </a:lnTo>
                  <a:lnTo>
                    <a:pt x="4814290" y="3296310"/>
                  </a:lnTo>
                  <a:lnTo>
                    <a:pt x="868921" y="3303689"/>
                  </a:lnTo>
                  <a:lnTo>
                    <a:pt x="868921" y="76212"/>
                  </a:lnTo>
                  <a:lnTo>
                    <a:pt x="900684" y="76212"/>
                  </a:lnTo>
                  <a:lnTo>
                    <a:pt x="894321" y="63500"/>
                  </a:lnTo>
                  <a:lnTo>
                    <a:pt x="862571" y="0"/>
                  </a:lnTo>
                  <a:lnTo>
                    <a:pt x="824471" y="76212"/>
                  </a:lnTo>
                  <a:lnTo>
                    <a:pt x="856221" y="76212"/>
                  </a:lnTo>
                  <a:lnTo>
                    <a:pt x="856221" y="3303714"/>
                  </a:lnTo>
                  <a:lnTo>
                    <a:pt x="0" y="3305302"/>
                  </a:lnTo>
                  <a:lnTo>
                    <a:pt x="0" y="3318002"/>
                  </a:lnTo>
                  <a:lnTo>
                    <a:pt x="856221" y="3316414"/>
                  </a:lnTo>
                  <a:lnTo>
                    <a:pt x="856221" y="3959352"/>
                  </a:lnTo>
                  <a:lnTo>
                    <a:pt x="868921" y="3959352"/>
                  </a:lnTo>
                  <a:lnTo>
                    <a:pt x="868921" y="3316389"/>
                  </a:lnTo>
                  <a:lnTo>
                    <a:pt x="4814328" y="3309010"/>
                  </a:lnTo>
                  <a:lnTo>
                    <a:pt x="4814443" y="3340735"/>
                  </a:lnTo>
                  <a:lnTo>
                    <a:pt x="4890516" y="3302508"/>
                  </a:lnTo>
                  <a:close/>
                </a:path>
              </a:pathLst>
            </a:custGeom>
            <a:solidFill>
              <a:srgbClr val="000000"/>
            </a:solidFill>
          </p:spPr>
          <p:txBody>
            <a:bodyPr wrap="square" lIns="0" tIns="0" rIns="0" bIns="0" rtlCol="0"/>
            <a:lstStyle/>
            <a:p>
              <a:endParaRPr/>
            </a:p>
          </p:txBody>
        </p:sp>
      </p:grpSp>
      <p:sp>
        <p:nvSpPr>
          <p:cNvPr id="5" name="object 5"/>
          <p:cNvSpPr txBox="1"/>
          <p:nvPr/>
        </p:nvSpPr>
        <p:spPr>
          <a:xfrm>
            <a:off x="7026529" y="5141721"/>
            <a:ext cx="170815" cy="452120"/>
          </a:xfrm>
          <a:prstGeom prst="rect">
            <a:avLst/>
          </a:prstGeom>
        </p:spPr>
        <p:txBody>
          <a:bodyPr vert="horz" wrap="square" lIns="0" tIns="12065" rIns="0" bIns="0" rtlCol="0">
            <a:spAutoFit/>
          </a:bodyPr>
          <a:lstStyle/>
          <a:p>
            <a:pPr>
              <a:lnSpc>
                <a:spcPct val="100000"/>
              </a:lnSpc>
              <a:spcBef>
                <a:spcPts val="95"/>
              </a:spcBef>
            </a:pPr>
            <a:r>
              <a:rPr sz="2800" i="1" spc="-5" dirty="0">
                <a:latin typeface="Times New Roman"/>
                <a:cs typeface="Times New Roman"/>
              </a:rPr>
              <a:t>x</a:t>
            </a:r>
            <a:endParaRPr sz="2800">
              <a:latin typeface="Times New Roman"/>
              <a:cs typeface="Times New Roman"/>
            </a:endParaRPr>
          </a:p>
        </p:txBody>
      </p:sp>
      <p:sp>
        <p:nvSpPr>
          <p:cNvPr id="6" name="object 6"/>
          <p:cNvSpPr txBox="1"/>
          <p:nvPr/>
        </p:nvSpPr>
        <p:spPr>
          <a:xfrm>
            <a:off x="3038220" y="1832305"/>
            <a:ext cx="170815" cy="452120"/>
          </a:xfrm>
          <a:prstGeom prst="rect">
            <a:avLst/>
          </a:prstGeom>
        </p:spPr>
        <p:txBody>
          <a:bodyPr vert="horz" wrap="square" lIns="0" tIns="12065" rIns="0" bIns="0" rtlCol="0">
            <a:spAutoFit/>
          </a:bodyPr>
          <a:lstStyle/>
          <a:p>
            <a:pPr>
              <a:lnSpc>
                <a:spcPct val="100000"/>
              </a:lnSpc>
              <a:spcBef>
                <a:spcPts val="95"/>
              </a:spcBef>
            </a:pPr>
            <a:r>
              <a:rPr sz="2800" i="1" spc="-5" dirty="0">
                <a:latin typeface="Times New Roman"/>
                <a:cs typeface="Times New Roman"/>
              </a:rPr>
              <a:t>y</a:t>
            </a:r>
            <a:endParaRPr sz="2800">
              <a:latin typeface="Times New Roman"/>
              <a:cs typeface="Times New Roman"/>
            </a:endParaRPr>
          </a:p>
        </p:txBody>
      </p:sp>
      <p:sp>
        <p:nvSpPr>
          <p:cNvPr id="7" name="object 7"/>
          <p:cNvSpPr/>
          <p:nvPr/>
        </p:nvSpPr>
        <p:spPr>
          <a:xfrm>
            <a:off x="3677411" y="1981961"/>
            <a:ext cx="114300" cy="3810000"/>
          </a:xfrm>
          <a:custGeom>
            <a:avLst/>
            <a:gdLst/>
            <a:ahLst/>
            <a:cxnLst/>
            <a:rect l="l" t="t" r="r" b="b"/>
            <a:pathLst>
              <a:path w="114300" h="3810000">
                <a:moveTo>
                  <a:pt x="76200" y="95250"/>
                </a:moveTo>
                <a:lnTo>
                  <a:pt x="38100" y="95250"/>
                </a:lnTo>
                <a:lnTo>
                  <a:pt x="38100" y="3810000"/>
                </a:lnTo>
                <a:lnTo>
                  <a:pt x="76200" y="3810000"/>
                </a:lnTo>
                <a:lnTo>
                  <a:pt x="76200" y="95250"/>
                </a:lnTo>
                <a:close/>
              </a:path>
              <a:path w="114300" h="3810000">
                <a:moveTo>
                  <a:pt x="57150" y="0"/>
                </a:moveTo>
                <a:lnTo>
                  <a:pt x="0" y="114300"/>
                </a:lnTo>
                <a:lnTo>
                  <a:pt x="38100" y="114300"/>
                </a:lnTo>
                <a:lnTo>
                  <a:pt x="38100" y="95250"/>
                </a:lnTo>
                <a:lnTo>
                  <a:pt x="104775" y="95250"/>
                </a:lnTo>
                <a:lnTo>
                  <a:pt x="57150" y="0"/>
                </a:lnTo>
                <a:close/>
              </a:path>
              <a:path w="114300" h="3810000">
                <a:moveTo>
                  <a:pt x="104775" y="95250"/>
                </a:moveTo>
                <a:lnTo>
                  <a:pt x="76200" y="95250"/>
                </a:lnTo>
                <a:lnTo>
                  <a:pt x="76200" y="114300"/>
                </a:lnTo>
                <a:lnTo>
                  <a:pt x="114300" y="114300"/>
                </a:lnTo>
                <a:lnTo>
                  <a:pt x="104775" y="95250"/>
                </a:lnTo>
                <a:close/>
              </a:path>
            </a:pathLst>
          </a:custGeom>
          <a:solidFill>
            <a:srgbClr val="FF3300"/>
          </a:solidFill>
        </p:spPr>
        <p:txBody>
          <a:bodyPr wrap="square" lIns="0" tIns="0" rIns="0" bIns="0" rtlCol="0"/>
          <a:lstStyle/>
          <a:p>
            <a:endParaRPr/>
          </a:p>
        </p:txBody>
      </p:sp>
      <p:sp>
        <p:nvSpPr>
          <p:cNvPr id="8" name="object 8"/>
          <p:cNvSpPr txBox="1"/>
          <p:nvPr/>
        </p:nvSpPr>
        <p:spPr>
          <a:xfrm>
            <a:off x="3800475" y="1927986"/>
            <a:ext cx="334010" cy="391160"/>
          </a:xfrm>
          <a:prstGeom prst="rect">
            <a:avLst/>
          </a:prstGeom>
        </p:spPr>
        <p:txBody>
          <a:bodyPr vert="horz" wrap="square" lIns="0" tIns="12700" rIns="0" bIns="0" rtlCol="0">
            <a:spAutoFit/>
          </a:bodyPr>
          <a:lstStyle/>
          <a:p>
            <a:pPr marL="25400">
              <a:lnSpc>
                <a:spcPct val="100000"/>
              </a:lnSpc>
              <a:spcBef>
                <a:spcPts val="100"/>
              </a:spcBef>
            </a:pPr>
            <a:r>
              <a:rPr sz="2400" i="1" spc="-5" dirty="0">
                <a:solidFill>
                  <a:srgbClr val="FF3300"/>
                </a:solidFill>
                <a:latin typeface="Times New Roman"/>
                <a:cs typeface="Times New Roman"/>
              </a:rPr>
              <a:t>L</a:t>
            </a:r>
            <a:r>
              <a:rPr sz="2400" spc="-7" baseline="-20833" dirty="0">
                <a:solidFill>
                  <a:srgbClr val="FF3300"/>
                </a:solidFill>
                <a:latin typeface="Times New Roman"/>
                <a:cs typeface="Times New Roman"/>
              </a:rPr>
              <a:t>1</a:t>
            </a:r>
            <a:endParaRPr sz="2400" baseline="-20833">
              <a:latin typeface="Times New Roman"/>
              <a:cs typeface="Times New Roman"/>
            </a:endParaRPr>
          </a:p>
        </p:txBody>
      </p:sp>
      <p:sp>
        <p:nvSpPr>
          <p:cNvPr id="9" name="object 9"/>
          <p:cNvSpPr/>
          <p:nvPr/>
        </p:nvSpPr>
        <p:spPr>
          <a:xfrm>
            <a:off x="2439161" y="4744211"/>
            <a:ext cx="4267200" cy="114300"/>
          </a:xfrm>
          <a:custGeom>
            <a:avLst/>
            <a:gdLst/>
            <a:ahLst/>
            <a:cxnLst/>
            <a:rect l="l" t="t" r="r" b="b"/>
            <a:pathLst>
              <a:path w="4267200" h="114300">
                <a:moveTo>
                  <a:pt x="114300" y="0"/>
                </a:moveTo>
                <a:lnTo>
                  <a:pt x="0" y="57150"/>
                </a:lnTo>
                <a:lnTo>
                  <a:pt x="114300" y="114300"/>
                </a:lnTo>
                <a:lnTo>
                  <a:pt x="114300" y="76200"/>
                </a:lnTo>
                <a:lnTo>
                  <a:pt x="95250" y="76200"/>
                </a:lnTo>
                <a:lnTo>
                  <a:pt x="95250" y="38100"/>
                </a:lnTo>
                <a:lnTo>
                  <a:pt x="114300" y="38100"/>
                </a:lnTo>
                <a:lnTo>
                  <a:pt x="114300" y="0"/>
                </a:lnTo>
                <a:close/>
              </a:path>
              <a:path w="4267200" h="114300">
                <a:moveTo>
                  <a:pt x="114300" y="38100"/>
                </a:moveTo>
                <a:lnTo>
                  <a:pt x="95250" y="38100"/>
                </a:lnTo>
                <a:lnTo>
                  <a:pt x="95250" y="76200"/>
                </a:lnTo>
                <a:lnTo>
                  <a:pt x="114300" y="76200"/>
                </a:lnTo>
                <a:lnTo>
                  <a:pt x="114300" y="38100"/>
                </a:lnTo>
                <a:close/>
              </a:path>
              <a:path w="4267200" h="114300">
                <a:moveTo>
                  <a:pt x="4267199" y="38100"/>
                </a:moveTo>
                <a:lnTo>
                  <a:pt x="114300" y="38100"/>
                </a:lnTo>
                <a:lnTo>
                  <a:pt x="114300" y="76200"/>
                </a:lnTo>
                <a:lnTo>
                  <a:pt x="4267199" y="76200"/>
                </a:lnTo>
                <a:lnTo>
                  <a:pt x="4267199" y="38100"/>
                </a:lnTo>
                <a:close/>
              </a:path>
            </a:pathLst>
          </a:custGeom>
          <a:solidFill>
            <a:srgbClr val="FF3300"/>
          </a:solidFill>
        </p:spPr>
        <p:txBody>
          <a:bodyPr wrap="square" lIns="0" tIns="0" rIns="0" bIns="0" rtlCol="0"/>
          <a:lstStyle/>
          <a:p>
            <a:endParaRPr/>
          </a:p>
        </p:txBody>
      </p:sp>
      <p:sp>
        <p:nvSpPr>
          <p:cNvPr id="10" name="object 10"/>
          <p:cNvSpPr txBox="1"/>
          <p:nvPr/>
        </p:nvSpPr>
        <p:spPr>
          <a:xfrm>
            <a:off x="6340475" y="4290441"/>
            <a:ext cx="182245" cy="391160"/>
          </a:xfrm>
          <a:prstGeom prst="rect">
            <a:avLst/>
          </a:prstGeom>
        </p:spPr>
        <p:txBody>
          <a:bodyPr vert="horz" wrap="square" lIns="0" tIns="12700" rIns="0" bIns="0" rtlCol="0">
            <a:spAutoFit/>
          </a:bodyPr>
          <a:lstStyle/>
          <a:p>
            <a:pPr>
              <a:lnSpc>
                <a:spcPct val="100000"/>
              </a:lnSpc>
              <a:spcBef>
                <a:spcPts val="100"/>
              </a:spcBef>
            </a:pPr>
            <a:r>
              <a:rPr sz="2400" i="1" spc="-5" dirty="0">
                <a:solidFill>
                  <a:srgbClr val="FF3300"/>
                </a:solidFill>
                <a:latin typeface="Times New Roman"/>
                <a:cs typeface="Times New Roman"/>
              </a:rPr>
              <a:t>L</a:t>
            </a:r>
            <a:endParaRPr sz="2400">
              <a:latin typeface="Times New Roman"/>
              <a:cs typeface="Times New Roman"/>
            </a:endParaRPr>
          </a:p>
        </p:txBody>
      </p:sp>
      <p:sp>
        <p:nvSpPr>
          <p:cNvPr id="11" name="object 11"/>
          <p:cNvSpPr txBox="1"/>
          <p:nvPr/>
        </p:nvSpPr>
        <p:spPr>
          <a:xfrm>
            <a:off x="6509893" y="4467225"/>
            <a:ext cx="114300" cy="269240"/>
          </a:xfrm>
          <a:prstGeom prst="rect">
            <a:avLst/>
          </a:prstGeom>
        </p:spPr>
        <p:txBody>
          <a:bodyPr vert="horz" wrap="square" lIns="0" tIns="12065" rIns="0" bIns="0" rtlCol="0">
            <a:spAutoFit/>
          </a:bodyPr>
          <a:lstStyle/>
          <a:p>
            <a:pPr>
              <a:lnSpc>
                <a:spcPct val="100000"/>
              </a:lnSpc>
              <a:spcBef>
                <a:spcPts val="95"/>
              </a:spcBef>
            </a:pPr>
            <a:r>
              <a:rPr sz="1600" spc="-5" dirty="0">
                <a:solidFill>
                  <a:srgbClr val="FF3300"/>
                </a:solidFill>
                <a:latin typeface="Times New Roman"/>
                <a:cs typeface="Times New Roman"/>
              </a:rPr>
              <a:t>2</a:t>
            </a:r>
            <a:endParaRPr sz="1600">
              <a:latin typeface="Times New Roman"/>
              <a:cs typeface="Times New Roman"/>
            </a:endParaRPr>
          </a:p>
        </p:txBody>
      </p:sp>
      <p:sp>
        <p:nvSpPr>
          <p:cNvPr id="12" name="object 12"/>
          <p:cNvSpPr/>
          <p:nvPr/>
        </p:nvSpPr>
        <p:spPr>
          <a:xfrm>
            <a:off x="2578100" y="2044700"/>
            <a:ext cx="3747770" cy="3747770"/>
          </a:xfrm>
          <a:custGeom>
            <a:avLst/>
            <a:gdLst/>
            <a:ahLst/>
            <a:cxnLst/>
            <a:rect l="l" t="t" r="r" b="b"/>
            <a:pathLst>
              <a:path w="3747770" h="3747770">
                <a:moveTo>
                  <a:pt x="3652977" y="3679875"/>
                </a:moveTo>
                <a:lnTo>
                  <a:pt x="3625977" y="3706850"/>
                </a:lnTo>
                <a:lnTo>
                  <a:pt x="3747262" y="3747262"/>
                </a:lnTo>
                <a:lnTo>
                  <a:pt x="3729315" y="3693388"/>
                </a:lnTo>
                <a:lnTo>
                  <a:pt x="3666490" y="3693388"/>
                </a:lnTo>
                <a:lnTo>
                  <a:pt x="3652977" y="3679875"/>
                </a:lnTo>
                <a:close/>
              </a:path>
              <a:path w="3747770" h="3747770">
                <a:moveTo>
                  <a:pt x="3679920" y="3652958"/>
                </a:moveTo>
                <a:lnTo>
                  <a:pt x="3652977" y="3679875"/>
                </a:lnTo>
                <a:lnTo>
                  <a:pt x="3666490" y="3693388"/>
                </a:lnTo>
                <a:lnTo>
                  <a:pt x="3693414" y="3666451"/>
                </a:lnTo>
                <a:lnTo>
                  <a:pt x="3679920" y="3652958"/>
                </a:lnTo>
                <a:close/>
              </a:path>
              <a:path w="3747770" h="3747770">
                <a:moveTo>
                  <a:pt x="3706876" y="3626027"/>
                </a:moveTo>
                <a:lnTo>
                  <a:pt x="3679920" y="3652958"/>
                </a:lnTo>
                <a:lnTo>
                  <a:pt x="3693414" y="3666451"/>
                </a:lnTo>
                <a:lnTo>
                  <a:pt x="3666490" y="3693388"/>
                </a:lnTo>
                <a:lnTo>
                  <a:pt x="3729315" y="3693388"/>
                </a:lnTo>
                <a:lnTo>
                  <a:pt x="3706876" y="3626027"/>
                </a:lnTo>
                <a:close/>
              </a:path>
              <a:path w="3747770" h="3747770">
                <a:moveTo>
                  <a:pt x="26924" y="0"/>
                </a:moveTo>
                <a:lnTo>
                  <a:pt x="0" y="26924"/>
                </a:lnTo>
                <a:lnTo>
                  <a:pt x="3652977" y="3679875"/>
                </a:lnTo>
                <a:lnTo>
                  <a:pt x="3679920" y="3652958"/>
                </a:lnTo>
                <a:lnTo>
                  <a:pt x="26924" y="0"/>
                </a:lnTo>
                <a:close/>
              </a:path>
            </a:pathLst>
          </a:custGeom>
          <a:solidFill>
            <a:srgbClr val="FF3300"/>
          </a:solidFill>
        </p:spPr>
        <p:txBody>
          <a:bodyPr wrap="square" lIns="0" tIns="0" rIns="0" bIns="0" rtlCol="0"/>
          <a:lstStyle/>
          <a:p>
            <a:endParaRPr/>
          </a:p>
        </p:txBody>
      </p:sp>
      <p:sp>
        <p:nvSpPr>
          <p:cNvPr id="13" name="object 13"/>
          <p:cNvSpPr txBox="1"/>
          <p:nvPr/>
        </p:nvSpPr>
        <p:spPr>
          <a:xfrm>
            <a:off x="4029075" y="3146882"/>
            <a:ext cx="334645" cy="391795"/>
          </a:xfrm>
          <a:prstGeom prst="rect">
            <a:avLst/>
          </a:prstGeom>
        </p:spPr>
        <p:txBody>
          <a:bodyPr vert="horz" wrap="square" lIns="0" tIns="12700" rIns="0" bIns="0" rtlCol="0">
            <a:spAutoFit/>
          </a:bodyPr>
          <a:lstStyle/>
          <a:p>
            <a:pPr marL="25400">
              <a:lnSpc>
                <a:spcPct val="100000"/>
              </a:lnSpc>
              <a:spcBef>
                <a:spcPts val="100"/>
              </a:spcBef>
            </a:pPr>
            <a:r>
              <a:rPr sz="2400" i="1" spc="-5" dirty="0">
                <a:solidFill>
                  <a:srgbClr val="FF3300"/>
                </a:solidFill>
                <a:latin typeface="Times New Roman"/>
                <a:cs typeface="Times New Roman"/>
              </a:rPr>
              <a:t>L</a:t>
            </a:r>
            <a:r>
              <a:rPr sz="2400" spc="-7" baseline="-20833" dirty="0">
                <a:solidFill>
                  <a:srgbClr val="FF3300"/>
                </a:solidFill>
                <a:latin typeface="Times New Roman"/>
                <a:cs typeface="Times New Roman"/>
              </a:rPr>
              <a:t>3</a:t>
            </a:r>
            <a:endParaRPr sz="2400" baseline="-20833">
              <a:latin typeface="Times New Roman"/>
              <a:cs typeface="Times New Roman"/>
            </a:endParaRPr>
          </a:p>
        </p:txBody>
      </p:sp>
      <p:sp>
        <p:nvSpPr>
          <p:cNvPr id="14" name="object 14"/>
          <p:cNvSpPr txBox="1">
            <a:spLocks noGrp="1"/>
          </p:cNvSpPr>
          <p:nvPr>
            <p:ph type="title"/>
          </p:nvPr>
        </p:nvSpPr>
        <p:spPr>
          <a:xfrm>
            <a:off x="78738" y="992303"/>
            <a:ext cx="10237114" cy="551433"/>
          </a:xfrm>
          <a:prstGeom prst="rect">
            <a:avLst/>
          </a:prstGeom>
        </p:spPr>
        <p:txBody>
          <a:bodyPr vert="horz" wrap="square" lIns="0" tIns="12700" rIns="0" bIns="0" rtlCol="0">
            <a:spAutoFit/>
          </a:bodyPr>
          <a:lstStyle/>
          <a:p>
            <a:pPr marL="12700">
              <a:lnSpc>
                <a:spcPct val="100000"/>
              </a:lnSpc>
              <a:spcBef>
                <a:spcPts val="100"/>
              </a:spcBef>
            </a:pPr>
            <a:r>
              <a:rPr lang="en-US" sz="3500" dirty="0"/>
              <a:t>	</a:t>
            </a:r>
            <a:r>
              <a:rPr sz="3500" dirty="0"/>
              <a:t>Capturing Non-Linearity through Layer</a:t>
            </a:r>
            <a:r>
              <a:rPr sz="3500" spc="-325" dirty="0"/>
              <a:t> </a:t>
            </a:r>
            <a:r>
              <a:rPr sz="3500" dirty="0"/>
              <a:t>Addition</a:t>
            </a:r>
          </a:p>
        </p:txBody>
      </p:sp>
      <p:sp>
        <p:nvSpPr>
          <p:cNvPr id="15" name="object 15"/>
          <p:cNvSpPr/>
          <p:nvPr/>
        </p:nvSpPr>
        <p:spPr>
          <a:xfrm>
            <a:off x="3733800" y="3200400"/>
            <a:ext cx="1600200" cy="1600200"/>
          </a:xfrm>
          <a:custGeom>
            <a:avLst/>
            <a:gdLst/>
            <a:ahLst/>
            <a:cxnLst/>
            <a:rect l="l" t="t" r="r" b="b"/>
            <a:pathLst>
              <a:path w="1600200" h="1600200">
                <a:moveTo>
                  <a:pt x="0" y="0"/>
                </a:moveTo>
                <a:lnTo>
                  <a:pt x="0" y="1600200"/>
                </a:lnTo>
                <a:lnTo>
                  <a:pt x="1600200" y="1600200"/>
                </a:lnTo>
                <a:lnTo>
                  <a:pt x="0" y="0"/>
                </a:lnTo>
                <a:close/>
              </a:path>
            </a:pathLst>
          </a:custGeom>
          <a:solidFill>
            <a:srgbClr val="99FFCC"/>
          </a:solidFill>
        </p:spPr>
        <p:txBody>
          <a:bodyPr wrap="square" lIns="0" tIns="0" rIns="0" bIns="0" rtlCol="0"/>
          <a:lstStyle/>
          <a:p>
            <a:endParaRPr/>
          </a:p>
        </p:txBody>
      </p:sp>
      <p:sp>
        <p:nvSpPr>
          <p:cNvPr id="16" name="object 16"/>
          <p:cNvSpPr txBox="1"/>
          <p:nvPr/>
        </p:nvSpPr>
        <p:spPr>
          <a:xfrm>
            <a:off x="3978275" y="4036263"/>
            <a:ext cx="605790" cy="514350"/>
          </a:xfrm>
          <a:prstGeom prst="rect">
            <a:avLst/>
          </a:prstGeom>
        </p:spPr>
        <p:txBody>
          <a:bodyPr vert="horz" wrap="square" lIns="0" tIns="13335" rIns="0" bIns="0" rtlCol="0">
            <a:spAutoFit/>
          </a:bodyPr>
          <a:lstStyle/>
          <a:p>
            <a:pPr>
              <a:lnSpc>
                <a:spcPct val="100000"/>
              </a:lnSpc>
              <a:spcBef>
                <a:spcPts val="105"/>
              </a:spcBef>
            </a:pPr>
            <a:r>
              <a:rPr sz="3200" i="1" dirty="0">
                <a:solidFill>
                  <a:srgbClr val="CC3300"/>
                </a:solidFill>
                <a:latin typeface="Times New Roman"/>
                <a:cs typeface="Times New Roman"/>
              </a:rPr>
              <a:t>z</a:t>
            </a:r>
            <a:r>
              <a:rPr sz="3200" dirty="0">
                <a:solidFill>
                  <a:srgbClr val="CC3300"/>
                </a:solidFill>
                <a:latin typeface="Times New Roman"/>
                <a:cs typeface="Times New Roman"/>
              </a:rPr>
              <a:t>=1</a:t>
            </a:r>
            <a:endParaRPr sz="3200">
              <a:latin typeface="Times New Roman"/>
              <a:cs typeface="Times New Roman"/>
            </a:endParaRPr>
          </a:p>
        </p:txBody>
      </p:sp>
      <p:sp>
        <p:nvSpPr>
          <p:cNvPr id="17" name="object 17"/>
          <p:cNvSpPr txBox="1"/>
          <p:nvPr/>
        </p:nvSpPr>
        <p:spPr>
          <a:xfrm>
            <a:off x="5197475" y="2534538"/>
            <a:ext cx="605790" cy="513715"/>
          </a:xfrm>
          <a:prstGeom prst="rect">
            <a:avLst/>
          </a:prstGeom>
        </p:spPr>
        <p:txBody>
          <a:bodyPr vert="horz" wrap="square" lIns="0" tIns="13335" rIns="0" bIns="0" rtlCol="0">
            <a:spAutoFit/>
          </a:bodyPr>
          <a:lstStyle/>
          <a:p>
            <a:pPr>
              <a:lnSpc>
                <a:spcPct val="100000"/>
              </a:lnSpc>
              <a:spcBef>
                <a:spcPts val="105"/>
              </a:spcBef>
            </a:pPr>
            <a:r>
              <a:rPr sz="3200" i="1" dirty="0">
                <a:solidFill>
                  <a:srgbClr val="CC3300"/>
                </a:solidFill>
                <a:latin typeface="Times New Roman"/>
                <a:cs typeface="Times New Roman"/>
              </a:rPr>
              <a:t>z</a:t>
            </a:r>
            <a:r>
              <a:rPr sz="3200" spc="5" dirty="0">
                <a:solidFill>
                  <a:srgbClr val="CC3300"/>
                </a:solidFill>
                <a:latin typeface="Times New Roman"/>
                <a:cs typeface="Times New Roman"/>
              </a:rPr>
              <a:t>=0</a:t>
            </a:r>
            <a:endParaRPr sz="3200">
              <a:latin typeface="Times New Roman"/>
              <a:cs typeface="Times New Roman"/>
            </a:endParaRPr>
          </a:p>
        </p:txBody>
      </p:sp>
      <p:grpSp>
        <p:nvGrpSpPr>
          <p:cNvPr id="18" name="object 18"/>
          <p:cNvGrpSpPr/>
          <p:nvPr/>
        </p:nvGrpSpPr>
        <p:grpSpPr>
          <a:xfrm>
            <a:off x="7996237" y="2698750"/>
            <a:ext cx="1838325" cy="1386205"/>
            <a:chOff x="7996237" y="2698750"/>
            <a:chExt cx="1838325" cy="1386205"/>
          </a:xfrm>
        </p:grpSpPr>
        <p:sp>
          <p:nvSpPr>
            <p:cNvPr id="19" name="object 19"/>
            <p:cNvSpPr/>
            <p:nvPr/>
          </p:nvSpPr>
          <p:spPr>
            <a:xfrm>
              <a:off x="8001000" y="3165348"/>
              <a:ext cx="1828800" cy="914400"/>
            </a:xfrm>
            <a:custGeom>
              <a:avLst/>
              <a:gdLst/>
              <a:ahLst/>
              <a:cxnLst/>
              <a:rect l="l" t="t" r="r" b="b"/>
              <a:pathLst>
                <a:path w="1828800" h="914400">
                  <a:moveTo>
                    <a:pt x="762000" y="0"/>
                  </a:moveTo>
                  <a:lnTo>
                    <a:pt x="0" y="914400"/>
                  </a:lnTo>
                </a:path>
                <a:path w="1828800" h="914400">
                  <a:moveTo>
                    <a:pt x="1066800" y="0"/>
                  </a:moveTo>
                  <a:lnTo>
                    <a:pt x="1828800" y="914400"/>
                  </a:lnTo>
                </a:path>
              </a:pathLst>
            </a:custGeom>
            <a:ln w="9144">
              <a:solidFill>
                <a:srgbClr val="000000"/>
              </a:solidFill>
            </a:ln>
          </p:spPr>
          <p:txBody>
            <a:bodyPr wrap="square" lIns="0" tIns="0" rIns="0" bIns="0" rtlCol="0"/>
            <a:lstStyle/>
            <a:p>
              <a:endParaRPr/>
            </a:p>
          </p:txBody>
        </p:sp>
        <p:sp>
          <p:nvSpPr>
            <p:cNvPr id="20" name="object 20"/>
            <p:cNvSpPr/>
            <p:nvPr/>
          </p:nvSpPr>
          <p:spPr>
            <a:xfrm>
              <a:off x="8915400" y="3165348"/>
              <a:ext cx="0" cy="230504"/>
            </a:xfrm>
            <a:custGeom>
              <a:avLst/>
              <a:gdLst/>
              <a:ahLst/>
              <a:cxnLst/>
              <a:rect l="l" t="t" r="r" b="b"/>
              <a:pathLst>
                <a:path h="230504">
                  <a:moveTo>
                    <a:pt x="0" y="0"/>
                  </a:moveTo>
                  <a:lnTo>
                    <a:pt x="0" y="230124"/>
                  </a:lnTo>
                </a:path>
              </a:pathLst>
            </a:custGeom>
            <a:ln w="9144">
              <a:solidFill>
                <a:srgbClr val="000000"/>
              </a:solidFill>
            </a:ln>
          </p:spPr>
          <p:txBody>
            <a:bodyPr wrap="square" lIns="0" tIns="0" rIns="0" bIns="0" rtlCol="0"/>
            <a:lstStyle/>
            <a:p>
              <a:endParaRPr/>
            </a:p>
          </p:txBody>
        </p:sp>
        <p:sp>
          <p:nvSpPr>
            <p:cNvPr id="21" name="object 21"/>
            <p:cNvSpPr/>
            <p:nvPr/>
          </p:nvSpPr>
          <p:spPr>
            <a:xfrm>
              <a:off x="8611362" y="270891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CC"/>
            </a:solidFill>
          </p:spPr>
          <p:txBody>
            <a:bodyPr wrap="square" lIns="0" tIns="0" rIns="0" bIns="0" rtlCol="0"/>
            <a:lstStyle/>
            <a:p>
              <a:endParaRPr/>
            </a:p>
          </p:txBody>
        </p:sp>
        <p:sp>
          <p:nvSpPr>
            <p:cNvPr id="22" name="object 22"/>
            <p:cNvSpPr/>
            <p:nvPr/>
          </p:nvSpPr>
          <p:spPr>
            <a:xfrm>
              <a:off x="8611362" y="270891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19812">
              <a:solidFill>
                <a:srgbClr val="000000"/>
              </a:solidFill>
            </a:ln>
          </p:spPr>
          <p:txBody>
            <a:bodyPr wrap="square" lIns="0" tIns="0" rIns="0" bIns="0" rtlCol="0"/>
            <a:lstStyle/>
            <a:p>
              <a:endParaRPr/>
            </a:p>
          </p:txBody>
        </p:sp>
        <p:sp>
          <p:nvSpPr>
            <p:cNvPr id="23" name="object 23"/>
            <p:cNvSpPr/>
            <p:nvPr/>
          </p:nvSpPr>
          <p:spPr>
            <a:xfrm>
              <a:off x="8915400" y="3732275"/>
              <a:ext cx="0" cy="271780"/>
            </a:xfrm>
            <a:custGeom>
              <a:avLst/>
              <a:gdLst/>
              <a:ahLst/>
              <a:cxnLst/>
              <a:rect l="l" t="t" r="r" b="b"/>
              <a:pathLst>
                <a:path h="271779">
                  <a:moveTo>
                    <a:pt x="0" y="0"/>
                  </a:moveTo>
                  <a:lnTo>
                    <a:pt x="0" y="271272"/>
                  </a:lnTo>
                </a:path>
              </a:pathLst>
            </a:custGeom>
            <a:ln w="9144">
              <a:solidFill>
                <a:srgbClr val="000000"/>
              </a:solidFill>
            </a:ln>
          </p:spPr>
          <p:txBody>
            <a:bodyPr wrap="square" lIns="0" tIns="0" rIns="0" bIns="0" rtlCol="0"/>
            <a:lstStyle/>
            <a:p>
              <a:endParaRPr/>
            </a:p>
          </p:txBody>
        </p:sp>
      </p:grpSp>
      <p:sp>
        <p:nvSpPr>
          <p:cNvPr id="24" name="object 24"/>
          <p:cNvSpPr txBox="1"/>
          <p:nvPr/>
        </p:nvSpPr>
        <p:spPr>
          <a:xfrm>
            <a:off x="8743822" y="2807589"/>
            <a:ext cx="346710" cy="391160"/>
          </a:xfrm>
          <a:prstGeom prst="rect">
            <a:avLst/>
          </a:prstGeom>
        </p:spPr>
        <p:txBody>
          <a:bodyPr vert="horz" wrap="square" lIns="0" tIns="12700" rIns="0" bIns="0" rtlCol="0">
            <a:spAutoFit/>
          </a:bodyPr>
          <a:lstStyle/>
          <a:p>
            <a:pPr marL="38100">
              <a:lnSpc>
                <a:spcPct val="100000"/>
              </a:lnSpc>
              <a:spcBef>
                <a:spcPts val="100"/>
              </a:spcBef>
            </a:pPr>
            <a:r>
              <a:rPr sz="2400" i="1" spc="-5" dirty="0">
                <a:latin typeface="Times New Roman"/>
                <a:cs typeface="Times New Roman"/>
              </a:rPr>
              <a:t>L</a:t>
            </a:r>
            <a:r>
              <a:rPr sz="2400" spc="-7" baseline="-20833" dirty="0">
                <a:latin typeface="Times New Roman"/>
                <a:cs typeface="Times New Roman"/>
              </a:rPr>
              <a:t>4</a:t>
            </a:r>
            <a:endParaRPr sz="2400" baseline="-20833">
              <a:latin typeface="Times New Roman"/>
              <a:cs typeface="Times New Roman"/>
            </a:endParaRPr>
          </a:p>
        </p:txBody>
      </p:sp>
      <p:grpSp>
        <p:nvGrpSpPr>
          <p:cNvPr id="25" name="object 25"/>
          <p:cNvGrpSpPr/>
          <p:nvPr/>
        </p:nvGrpSpPr>
        <p:grpSpPr>
          <a:xfrm>
            <a:off x="7904797" y="2099310"/>
            <a:ext cx="1533525" cy="3110230"/>
            <a:chOff x="7904797" y="2099310"/>
            <a:chExt cx="1533525" cy="3110230"/>
          </a:xfrm>
        </p:grpSpPr>
        <p:sp>
          <p:nvSpPr>
            <p:cNvPr id="26" name="object 26"/>
            <p:cNvSpPr/>
            <p:nvPr/>
          </p:nvSpPr>
          <p:spPr>
            <a:xfrm>
              <a:off x="8872727" y="2099310"/>
              <a:ext cx="86995" cy="609600"/>
            </a:xfrm>
            <a:custGeom>
              <a:avLst/>
              <a:gdLst/>
              <a:ahLst/>
              <a:cxnLst/>
              <a:rect l="l" t="t" r="r" b="b"/>
              <a:pathLst>
                <a:path w="86995" h="609600">
                  <a:moveTo>
                    <a:pt x="57912" y="72389"/>
                  </a:moveTo>
                  <a:lnTo>
                    <a:pt x="28955" y="72389"/>
                  </a:lnTo>
                  <a:lnTo>
                    <a:pt x="28955" y="609600"/>
                  </a:lnTo>
                  <a:lnTo>
                    <a:pt x="57912" y="609600"/>
                  </a:lnTo>
                  <a:lnTo>
                    <a:pt x="57912" y="72389"/>
                  </a:lnTo>
                  <a:close/>
                </a:path>
                <a:path w="86995" h="609600">
                  <a:moveTo>
                    <a:pt x="43433" y="0"/>
                  </a:moveTo>
                  <a:lnTo>
                    <a:pt x="0" y="86867"/>
                  </a:lnTo>
                  <a:lnTo>
                    <a:pt x="28955" y="86867"/>
                  </a:lnTo>
                  <a:lnTo>
                    <a:pt x="28955" y="72389"/>
                  </a:lnTo>
                  <a:lnTo>
                    <a:pt x="79628" y="72389"/>
                  </a:lnTo>
                  <a:lnTo>
                    <a:pt x="43433" y="0"/>
                  </a:lnTo>
                  <a:close/>
                </a:path>
                <a:path w="86995" h="609600">
                  <a:moveTo>
                    <a:pt x="79628" y="72389"/>
                  </a:moveTo>
                  <a:lnTo>
                    <a:pt x="57912" y="72389"/>
                  </a:lnTo>
                  <a:lnTo>
                    <a:pt x="57912" y="86867"/>
                  </a:lnTo>
                  <a:lnTo>
                    <a:pt x="86868" y="86867"/>
                  </a:lnTo>
                  <a:lnTo>
                    <a:pt x="79628" y="72389"/>
                  </a:lnTo>
                  <a:close/>
                </a:path>
              </a:pathLst>
            </a:custGeom>
            <a:solidFill>
              <a:srgbClr val="FF3300"/>
            </a:solidFill>
          </p:spPr>
          <p:txBody>
            <a:bodyPr wrap="square" lIns="0" tIns="0" rIns="0" bIns="0" rtlCol="0"/>
            <a:lstStyle/>
            <a:p>
              <a:endParaRPr/>
            </a:p>
          </p:txBody>
        </p:sp>
        <p:sp>
          <p:nvSpPr>
            <p:cNvPr id="27" name="object 27"/>
            <p:cNvSpPr/>
            <p:nvPr/>
          </p:nvSpPr>
          <p:spPr>
            <a:xfrm>
              <a:off x="7909559" y="4137660"/>
              <a:ext cx="1524000" cy="1066800"/>
            </a:xfrm>
            <a:custGeom>
              <a:avLst/>
              <a:gdLst/>
              <a:ahLst/>
              <a:cxnLst/>
              <a:rect l="l" t="t" r="r" b="b"/>
              <a:pathLst>
                <a:path w="1524000" h="1066800">
                  <a:moveTo>
                    <a:pt x="0" y="0"/>
                  </a:moveTo>
                  <a:lnTo>
                    <a:pt x="457200" y="1066800"/>
                  </a:lnTo>
                </a:path>
                <a:path w="1524000" h="1066800">
                  <a:moveTo>
                    <a:pt x="1524000" y="1066800"/>
                  </a:moveTo>
                  <a:lnTo>
                    <a:pt x="152400" y="0"/>
                  </a:lnTo>
                </a:path>
              </a:pathLst>
            </a:custGeom>
            <a:ln w="9144">
              <a:solidFill>
                <a:srgbClr val="000000"/>
              </a:solidFill>
            </a:ln>
          </p:spPr>
          <p:txBody>
            <a:bodyPr wrap="square" lIns="0" tIns="0" rIns="0" bIns="0" rtlCol="0"/>
            <a:lstStyle/>
            <a:p>
              <a:endParaRPr/>
            </a:p>
          </p:txBody>
        </p:sp>
      </p:grpSp>
      <p:sp>
        <p:nvSpPr>
          <p:cNvPr id="28" name="object 28"/>
          <p:cNvSpPr txBox="1"/>
          <p:nvPr/>
        </p:nvSpPr>
        <p:spPr>
          <a:xfrm>
            <a:off x="9071609" y="1740788"/>
            <a:ext cx="222885" cy="635000"/>
          </a:xfrm>
          <a:prstGeom prst="rect">
            <a:avLst/>
          </a:prstGeom>
        </p:spPr>
        <p:txBody>
          <a:bodyPr vert="horz" wrap="square" lIns="0" tIns="12065" rIns="0" bIns="0" rtlCol="0">
            <a:spAutoFit/>
          </a:bodyPr>
          <a:lstStyle/>
          <a:p>
            <a:pPr marL="12700">
              <a:lnSpc>
                <a:spcPct val="100000"/>
              </a:lnSpc>
              <a:spcBef>
                <a:spcPts val="95"/>
              </a:spcBef>
            </a:pPr>
            <a:r>
              <a:rPr sz="4000" i="1" spc="-5" dirty="0">
                <a:latin typeface="Times New Roman"/>
                <a:cs typeface="Times New Roman"/>
              </a:rPr>
              <a:t>z</a:t>
            </a:r>
            <a:endParaRPr sz="4000">
              <a:latin typeface="Times New Roman"/>
              <a:cs typeface="Times New Roman"/>
            </a:endParaRPr>
          </a:p>
        </p:txBody>
      </p:sp>
      <p:sp>
        <p:nvSpPr>
          <p:cNvPr id="29" name="object 29"/>
          <p:cNvSpPr txBox="1"/>
          <p:nvPr/>
        </p:nvSpPr>
        <p:spPr>
          <a:xfrm>
            <a:off x="8217154" y="5068925"/>
            <a:ext cx="250825" cy="635000"/>
          </a:xfrm>
          <a:prstGeom prst="rect">
            <a:avLst/>
          </a:prstGeom>
        </p:spPr>
        <p:txBody>
          <a:bodyPr vert="horz" wrap="square" lIns="0" tIns="12065" rIns="0" bIns="0" rtlCol="0">
            <a:spAutoFit/>
          </a:bodyPr>
          <a:lstStyle/>
          <a:p>
            <a:pPr marL="12700">
              <a:lnSpc>
                <a:spcPct val="100000"/>
              </a:lnSpc>
              <a:spcBef>
                <a:spcPts val="95"/>
              </a:spcBef>
            </a:pPr>
            <a:r>
              <a:rPr sz="4000" i="1" spc="-5" dirty="0">
                <a:latin typeface="Times New Roman"/>
                <a:cs typeface="Times New Roman"/>
              </a:rPr>
              <a:t>x</a:t>
            </a:r>
            <a:endParaRPr sz="4000">
              <a:latin typeface="Times New Roman"/>
              <a:cs typeface="Times New Roman"/>
            </a:endParaRPr>
          </a:p>
        </p:txBody>
      </p:sp>
      <p:sp>
        <p:nvSpPr>
          <p:cNvPr id="30" name="object 30"/>
          <p:cNvSpPr txBox="1"/>
          <p:nvPr/>
        </p:nvSpPr>
        <p:spPr>
          <a:xfrm>
            <a:off x="9323958" y="5053076"/>
            <a:ext cx="250825" cy="635000"/>
          </a:xfrm>
          <a:prstGeom prst="rect">
            <a:avLst/>
          </a:prstGeom>
        </p:spPr>
        <p:txBody>
          <a:bodyPr vert="horz" wrap="square" lIns="0" tIns="12065" rIns="0" bIns="0" rtlCol="0">
            <a:spAutoFit/>
          </a:bodyPr>
          <a:lstStyle/>
          <a:p>
            <a:pPr marL="12700">
              <a:lnSpc>
                <a:spcPct val="100000"/>
              </a:lnSpc>
              <a:spcBef>
                <a:spcPts val="95"/>
              </a:spcBef>
            </a:pPr>
            <a:r>
              <a:rPr sz="4000" i="1" spc="-5" dirty="0">
                <a:latin typeface="Times New Roman"/>
                <a:cs typeface="Times New Roman"/>
              </a:rPr>
              <a:t>y</a:t>
            </a:r>
            <a:endParaRPr sz="4000">
              <a:latin typeface="Times New Roman"/>
              <a:cs typeface="Times New Roman"/>
            </a:endParaRPr>
          </a:p>
        </p:txBody>
      </p:sp>
      <p:grpSp>
        <p:nvGrpSpPr>
          <p:cNvPr id="31" name="object 31"/>
          <p:cNvGrpSpPr/>
          <p:nvPr/>
        </p:nvGrpSpPr>
        <p:grpSpPr>
          <a:xfrm>
            <a:off x="7671561" y="3747261"/>
            <a:ext cx="629920" cy="629920"/>
            <a:chOff x="7671561" y="3747261"/>
            <a:chExt cx="629920" cy="629920"/>
          </a:xfrm>
        </p:grpSpPr>
        <p:sp>
          <p:nvSpPr>
            <p:cNvPr id="32" name="object 32"/>
            <p:cNvSpPr/>
            <p:nvPr/>
          </p:nvSpPr>
          <p:spPr>
            <a:xfrm>
              <a:off x="7681721" y="3757421"/>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CC"/>
            </a:solidFill>
          </p:spPr>
          <p:txBody>
            <a:bodyPr wrap="square" lIns="0" tIns="0" rIns="0" bIns="0" rtlCol="0"/>
            <a:lstStyle/>
            <a:p>
              <a:endParaRPr/>
            </a:p>
          </p:txBody>
        </p:sp>
        <p:sp>
          <p:nvSpPr>
            <p:cNvPr id="33" name="object 33"/>
            <p:cNvSpPr/>
            <p:nvPr/>
          </p:nvSpPr>
          <p:spPr>
            <a:xfrm>
              <a:off x="7681721" y="3757421"/>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19812">
              <a:solidFill>
                <a:srgbClr val="000000"/>
              </a:solidFill>
            </a:ln>
          </p:spPr>
          <p:txBody>
            <a:bodyPr wrap="square" lIns="0" tIns="0" rIns="0" bIns="0" rtlCol="0"/>
            <a:lstStyle/>
            <a:p>
              <a:endParaRPr/>
            </a:p>
          </p:txBody>
        </p:sp>
      </p:grpSp>
      <p:sp>
        <p:nvSpPr>
          <p:cNvPr id="34" name="object 34"/>
          <p:cNvSpPr txBox="1"/>
          <p:nvPr/>
        </p:nvSpPr>
        <p:spPr>
          <a:xfrm>
            <a:off x="7813547" y="3855466"/>
            <a:ext cx="346710" cy="391160"/>
          </a:xfrm>
          <a:prstGeom prst="rect">
            <a:avLst/>
          </a:prstGeom>
        </p:spPr>
        <p:txBody>
          <a:bodyPr vert="horz" wrap="square" lIns="0" tIns="12700" rIns="0" bIns="0" rtlCol="0">
            <a:spAutoFit/>
          </a:bodyPr>
          <a:lstStyle/>
          <a:p>
            <a:pPr marL="38100">
              <a:lnSpc>
                <a:spcPct val="100000"/>
              </a:lnSpc>
              <a:spcBef>
                <a:spcPts val="100"/>
              </a:spcBef>
            </a:pPr>
            <a:r>
              <a:rPr sz="2400" i="1" spc="-5" dirty="0">
                <a:latin typeface="Times New Roman"/>
                <a:cs typeface="Times New Roman"/>
              </a:rPr>
              <a:t>L</a:t>
            </a:r>
            <a:r>
              <a:rPr sz="2400" spc="-7" baseline="-20833" dirty="0">
                <a:latin typeface="Times New Roman"/>
                <a:cs typeface="Times New Roman"/>
              </a:rPr>
              <a:t>1</a:t>
            </a:r>
            <a:endParaRPr sz="2400" baseline="-20833">
              <a:latin typeface="Times New Roman"/>
              <a:cs typeface="Times New Roman"/>
            </a:endParaRPr>
          </a:p>
        </p:txBody>
      </p:sp>
      <p:grpSp>
        <p:nvGrpSpPr>
          <p:cNvPr id="35" name="object 35"/>
          <p:cNvGrpSpPr/>
          <p:nvPr/>
        </p:nvGrpSpPr>
        <p:grpSpPr>
          <a:xfrm>
            <a:off x="8361997" y="3765550"/>
            <a:ext cx="1783714" cy="1462405"/>
            <a:chOff x="8361997" y="3765550"/>
            <a:chExt cx="1783714" cy="1462405"/>
          </a:xfrm>
        </p:grpSpPr>
        <p:sp>
          <p:nvSpPr>
            <p:cNvPr id="36" name="object 36"/>
            <p:cNvSpPr/>
            <p:nvPr/>
          </p:nvSpPr>
          <p:spPr>
            <a:xfrm>
              <a:off x="8366759" y="4137659"/>
              <a:ext cx="1082040" cy="1085215"/>
            </a:xfrm>
            <a:custGeom>
              <a:avLst/>
              <a:gdLst/>
              <a:ahLst/>
              <a:cxnLst/>
              <a:rect l="l" t="t" r="r" b="b"/>
              <a:pathLst>
                <a:path w="1082040" h="1085214">
                  <a:moveTo>
                    <a:pt x="1082040" y="1085088"/>
                  </a:moveTo>
                  <a:lnTo>
                    <a:pt x="624840" y="18287"/>
                  </a:lnTo>
                </a:path>
                <a:path w="1082040" h="1085214">
                  <a:moveTo>
                    <a:pt x="0" y="1066800"/>
                  </a:moveTo>
                  <a:lnTo>
                    <a:pt x="457200" y="0"/>
                  </a:lnTo>
                </a:path>
              </a:pathLst>
            </a:custGeom>
            <a:ln w="9144">
              <a:solidFill>
                <a:srgbClr val="000000"/>
              </a:solidFill>
            </a:ln>
          </p:spPr>
          <p:txBody>
            <a:bodyPr wrap="square" lIns="0" tIns="0" rIns="0" bIns="0" rtlCol="0"/>
            <a:lstStyle/>
            <a:p>
              <a:endParaRPr/>
            </a:p>
          </p:txBody>
        </p:sp>
        <p:sp>
          <p:nvSpPr>
            <p:cNvPr id="37" name="object 37"/>
            <p:cNvSpPr/>
            <p:nvPr/>
          </p:nvSpPr>
          <p:spPr>
            <a:xfrm>
              <a:off x="8611361" y="377571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CC"/>
            </a:solidFill>
          </p:spPr>
          <p:txBody>
            <a:bodyPr wrap="square" lIns="0" tIns="0" rIns="0" bIns="0" rtlCol="0"/>
            <a:lstStyle/>
            <a:p>
              <a:endParaRPr/>
            </a:p>
          </p:txBody>
        </p:sp>
        <p:sp>
          <p:nvSpPr>
            <p:cNvPr id="38" name="object 38"/>
            <p:cNvSpPr/>
            <p:nvPr/>
          </p:nvSpPr>
          <p:spPr>
            <a:xfrm>
              <a:off x="8611361" y="377571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19812">
              <a:solidFill>
                <a:srgbClr val="000000"/>
              </a:solidFill>
            </a:ln>
          </p:spPr>
          <p:txBody>
            <a:bodyPr wrap="square" lIns="0" tIns="0" rIns="0" bIns="0" rtlCol="0"/>
            <a:lstStyle/>
            <a:p>
              <a:endParaRPr/>
            </a:p>
          </p:txBody>
        </p:sp>
        <p:sp>
          <p:nvSpPr>
            <p:cNvPr id="39" name="object 39"/>
            <p:cNvSpPr/>
            <p:nvPr/>
          </p:nvSpPr>
          <p:spPr>
            <a:xfrm>
              <a:off x="8366759" y="4137659"/>
              <a:ext cx="1539240" cy="1085215"/>
            </a:xfrm>
            <a:custGeom>
              <a:avLst/>
              <a:gdLst/>
              <a:ahLst/>
              <a:cxnLst/>
              <a:rect l="l" t="t" r="r" b="b"/>
              <a:pathLst>
                <a:path w="1539240" h="1085214">
                  <a:moveTo>
                    <a:pt x="1539240" y="18287"/>
                  </a:moveTo>
                  <a:lnTo>
                    <a:pt x="1082040" y="1085088"/>
                  </a:lnTo>
                </a:path>
                <a:path w="1539240" h="1085214">
                  <a:moveTo>
                    <a:pt x="0" y="1066800"/>
                  </a:moveTo>
                  <a:lnTo>
                    <a:pt x="1371600" y="0"/>
                  </a:lnTo>
                </a:path>
              </a:pathLst>
            </a:custGeom>
            <a:ln w="9144">
              <a:solidFill>
                <a:srgbClr val="000000"/>
              </a:solidFill>
            </a:ln>
          </p:spPr>
          <p:txBody>
            <a:bodyPr wrap="square" lIns="0" tIns="0" rIns="0" bIns="0" rtlCol="0"/>
            <a:lstStyle/>
            <a:p>
              <a:endParaRPr/>
            </a:p>
          </p:txBody>
        </p:sp>
        <p:sp>
          <p:nvSpPr>
            <p:cNvPr id="40" name="object 40"/>
            <p:cNvSpPr/>
            <p:nvPr/>
          </p:nvSpPr>
          <p:spPr>
            <a:xfrm>
              <a:off x="9525761" y="3775710"/>
              <a:ext cx="6096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CC"/>
            </a:solidFill>
          </p:spPr>
          <p:txBody>
            <a:bodyPr wrap="square" lIns="0" tIns="0" rIns="0" bIns="0" rtlCol="0"/>
            <a:lstStyle/>
            <a:p>
              <a:endParaRPr/>
            </a:p>
          </p:txBody>
        </p:sp>
        <p:sp>
          <p:nvSpPr>
            <p:cNvPr id="41" name="object 41"/>
            <p:cNvSpPr/>
            <p:nvPr/>
          </p:nvSpPr>
          <p:spPr>
            <a:xfrm>
              <a:off x="9525761" y="3775710"/>
              <a:ext cx="609600" cy="609600"/>
            </a:xfrm>
            <a:custGeom>
              <a:avLst/>
              <a:gdLst/>
              <a:ahLst/>
              <a:cxnLst/>
              <a:rect l="l" t="t" r="r" b="b"/>
              <a:pathLst>
                <a:path w="609600" h="609600">
                  <a:moveTo>
                    <a:pt x="0" y="304800"/>
                  </a:moveTo>
                  <a:lnTo>
                    <a:pt x="3990" y="255374"/>
                  </a:lnTo>
                  <a:lnTo>
                    <a:pt x="15544" y="208483"/>
                  </a:lnTo>
                  <a:lnTo>
                    <a:pt x="34032" y="164753"/>
                  </a:lnTo>
                  <a:lnTo>
                    <a:pt x="58826" y="124815"/>
                  </a:lnTo>
                  <a:lnTo>
                    <a:pt x="89296" y="89296"/>
                  </a:lnTo>
                  <a:lnTo>
                    <a:pt x="124815" y="58826"/>
                  </a:lnTo>
                  <a:lnTo>
                    <a:pt x="164753" y="34032"/>
                  </a:lnTo>
                  <a:lnTo>
                    <a:pt x="208483" y="15544"/>
                  </a:lnTo>
                  <a:lnTo>
                    <a:pt x="255374" y="3990"/>
                  </a:lnTo>
                  <a:lnTo>
                    <a:pt x="304800" y="0"/>
                  </a:lnTo>
                  <a:lnTo>
                    <a:pt x="354225" y="3990"/>
                  </a:lnTo>
                  <a:lnTo>
                    <a:pt x="401116" y="15544"/>
                  </a:lnTo>
                  <a:lnTo>
                    <a:pt x="444846" y="34032"/>
                  </a:lnTo>
                  <a:lnTo>
                    <a:pt x="484784" y="58826"/>
                  </a:lnTo>
                  <a:lnTo>
                    <a:pt x="520303" y="89296"/>
                  </a:lnTo>
                  <a:lnTo>
                    <a:pt x="550773" y="124815"/>
                  </a:lnTo>
                  <a:lnTo>
                    <a:pt x="575567" y="164753"/>
                  </a:lnTo>
                  <a:lnTo>
                    <a:pt x="594055" y="208483"/>
                  </a:lnTo>
                  <a:lnTo>
                    <a:pt x="605609" y="255374"/>
                  </a:lnTo>
                  <a:lnTo>
                    <a:pt x="609600" y="304800"/>
                  </a:lnTo>
                  <a:lnTo>
                    <a:pt x="605609" y="354225"/>
                  </a:lnTo>
                  <a:lnTo>
                    <a:pt x="594055" y="401116"/>
                  </a:lnTo>
                  <a:lnTo>
                    <a:pt x="575567" y="444846"/>
                  </a:lnTo>
                  <a:lnTo>
                    <a:pt x="550773" y="484784"/>
                  </a:lnTo>
                  <a:lnTo>
                    <a:pt x="520303" y="520303"/>
                  </a:lnTo>
                  <a:lnTo>
                    <a:pt x="484784" y="550773"/>
                  </a:lnTo>
                  <a:lnTo>
                    <a:pt x="444846" y="575567"/>
                  </a:lnTo>
                  <a:lnTo>
                    <a:pt x="401116" y="594055"/>
                  </a:lnTo>
                  <a:lnTo>
                    <a:pt x="354225" y="605609"/>
                  </a:lnTo>
                  <a:lnTo>
                    <a:pt x="304800" y="609600"/>
                  </a:lnTo>
                  <a:lnTo>
                    <a:pt x="255374" y="605609"/>
                  </a:lnTo>
                  <a:lnTo>
                    <a:pt x="208483" y="594055"/>
                  </a:lnTo>
                  <a:lnTo>
                    <a:pt x="164753" y="575567"/>
                  </a:lnTo>
                  <a:lnTo>
                    <a:pt x="124815" y="550773"/>
                  </a:lnTo>
                  <a:lnTo>
                    <a:pt x="89296" y="520303"/>
                  </a:lnTo>
                  <a:lnTo>
                    <a:pt x="58826" y="484784"/>
                  </a:lnTo>
                  <a:lnTo>
                    <a:pt x="34032" y="444846"/>
                  </a:lnTo>
                  <a:lnTo>
                    <a:pt x="15544" y="401116"/>
                  </a:lnTo>
                  <a:lnTo>
                    <a:pt x="3990" y="354225"/>
                  </a:lnTo>
                  <a:lnTo>
                    <a:pt x="0" y="304800"/>
                  </a:lnTo>
                  <a:close/>
                </a:path>
              </a:pathLst>
            </a:custGeom>
            <a:ln w="19812">
              <a:solidFill>
                <a:srgbClr val="000000"/>
              </a:solidFill>
            </a:ln>
          </p:spPr>
          <p:txBody>
            <a:bodyPr wrap="square" lIns="0" tIns="0" rIns="0" bIns="0" rtlCol="0"/>
            <a:lstStyle/>
            <a:p>
              <a:endParaRPr/>
            </a:p>
          </p:txBody>
        </p:sp>
      </p:grpSp>
      <p:sp>
        <p:nvSpPr>
          <p:cNvPr id="42" name="object 42"/>
          <p:cNvSpPr txBox="1"/>
          <p:nvPr/>
        </p:nvSpPr>
        <p:spPr>
          <a:xfrm>
            <a:off x="8731122" y="3874084"/>
            <a:ext cx="1287145" cy="391795"/>
          </a:xfrm>
          <a:prstGeom prst="rect">
            <a:avLst/>
          </a:prstGeom>
        </p:spPr>
        <p:txBody>
          <a:bodyPr vert="horz" wrap="square" lIns="0" tIns="12700" rIns="0" bIns="0" rtlCol="0">
            <a:spAutoFit/>
          </a:bodyPr>
          <a:lstStyle/>
          <a:p>
            <a:pPr marL="50800">
              <a:lnSpc>
                <a:spcPct val="100000"/>
              </a:lnSpc>
              <a:spcBef>
                <a:spcPts val="100"/>
              </a:spcBef>
              <a:tabLst>
                <a:tab pos="964565" algn="l"/>
              </a:tabLst>
            </a:pPr>
            <a:r>
              <a:rPr sz="2400" i="1" spc="-5" dirty="0">
                <a:latin typeface="Times New Roman"/>
                <a:cs typeface="Times New Roman"/>
              </a:rPr>
              <a:t>L</a:t>
            </a:r>
            <a:r>
              <a:rPr sz="2400" spc="-7" baseline="-20833" dirty="0">
                <a:latin typeface="Times New Roman"/>
                <a:cs typeface="Times New Roman"/>
              </a:rPr>
              <a:t>2	</a:t>
            </a:r>
            <a:r>
              <a:rPr sz="2400" i="1" spc="-5" dirty="0">
                <a:latin typeface="Times New Roman"/>
                <a:cs typeface="Times New Roman"/>
              </a:rPr>
              <a:t>L</a:t>
            </a:r>
            <a:r>
              <a:rPr sz="2400" spc="-7" baseline="-20833" dirty="0">
                <a:latin typeface="Times New Roman"/>
                <a:cs typeface="Times New Roman"/>
              </a:rPr>
              <a:t>3</a:t>
            </a:r>
            <a:endParaRPr sz="2400" baseline="-20833">
              <a:latin typeface="Times New Roman"/>
              <a:cs typeface="Times New Roman"/>
            </a:endParaRPr>
          </a:p>
        </p:txBody>
      </p:sp>
      <p:sp>
        <p:nvSpPr>
          <p:cNvPr id="43" name="object 43"/>
          <p:cNvSpPr/>
          <p:nvPr/>
        </p:nvSpPr>
        <p:spPr>
          <a:xfrm>
            <a:off x="8257031" y="3395471"/>
            <a:ext cx="285115" cy="337185"/>
          </a:xfrm>
          <a:custGeom>
            <a:avLst/>
            <a:gdLst/>
            <a:ahLst/>
            <a:cxnLst/>
            <a:rect l="l" t="t" r="r" b="b"/>
            <a:pathLst>
              <a:path w="285115" h="337185">
                <a:moveTo>
                  <a:pt x="284988" y="0"/>
                </a:moveTo>
                <a:lnTo>
                  <a:pt x="0" y="0"/>
                </a:lnTo>
                <a:lnTo>
                  <a:pt x="0" y="336803"/>
                </a:lnTo>
                <a:lnTo>
                  <a:pt x="284988" y="336803"/>
                </a:lnTo>
                <a:lnTo>
                  <a:pt x="284988" y="0"/>
                </a:lnTo>
                <a:close/>
              </a:path>
            </a:pathLst>
          </a:custGeom>
          <a:solidFill>
            <a:srgbClr val="66FFFF"/>
          </a:solidFill>
        </p:spPr>
        <p:txBody>
          <a:bodyPr wrap="square" lIns="0" tIns="0" rIns="0" bIns="0" rtlCol="0"/>
          <a:lstStyle/>
          <a:p>
            <a:endParaRPr/>
          </a:p>
        </p:txBody>
      </p:sp>
      <p:sp>
        <p:nvSpPr>
          <p:cNvPr id="44" name="object 44"/>
          <p:cNvSpPr txBox="1"/>
          <p:nvPr/>
        </p:nvSpPr>
        <p:spPr>
          <a:xfrm>
            <a:off x="8336406" y="3423284"/>
            <a:ext cx="12700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Times New Roman"/>
                <a:cs typeface="Times New Roman"/>
              </a:rPr>
              <a:t>1</a:t>
            </a:r>
            <a:endParaRPr sz="1600">
              <a:latin typeface="Times New Roman"/>
              <a:cs typeface="Times New Roman"/>
            </a:endParaRPr>
          </a:p>
        </p:txBody>
      </p:sp>
      <p:sp>
        <p:nvSpPr>
          <p:cNvPr id="45" name="object 45"/>
          <p:cNvSpPr txBox="1"/>
          <p:nvPr/>
        </p:nvSpPr>
        <p:spPr>
          <a:xfrm>
            <a:off x="9328404" y="2554223"/>
            <a:ext cx="728980" cy="337185"/>
          </a:xfrm>
          <a:prstGeom prst="rect">
            <a:avLst/>
          </a:prstGeom>
          <a:solidFill>
            <a:srgbClr val="66FFFF"/>
          </a:solidFill>
        </p:spPr>
        <p:txBody>
          <a:bodyPr vert="horz" wrap="square" lIns="0" tIns="39370" rIns="0" bIns="0" rtlCol="0">
            <a:spAutoFit/>
          </a:bodyPr>
          <a:lstStyle/>
          <a:p>
            <a:pPr marL="92075">
              <a:lnSpc>
                <a:spcPct val="100000"/>
              </a:lnSpc>
              <a:spcBef>
                <a:spcPts val="310"/>
              </a:spcBef>
            </a:pPr>
            <a:r>
              <a:rPr sz="1600" spc="-5" dirty="0">
                <a:latin typeface="Symbol"/>
                <a:cs typeface="Symbol"/>
              </a:rPr>
              <a:t></a:t>
            </a:r>
            <a:r>
              <a:rPr sz="1575" spc="-7" baseline="-21164" dirty="0">
                <a:latin typeface="Times New Roman"/>
                <a:cs typeface="Times New Roman"/>
              </a:rPr>
              <a:t>4</a:t>
            </a:r>
            <a:r>
              <a:rPr sz="1600" spc="-5" dirty="0">
                <a:latin typeface="Times New Roman"/>
                <a:cs typeface="Times New Roman"/>
              </a:rPr>
              <a:t>=2.5</a:t>
            </a:r>
            <a:endParaRPr sz="1600">
              <a:latin typeface="Times New Roman"/>
              <a:cs typeface="Times New Roman"/>
            </a:endParaRPr>
          </a:p>
        </p:txBody>
      </p:sp>
      <p:sp>
        <p:nvSpPr>
          <p:cNvPr id="46" name="object 46"/>
          <p:cNvSpPr/>
          <p:nvPr/>
        </p:nvSpPr>
        <p:spPr>
          <a:xfrm>
            <a:off x="8763000" y="3395471"/>
            <a:ext cx="287020" cy="337185"/>
          </a:xfrm>
          <a:custGeom>
            <a:avLst/>
            <a:gdLst/>
            <a:ahLst/>
            <a:cxnLst/>
            <a:rect l="l" t="t" r="r" b="b"/>
            <a:pathLst>
              <a:path w="287020" h="337185">
                <a:moveTo>
                  <a:pt x="286511" y="0"/>
                </a:moveTo>
                <a:lnTo>
                  <a:pt x="0" y="0"/>
                </a:lnTo>
                <a:lnTo>
                  <a:pt x="0" y="336803"/>
                </a:lnTo>
                <a:lnTo>
                  <a:pt x="286511" y="336803"/>
                </a:lnTo>
                <a:lnTo>
                  <a:pt x="286511" y="0"/>
                </a:lnTo>
                <a:close/>
              </a:path>
            </a:pathLst>
          </a:custGeom>
          <a:solidFill>
            <a:srgbClr val="66FFFF"/>
          </a:solidFill>
        </p:spPr>
        <p:txBody>
          <a:bodyPr wrap="square" lIns="0" tIns="0" rIns="0" bIns="0" rtlCol="0"/>
          <a:lstStyle/>
          <a:p>
            <a:endParaRPr/>
          </a:p>
        </p:txBody>
      </p:sp>
      <p:sp>
        <p:nvSpPr>
          <p:cNvPr id="47" name="object 47"/>
          <p:cNvSpPr txBox="1"/>
          <p:nvPr/>
        </p:nvSpPr>
        <p:spPr>
          <a:xfrm>
            <a:off x="8842629" y="3423284"/>
            <a:ext cx="12700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Times New Roman"/>
                <a:cs typeface="Times New Roman"/>
              </a:rPr>
              <a:t>1</a:t>
            </a:r>
            <a:endParaRPr sz="1600">
              <a:latin typeface="Times New Roman"/>
              <a:cs typeface="Times New Roman"/>
            </a:endParaRPr>
          </a:p>
        </p:txBody>
      </p:sp>
      <p:sp>
        <p:nvSpPr>
          <p:cNvPr id="48" name="object 48"/>
          <p:cNvSpPr txBox="1"/>
          <p:nvPr/>
        </p:nvSpPr>
        <p:spPr>
          <a:xfrm>
            <a:off x="9336023" y="3387852"/>
            <a:ext cx="287020" cy="337185"/>
          </a:xfrm>
          <a:prstGeom prst="rect">
            <a:avLst/>
          </a:prstGeom>
          <a:solidFill>
            <a:srgbClr val="66FFFF"/>
          </a:solidFill>
        </p:spPr>
        <p:txBody>
          <a:bodyPr vert="horz" wrap="square" lIns="0" tIns="39370" rIns="0" bIns="0" rtlCol="0">
            <a:spAutoFit/>
          </a:bodyPr>
          <a:lstStyle/>
          <a:p>
            <a:pPr marL="92075">
              <a:lnSpc>
                <a:spcPct val="100000"/>
              </a:lnSpc>
              <a:spcBef>
                <a:spcPts val="310"/>
              </a:spcBef>
            </a:pPr>
            <a:r>
              <a:rPr sz="1600" spc="-5" dirty="0">
                <a:latin typeface="Times New Roman"/>
                <a:cs typeface="Times New Roman"/>
              </a:rPr>
              <a:t>1</a:t>
            </a:r>
            <a:endParaRPr sz="16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52500" y="0"/>
            <a:ext cx="10287000" cy="6858000"/>
            <a:chOff x="0" y="0"/>
            <a:chExt cx="10287000" cy="6858000"/>
          </a:xfrm>
        </p:grpSpPr>
        <p:sp>
          <p:nvSpPr>
            <p:cNvPr id="3" name="object 3"/>
            <p:cNvSpPr/>
            <p:nvPr/>
          </p:nvSpPr>
          <p:spPr>
            <a:xfrm>
              <a:off x="8802623" y="1545336"/>
              <a:ext cx="1221105" cy="640080"/>
            </a:xfrm>
            <a:custGeom>
              <a:avLst/>
              <a:gdLst/>
              <a:ahLst/>
              <a:cxnLst/>
              <a:rect l="l" t="t" r="r" b="b"/>
              <a:pathLst>
                <a:path w="1221104" h="640080">
                  <a:moveTo>
                    <a:pt x="507492" y="0"/>
                  </a:moveTo>
                  <a:lnTo>
                    <a:pt x="0" y="640079"/>
                  </a:lnTo>
                </a:path>
                <a:path w="1221104" h="640080">
                  <a:moveTo>
                    <a:pt x="711707" y="0"/>
                  </a:moveTo>
                  <a:lnTo>
                    <a:pt x="1220724" y="640079"/>
                  </a:lnTo>
                </a:path>
                <a:path w="1221104" h="640080">
                  <a:moveTo>
                    <a:pt x="609600" y="0"/>
                  </a:moveTo>
                  <a:lnTo>
                    <a:pt x="609600" y="586739"/>
                  </a:lnTo>
                </a:path>
              </a:pathLst>
            </a:custGeom>
            <a:ln w="9144">
              <a:solidFill>
                <a:srgbClr val="000000"/>
              </a:solidFill>
            </a:ln>
          </p:spPr>
          <p:txBody>
            <a:bodyPr wrap="square" lIns="0" tIns="0" rIns="0" bIns="0" rtlCol="0"/>
            <a:lstStyle/>
            <a:p>
              <a:endParaRPr/>
            </a:p>
          </p:txBody>
        </p:sp>
        <p:sp>
          <p:nvSpPr>
            <p:cNvPr id="4" name="object 4"/>
            <p:cNvSpPr/>
            <p:nvPr/>
          </p:nvSpPr>
          <p:spPr>
            <a:xfrm>
              <a:off x="9210293" y="1226058"/>
              <a:ext cx="407034" cy="426720"/>
            </a:xfrm>
            <a:custGeom>
              <a:avLst/>
              <a:gdLst/>
              <a:ahLst/>
              <a:cxnLst/>
              <a:rect l="l" t="t" r="r" b="b"/>
              <a:pathLst>
                <a:path w="407034" h="426719">
                  <a:moveTo>
                    <a:pt x="203453" y="0"/>
                  </a:moveTo>
                  <a:lnTo>
                    <a:pt x="156794" y="5633"/>
                  </a:lnTo>
                  <a:lnTo>
                    <a:pt x="113966" y="21682"/>
                  </a:lnTo>
                  <a:lnTo>
                    <a:pt x="76191" y="46866"/>
                  </a:lnTo>
                  <a:lnTo>
                    <a:pt x="44686" y="79905"/>
                  </a:lnTo>
                  <a:lnTo>
                    <a:pt x="20673" y="119520"/>
                  </a:lnTo>
                  <a:lnTo>
                    <a:pt x="5371" y="164432"/>
                  </a:lnTo>
                  <a:lnTo>
                    <a:pt x="0" y="213359"/>
                  </a:lnTo>
                  <a:lnTo>
                    <a:pt x="5371" y="262287"/>
                  </a:lnTo>
                  <a:lnTo>
                    <a:pt x="20673" y="307199"/>
                  </a:lnTo>
                  <a:lnTo>
                    <a:pt x="44686" y="346814"/>
                  </a:lnTo>
                  <a:lnTo>
                    <a:pt x="76191" y="379853"/>
                  </a:lnTo>
                  <a:lnTo>
                    <a:pt x="113966" y="405037"/>
                  </a:lnTo>
                  <a:lnTo>
                    <a:pt x="156794" y="421086"/>
                  </a:lnTo>
                  <a:lnTo>
                    <a:pt x="203453" y="426719"/>
                  </a:lnTo>
                  <a:lnTo>
                    <a:pt x="250113" y="421086"/>
                  </a:lnTo>
                  <a:lnTo>
                    <a:pt x="292941" y="405037"/>
                  </a:lnTo>
                  <a:lnTo>
                    <a:pt x="330716" y="379853"/>
                  </a:lnTo>
                  <a:lnTo>
                    <a:pt x="362221" y="346814"/>
                  </a:lnTo>
                  <a:lnTo>
                    <a:pt x="386234" y="307199"/>
                  </a:lnTo>
                  <a:lnTo>
                    <a:pt x="401536" y="262287"/>
                  </a:lnTo>
                  <a:lnTo>
                    <a:pt x="406907" y="213359"/>
                  </a:lnTo>
                  <a:lnTo>
                    <a:pt x="401536" y="164432"/>
                  </a:lnTo>
                  <a:lnTo>
                    <a:pt x="386234" y="119520"/>
                  </a:lnTo>
                  <a:lnTo>
                    <a:pt x="362221" y="79905"/>
                  </a:lnTo>
                  <a:lnTo>
                    <a:pt x="330716" y="46866"/>
                  </a:lnTo>
                  <a:lnTo>
                    <a:pt x="292941" y="21682"/>
                  </a:lnTo>
                  <a:lnTo>
                    <a:pt x="250113" y="5633"/>
                  </a:lnTo>
                  <a:lnTo>
                    <a:pt x="203453" y="0"/>
                  </a:lnTo>
                  <a:close/>
                </a:path>
              </a:pathLst>
            </a:custGeom>
            <a:solidFill>
              <a:srgbClr val="CCFFCC"/>
            </a:solidFill>
          </p:spPr>
          <p:txBody>
            <a:bodyPr wrap="square" lIns="0" tIns="0" rIns="0" bIns="0" rtlCol="0"/>
            <a:lstStyle/>
            <a:p>
              <a:endParaRPr/>
            </a:p>
          </p:txBody>
        </p:sp>
        <p:sp>
          <p:nvSpPr>
            <p:cNvPr id="5" name="object 5"/>
            <p:cNvSpPr/>
            <p:nvPr/>
          </p:nvSpPr>
          <p:spPr>
            <a:xfrm>
              <a:off x="9210293" y="1226058"/>
              <a:ext cx="407034" cy="426720"/>
            </a:xfrm>
            <a:custGeom>
              <a:avLst/>
              <a:gdLst/>
              <a:ahLst/>
              <a:cxnLst/>
              <a:rect l="l" t="t" r="r" b="b"/>
              <a:pathLst>
                <a:path w="407034" h="426719">
                  <a:moveTo>
                    <a:pt x="0" y="213359"/>
                  </a:moveTo>
                  <a:lnTo>
                    <a:pt x="5371" y="164432"/>
                  </a:lnTo>
                  <a:lnTo>
                    <a:pt x="20673" y="119520"/>
                  </a:lnTo>
                  <a:lnTo>
                    <a:pt x="44686" y="79905"/>
                  </a:lnTo>
                  <a:lnTo>
                    <a:pt x="76191" y="46866"/>
                  </a:lnTo>
                  <a:lnTo>
                    <a:pt x="113966" y="21682"/>
                  </a:lnTo>
                  <a:lnTo>
                    <a:pt x="156794" y="5633"/>
                  </a:lnTo>
                  <a:lnTo>
                    <a:pt x="203453" y="0"/>
                  </a:lnTo>
                  <a:lnTo>
                    <a:pt x="250113" y="5633"/>
                  </a:lnTo>
                  <a:lnTo>
                    <a:pt x="292941" y="21682"/>
                  </a:lnTo>
                  <a:lnTo>
                    <a:pt x="330716" y="46866"/>
                  </a:lnTo>
                  <a:lnTo>
                    <a:pt x="362221" y="79905"/>
                  </a:lnTo>
                  <a:lnTo>
                    <a:pt x="386234" y="119520"/>
                  </a:lnTo>
                  <a:lnTo>
                    <a:pt x="401536" y="164432"/>
                  </a:lnTo>
                  <a:lnTo>
                    <a:pt x="406907" y="213359"/>
                  </a:lnTo>
                  <a:lnTo>
                    <a:pt x="401536" y="262287"/>
                  </a:lnTo>
                  <a:lnTo>
                    <a:pt x="386234" y="307199"/>
                  </a:lnTo>
                  <a:lnTo>
                    <a:pt x="362221" y="346814"/>
                  </a:lnTo>
                  <a:lnTo>
                    <a:pt x="330716" y="379853"/>
                  </a:lnTo>
                  <a:lnTo>
                    <a:pt x="292941" y="405037"/>
                  </a:lnTo>
                  <a:lnTo>
                    <a:pt x="250113" y="421086"/>
                  </a:lnTo>
                  <a:lnTo>
                    <a:pt x="203453" y="426719"/>
                  </a:lnTo>
                  <a:lnTo>
                    <a:pt x="156794" y="421086"/>
                  </a:lnTo>
                  <a:lnTo>
                    <a:pt x="113966" y="405037"/>
                  </a:lnTo>
                  <a:lnTo>
                    <a:pt x="76191" y="379853"/>
                  </a:lnTo>
                  <a:lnTo>
                    <a:pt x="44686" y="346814"/>
                  </a:lnTo>
                  <a:lnTo>
                    <a:pt x="20673" y="307199"/>
                  </a:lnTo>
                  <a:lnTo>
                    <a:pt x="5371" y="262287"/>
                  </a:lnTo>
                  <a:lnTo>
                    <a:pt x="0" y="213359"/>
                  </a:lnTo>
                  <a:close/>
                </a:path>
              </a:pathLst>
            </a:custGeom>
            <a:ln w="19812">
              <a:solidFill>
                <a:srgbClr val="000000"/>
              </a:solidFill>
            </a:ln>
          </p:spPr>
          <p:txBody>
            <a:bodyPr wrap="square" lIns="0" tIns="0" rIns="0" bIns="0" rtlCol="0"/>
            <a:lstStyle/>
            <a:p>
              <a:endParaRPr/>
            </a:p>
          </p:txBody>
        </p:sp>
      </p:grpSp>
      <p:sp>
        <p:nvSpPr>
          <p:cNvPr id="6" name="object 6"/>
          <p:cNvSpPr txBox="1">
            <a:spLocks noGrp="1"/>
          </p:cNvSpPr>
          <p:nvPr>
            <p:ph type="title"/>
          </p:nvPr>
        </p:nvSpPr>
        <p:spPr>
          <a:xfrm>
            <a:off x="1221741" y="995418"/>
            <a:ext cx="7194290" cy="530915"/>
          </a:xfrm>
          <a:prstGeom prst="rect">
            <a:avLst/>
          </a:prstGeom>
        </p:spPr>
        <p:txBody>
          <a:bodyPr vert="horz" wrap="square" lIns="0" tIns="15240" rIns="0" bIns="0" rtlCol="0" anchor="b">
            <a:spAutoFit/>
          </a:bodyPr>
          <a:lstStyle/>
          <a:p>
            <a:pPr marL="12700">
              <a:lnSpc>
                <a:spcPct val="100000"/>
              </a:lnSpc>
              <a:spcBef>
                <a:spcPts val="120"/>
              </a:spcBef>
            </a:pPr>
            <a:r>
              <a:rPr sz="3350" spc="5" dirty="0"/>
              <a:t>Effect of Changing Activation</a:t>
            </a:r>
            <a:r>
              <a:rPr sz="3350" spc="50" dirty="0"/>
              <a:t> </a:t>
            </a:r>
            <a:r>
              <a:rPr sz="3350" spc="5" dirty="0"/>
              <a:t>Functions</a:t>
            </a:r>
            <a:endParaRPr sz="3350"/>
          </a:p>
        </p:txBody>
      </p:sp>
      <p:sp>
        <p:nvSpPr>
          <p:cNvPr id="7" name="object 7"/>
          <p:cNvSpPr txBox="1"/>
          <p:nvPr/>
        </p:nvSpPr>
        <p:spPr>
          <a:xfrm>
            <a:off x="10213213" y="1262889"/>
            <a:ext cx="306070" cy="334645"/>
          </a:xfrm>
          <a:prstGeom prst="rect">
            <a:avLst/>
          </a:prstGeom>
        </p:spPr>
        <p:txBody>
          <a:bodyPr vert="horz" wrap="square" lIns="0" tIns="15875" rIns="0" bIns="0" rtlCol="0">
            <a:spAutoFit/>
          </a:bodyPr>
          <a:lstStyle/>
          <a:p>
            <a:pPr marL="38100">
              <a:spcBef>
                <a:spcPts val="125"/>
              </a:spcBef>
            </a:pPr>
            <a:r>
              <a:rPr sz="2000" i="1" spc="5" dirty="0">
                <a:latin typeface="Times New Roman"/>
                <a:cs typeface="Times New Roman"/>
              </a:rPr>
              <a:t>L</a:t>
            </a:r>
            <a:r>
              <a:rPr sz="2025" spc="7" baseline="-20576" dirty="0">
                <a:latin typeface="Times New Roman"/>
                <a:cs typeface="Times New Roman"/>
              </a:rPr>
              <a:t>4</a:t>
            </a:r>
            <a:endParaRPr sz="2025" baseline="-20576">
              <a:latin typeface="Times New Roman"/>
              <a:cs typeface="Times New Roman"/>
            </a:endParaRPr>
          </a:p>
        </p:txBody>
      </p:sp>
      <p:grpSp>
        <p:nvGrpSpPr>
          <p:cNvPr id="8" name="object 8"/>
          <p:cNvGrpSpPr/>
          <p:nvPr/>
        </p:nvGrpSpPr>
        <p:grpSpPr>
          <a:xfrm>
            <a:off x="9687878" y="799337"/>
            <a:ext cx="1028065" cy="2179320"/>
            <a:chOff x="8735377" y="799337"/>
            <a:chExt cx="1028065" cy="2179320"/>
          </a:xfrm>
        </p:grpSpPr>
        <p:sp>
          <p:nvSpPr>
            <p:cNvPr id="9" name="object 9"/>
            <p:cNvSpPr/>
            <p:nvPr/>
          </p:nvSpPr>
          <p:spPr>
            <a:xfrm>
              <a:off x="9369552" y="799337"/>
              <a:ext cx="86995" cy="426720"/>
            </a:xfrm>
            <a:custGeom>
              <a:avLst/>
              <a:gdLst/>
              <a:ahLst/>
              <a:cxnLst/>
              <a:rect l="l" t="t" r="r" b="b"/>
              <a:pathLst>
                <a:path w="86995" h="426719">
                  <a:moveTo>
                    <a:pt x="57912" y="72389"/>
                  </a:moveTo>
                  <a:lnTo>
                    <a:pt x="28955" y="72389"/>
                  </a:lnTo>
                  <a:lnTo>
                    <a:pt x="28955" y="426720"/>
                  </a:lnTo>
                  <a:lnTo>
                    <a:pt x="57912" y="426720"/>
                  </a:lnTo>
                  <a:lnTo>
                    <a:pt x="57912" y="72389"/>
                  </a:lnTo>
                  <a:close/>
                </a:path>
                <a:path w="86995" h="426719">
                  <a:moveTo>
                    <a:pt x="43433" y="0"/>
                  </a:moveTo>
                  <a:lnTo>
                    <a:pt x="0" y="86867"/>
                  </a:lnTo>
                  <a:lnTo>
                    <a:pt x="28955" y="86867"/>
                  </a:lnTo>
                  <a:lnTo>
                    <a:pt x="28955" y="72389"/>
                  </a:lnTo>
                  <a:lnTo>
                    <a:pt x="79628" y="72389"/>
                  </a:lnTo>
                  <a:lnTo>
                    <a:pt x="43433" y="0"/>
                  </a:lnTo>
                  <a:close/>
                </a:path>
                <a:path w="86995" h="426719">
                  <a:moveTo>
                    <a:pt x="79628" y="72389"/>
                  </a:moveTo>
                  <a:lnTo>
                    <a:pt x="57912" y="72389"/>
                  </a:lnTo>
                  <a:lnTo>
                    <a:pt x="57912" y="86867"/>
                  </a:lnTo>
                  <a:lnTo>
                    <a:pt x="86868" y="86867"/>
                  </a:lnTo>
                  <a:lnTo>
                    <a:pt x="79628" y="72389"/>
                  </a:lnTo>
                  <a:close/>
                </a:path>
              </a:pathLst>
            </a:custGeom>
            <a:solidFill>
              <a:srgbClr val="FF3300"/>
            </a:solidFill>
          </p:spPr>
          <p:txBody>
            <a:bodyPr wrap="square" lIns="0" tIns="0" rIns="0" bIns="0" rtlCol="0"/>
            <a:lstStyle/>
            <a:p>
              <a:endParaRPr/>
            </a:p>
          </p:txBody>
        </p:sp>
        <p:sp>
          <p:nvSpPr>
            <p:cNvPr id="10" name="object 10"/>
            <p:cNvSpPr/>
            <p:nvPr/>
          </p:nvSpPr>
          <p:spPr>
            <a:xfrm>
              <a:off x="8740140" y="2226563"/>
              <a:ext cx="1018540" cy="746760"/>
            </a:xfrm>
            <a:custGeom>
              <a:avLst/>
              <a:gdLst/>
              <a:ahLst/>
              <a:cxnLst/>
              <a:rect l="l" t="t" r="r" b="b"/>
              <a:pathLst>
                <a:path w="1018540" h="746760">
                  <a:moveTo>
                    <a:pt x="0" y="0"/>
                  </a:moveTo>
                  <a:lnTo>
                    <a:pt x="304800" y="746760"/>
                  </a:lnTo>
                </a:path>
                <a:path w="1018540" h="746760">
                  <a:moveTo>
                    <a:pt x="1018031" y="746760"/>
                  </a:moveTo>
                  <a:lnTo>
                    <a:pt x="102107" y="0"/>
                  </a:lnTo>
                </a:path>
              </a:pathLst>
            </a:custGeom>
            <a:ln w="9144">
              <a:solidFill>
                <a:srgbClr val="000000"/>
              </a:solidFill>
            </a:ln>
          </p:spPr>
          <p:txBody>
            <a:bodyPr wrap="square" lIns="0" tIns="0" rIns="0" bIns="0" rtlCol="0"/>
            <a:lstStyle/>
            <a:p>
              <a:endParaRPr/>
            </a:p>
          </p:txBody>
        </p:sp>
      </p:grpSp>
      <p:sp>
        <p:nvSpPr>
          <p:cNvPr id="11" name="object 11"/>
          <p:cNvSpPr txBox="1"/>
          <p:nvPr/>
        </p:nvSpPr>
        <p:spPr>
          <a:xfrm>
            <a:off x="10495916" y="554812"/>
            <a:ext cx="192405" cy="539750"/>
          </a:xfrm>
          <a:prstGeom prst="rect">
            <a:avLst/>
          </a:prstGeom>
        </p:spPr>
        <p:txBody>
          <a:bodyPr vert="horz" wrap="square" lIns="0" tIns="15875" rIns="0" bIns="0" rtlCol="0">
            <a:spAutoFit/>
          </a:bodyPr>
          <a:lstStyle/>
          <a:p>
            <a:pPr marL="12700">
              <a:spcBef>
                <a:spcPts val="125"/>
              </a:spcBef>
            </a:pPr>
            <a:r>
              <a:rPr sz="3350" i="1" spc="5" dirty="0">
                <a:latin typeface="Times New Roman"/>
                <a:cs typeface="Times New Roman"/>
              </a:rPr>
              <a:t>z</a:t>
            </a:r>
            <a:endParaRPr sz="3350">
              <a:latin typeface="Times New Roman"/>
              <a:cs typeface="Times New Roman"/>
            </a:endParaRPr>
          </a:p>
        </p:txBody>
      </p:sp>
      <p:sp>
        <p:nvSpPr>
          <p:cNvPr id="12" name="object 12"/>
          <p:cNvSpPr txBox="1"/>
          <p:nvPr/>
        </p:nvSpPr>
        <p:spPr>
          <a:xfrm>
            <a:off x="9925557" y="2886583"/>
            <a:ext cx="215900" cy="539750"/>
          </a:xfrm>
          <a:prstGeom prst="rect">
            <a:avLst/>
          </a:prstGeom>
        </p:spPr>
        <p:txBody>
          <a:bodyPr vert="horz" wrap="square" lIns="0" tIns="15240" rIns="0" bIns="0" rtlCol="0">
            <a:spAutoFit/>
          </a:bodyPr>
          <a:lstStyle/>
          <a:p>
            <a:pPr marL="12700">
              <a:spcBef>
                <a:spcPts val="120"/>
              </a:spcBef>
            </a:pPr>
            <a:r>
              <a:rPr sz="3350" i="1" spc="5" dirty="0">
                <a:latin typeface="Times New Roman"/>
                <a:cs typeface="Times New Roman"/>
              </a:rPr>
              <a:t>x</a:t>
            </a:r>
            <a:endParaRPr sz="3350">
              <a:latin typeface="Times New Roman"/>
              <a:cs typeface="Times New Roman"/>
            </a:endParaRPr>
          </a:p>
        </p:txBody>
      </p:sp>
      <p:sp>
        <p:nvSpPr>
          <p:cNvPr id="13" name="object 13"/>
          <p:cNvSpPr txBox="1"/>
          <p:nvPr/>
        </p:nvSpPr>
        <p:spPr>
          <a:xfrm>
            <a:off x="10664443" y="2875279"/>
            <a:ext cx="215900" cy="539750"/>
          </a:xfrm>
          <a:prstGeom prst="rect">
            <a:avLst/>
          </a:prstGeom>
        </p:spPr>
        <p:txBody>
          <a:bodyPr vert="horz" wrap="square" lIns="0" tIns="15240" rIns="0" bIns="0" rtlCol="0">
            <a:spAutoFit/>
          </a:bodyPr>
          <a:lstStyle/>
          <a:p>
            <a:pPr marL="12700">
              <a:spcBef>
                <a:spcPts val="120"/>
              </a:spcBef>
            </a:pPr>
            <a:r>
              <a:rPr sz="3350" i="1" spc="5" dirty="0">
                <a:latin typeface="Times New Roman"/>
                <a:cs typeface="Times New Roman"/>
              </a:rPr>
              <a:t>y</a:t>
            </a:r>
            <a:endParaRPr sz="3350">
              <a:latin typeface="Times New Roman"/>
              <a:cs typeface="Times New Roman"/>
            </a:endParaRPr>
          </a:p>
        </p:txBody>
      </p:sp>
      <p:grpSp>
        <p:nvGrpSpPr>
          <p:cNvPr id="14" name="object 14"/>
          <p:cNvGrpSpPr/>
          <p:nvPr/>
        </p:nvGrpSpPr>
        <p:grpSpPr>
          <a:xfrm>
            <a:off x="9530843" y="1948943"/>
            <a:ext cx="427355" cy="448945"/>
            <a:chOff x="8578342" y="1948942"/>
            <a:chExt cx="427355" cy="448945"/>
          </a:xfrm>
        </p:grpSpPr>
        <p:sp>
          <p:nvSpPr>
            <p:cNvPr id="15" name="object 15"/>
            <p:cNvSpPr/>
            <p:nvPr/>
          </p:nvSpPr>
          <p:spPr>
            <a:xfrm>
              <a:off x="8588502" y="1959102"/>
              <a:ext cx="407034" cy="428625"/>
            </a:xfrm>
            <a:custGeom>
              <a:avLst/>
              <a:gdLst/>
              <a:ahLst/>
              <a:cxnLst/>
              <a:rect l="l" t="t" r="r" b="b"/>
              <a:pathLst>
                <a:path w="407034" h="428625">
                  <a:moveTo>
                    <a:pt x="203453" y="0"/>
                  </a:moveTo>
                  <a:lnTo>
                    <a:pt x="156794" y="5656"/>
                  </a:lnTo>
                  <a:lnTo>
                    <a:pt x="113966" y="21766"/>
                  </a:lnTo>
                  <a:lnTo>
                    <a:pt x="76191" y="47046"/>
                  </a:lnTo>
                  <a:lnTo>
                    <a:pt x="44686" y="80207"/>
                  </a:lnTo>
                  <a:lnTo>
                    <a:pt x="20673" y="119965"/>
                  </a:lnTo>
                  <a:lnTo>
                    <a:pt x="5371" y="165031"/>
                  </a:lnTo>
                  <a:lnTo>
                    <a:pt x="0" y="214122"/>
                  </a:lnTo>
                  <a:lnTo>
                    <a:pt x="5371" y="263212"/>
                  </a:lnTo>
                  <a:lnTo>
                    <a:pt x="20673" y="308278"/>
                  </a:lnTo>
                  <a:lnTo>
                    <a:pt x="44686" y="348036"/>
                  </a:lnTo>
                  <a:lnTo>
                    <a:pt x="76191" y="381197"/>
                  </a:lnTo>
                  <a:lnTo>
                    <a:pt x="113966" y="406477"/>
                  </a:lnTo>
                  <a:lnTo>
                    <a:pt x="156794" y="422587"/>
                  </a:lnTo>
                  <a:lnTo>
                    <a:pt x="203453" y="428244"/>
                  </a:lnTo>
                  <a:lnTo>
                    <a:pt x="250113" y="422587"/>
                  </a:lnTo>
                  <a:lnTo>
                    <a:pt x="292941" y="406477"/>
                  </a:lnTo>
                  <a:lnTo>
                    <a:pt x="330716" y="381197"/>
                  </a:lnTo>
                  <a:lnTo>
                    <a:pt x="362221" y="348036"/>
                  </a:lnTo>
                  <a:lnTo>
                    <a:pt x="386234" y="308278"/>
                  </a:lnTo>
                  <a:lnTo>
                    <a:pt x="401536" y="263212"/>
                  </a:lnTo>
                  <a:lnTo>
                    <a:pt x="406907" y="214122"/>
                  </a:lnTo>
                  <a:lnTo>
                    <a:pt x="401536" y="165031"/>
                  </a:lnTo>
                  <a:lnTo>
                    <a:pt x="386234" y="119965"/>
                  </a:lnTo>
                  <a:lnTo>
                    <a:pt x="362221" y="80207"/>
                  </a:lnTo>
                  <a:lnTo>
                    <a:pt x="330716" y="47046"/>
                  </a:lnTo>
                  <a:lnTo>
                    <a:pt x="292941" y="21766"/>
                  </a:lnTo>
                  <a:lnTo>
                    <a:pt x="250113" y="5656"/>
                  </a:lnTo>
                  <a:lnTo>
                    <a:pt x="203453" y="0"/>
                  </a:lnTo>
                  <a:close/>
                </a:path>
              </a:pathLst>
            </a:custGeom>
            <a:solidFill>
              <a:srgbClr val="CCFFCC"/>
            </a:solidFill>
          </p:spPr>
          <p:txBody>
            <a:bodyPr wrap="square" lIns="0" tIns="0" rIns="0" bIns="0" rtlCol="0"/>
            <a:lstStyle/>
            <a:p>
              <a:endParaRPr/>
            </a:p>
          </p:txBody>
        </p:sp>
        <p:sp>
          <p:nvSpPr>
            <p:cNvPr id="16" name="object 16"/>
            <p:cNvSpPr/>
            <p:nvPr/>
          </p:nvSpPr>
          <p:spPr>
            <a:xfrm>
              <a:off x="8588502" y="1959102"/>
              <a:ext cx="407034" cy="428625"/>
            </a:xfrm>
            <a:custGeom>
              <a:avLst/>
              <a:gdLst/>
              <a:ahLst/>
              <a:cxnLst/>
              <a:rect l="l" t="t" r="r" b="b"/>
              <a:pathLst>
                <a:path w="407034" h="428625">
                  <a:moveTo>
                    <a:pt x="0" y="214122"/>
                  </a:moveTo>
                  <a:lnTo>
                    <a:pt x="5371" y="165031"/>
                  </a:lnTo>
                  <a:lnTo>
                    <a:pt x="20673" y="119965"/>
                  </a:lnTo>
                  <a:lnTo>
                    <a:pt x="44686" y="80207"/>
                  </a:lnTo>
                  <a:lnTo>
                    <a:pt x="76191" y="47046"/>
                  </a:lnTo>
                  <a:lnTo>
                    <a:pt x="113966" y="21766"/>
                  </a:lnTo>
                  <a:lnTo>
                    <a:pt x="156794" y="5656"/>
                  </a:lnTo>
                  <a:lnTo>
                    <a:pt x="203453" y="0"/>
                  </a:lnTo>
                  <a:lnTo>
                    <a:pt x="250113" y="5656"/>
                  </a:lnTo>
                  <a:lnTo>
                    <a:pt x="292941" y="21766"/>
                  </a:lnTo>
                  <a:lnTo>
                    <a:pt x="330716" y="47046"/>
                  </a:lnTo>
                  <a:lnTo>
                    <a:pt x="362221" y="80207"/>
                  </a:lnTo>
                  <a:lnTo>
                    <a:pt x="386234" y="119965"/>
                  </a:lnTo>
                  <a:lnTo>
                    <a:pt x="401536" y="165031"/>
                  </a:lnTo>
                  <a:lnTo>
                    <a:pt x="406907" y="214122"/>
                  </a:lnTo>
                  <a:lnTo>
                    <a:pt x="401536" y="263212"/>
                  </a:lnTo>
                  <a:lnTo>
                    <a:pt x="386234" y="308278"/>
                  </a:lnTo>
                  <a:lnTo>
                    <a:pt x="362221" y="348036"/>
                  </a:lnTo>
                  <a:lnTo>
                    <a:pt x="330716" y="381197"/>
                  </a:lnTo>
                  <a:lnTo>
                    <a:pt x="292941" y="406477"/>
                  </a:lnTo>
                  <a:lnTo>
                    <a:pt x="250113" y="422587"/>
                  </a:lnTo>
                  <a:lnTo>
                    <a:pt x="203453" y="428244"/>
                  </a:lnTo>
                  <a:lnTo>
                    <a:pt x="156794" y="422587"/>
                  </a:lnTo>
                  <a:lnTo>
                    <a:pt x="113966" y="406477"/>
                  </a:lnTo>
                  <a:lnTo>
                    <a:pt x="76191" y="381197"/>
                  </a:lnTo>
                  <a:lnTo>
                    <a:pt x="44686" y="348036"/>
                  </a:lnTo>
                  <a:lnTo>
                    <a:pt x="20673" y="308278"/>
                  </a:lnTo>
                  <a:lnTo>
                    <a:pt x="5371" y="263212"/>
                  </a:lnTo>
                  <a:lnTo>
                    <a:pt x="0" y="214122"/>
                  </a:lnTo>
                  <a:close/>
                </a:path>
              </a:pathLst>
            </a:custGeom>
            <a:ln w="19812">
              <a:solidFill>
                <a:srgbClr val="000000"/>
              </a:solidFill>
            </a:ln>
          </p:spPr>
          <p:txBody>
            <a:bodyPr wrap="square" lIns="0" tIns="0" rIns="0" bIns="0" rtlCol="0"/>
            <a:lstStyle/>
            <a:p>
              <a:endParaRPr/>
            </a:p>
          </p:txBody>
        </p:sp>
      </p:grpSp>
      <p:sp>
        <p:nvSpPr>
          <p:cNvPr id="17" name="object 17"/>
          <p:cNvSpPr txBox="1"/>
          <p:nvPr/>
        </p:nvSpPr>
        <p:spPr>
          <a:xfrm>
            <a:off x="9592056" y="1996822"/>
            <a:ext cx="306070" cy="334645"/>
          </a:xfrm>
          <a:prstGeom prst="rect">
            <a:avLst/>
          </a:prstGeom>
        </p:spPr>
        <p:txBody>
          <a:bodyPr vert="horz" wrap="square" lIns="0" tIns="15875" rIns="0" bIns="0" rtlCol="0">
            <a:spAutoFit/>
          </a:bodyPr>
          <a:lstStyle/>
          <a:p>
            <a:pPr marL="38100">
              <a:spcBef>
                <a:spcPts val="125"/>
              </a:spcBef>
            </a:pPr>
            <a:r>
              <a:rPr sz="2000" i="1" spc="5" dirty="0">
                <a:latin typeface="Times New Roman"/>
                <a:cs typeface="Times New Roman"/>
              </a:rPr>
              <a:t>L</a:t>
            </a:r>
            <a:r>
              <a:rPr sz="2025" spc="7" baseline="-20576" dirty="0">
                <a:latin typeface="Times New Roman"/>
                <a:cs typeface="Times New Roman"/>
              </a:rPr>
              <a:t>1</a:t>
            </a:r>
            <a:endParaRPr sz="2025" baseline="-20576">
              <a:latin typeface="Times New Roman"/>
              <a:cs typeface="Times New Roman"/>
            </a:endParaRPr>
          </a:p>
        </p:txBody>
      </p:sp>
      <p:grpSp>
        <p:nvGrpSpPr>
          <p:cNvPr id="18" name="object 18"/>
          <p:cNvGrpSpPr/>
          <p:nvPr/>
        </p:nvGrpSpPr>
        <p:grpSpPr>
          <a:xfrm>
            <a:off x="9992678" y="1962658"/>
            <a:ext cx="1196975" cy="1029335"/>
            <a:chOff x="9040177" y="1962657"/>
            <a:chExt cx="1196975" cy="1029335"/>
          </a:xfrm>
        </p:grpSpPr>
        <p:sp>
          <p:nvSpPr>
            <p:cNvPr id="19" name="object 19"/>
            <p:cNvSpPr/>
            <p:nvPr/>
          </p:nvSpPr>
          <p:spPr>
            <a:xfrm>
              <a:off x="9044940" y="2226563"/>
              <a:ext cx="723900" cy="760730"/>
            </a:xfrm>
            <a:custGeom>
              <a:avLst/>
              <a:gdLst/>
              <a:ahLst/>
              <a:cxnLst/>
              <a:rect l="l" t="t" r="r" b="b"/>
              <a:pathLst>
                <a:path w="723900" h="760730">
                  <a:moveTo>
                    <a:pt x="723900" y="760476"/>
                  </a:moveTo>
                  <a:lnTo>
                    <a:pt x="417575" y="12191"/>
                  </a:lnTo>
                </a:path>
                <a:path w="723900" h="760730">
                  <a:moveTo>
                    <a:pt x="0" y="746760"/>
                  </a:moveTo>
                  <a:lnTo>
                    <a:pt x="306324" y="0"/>
                  </a:lnTo>
                </a:path>
              </a:pathLst>
            </a:custGeom>
            <a:ln w="9144">
              <a:solidFill>
                <a:srgbClr val="000000"/>
              </a:solidFill>
            </a:ln>
          </p:spPr>
          <p:txBody>
            <a:bodyPr wrap="square" lIns="0" tIns="0" rIns="0" bIns="0" rtlCol="0"/>
            <a:lstStyle/>
            <a:p>
              <a:endParaRPr/>
            </a:p>
          </p:txBody>
        </p:sp>
        <p:sp>
          <p:nvSpPr>
            <p:cNvPr id="20" name="object 20"/>
            <p:cNvSpPr/>
            <p:nvPr/>
          </p:nvSpPr>
          <p:spPr>
            <a:xfrm>
              <a:off x="9210294" y="1972817"/>
              <a:ext cx="407034" cy="426720"/>
            </a:xfrm>
            <a:custGeom>
              <a:avLst/>
              <a:gdLst/>
              <a:ahLst/>
              <a:cxnLst/>
              <a:rect l="l" t="t" r="r" b="b"/>
              <a:pathLst>
                <a:path w="407034" h="426719">
                  <a:moveTo>
                    <a:pt x="203453" y="0"/>
                  </a:moveTo>
                  <a:lnTo>
                    <a:pt x="156794" y="5633"/>
                  </a:lnTo>
                  <a:lnTo>
                    <a:pt x="113966" y="21682"/>
                  </a:lnTo>
                  <a:lnTo>
                    <a:pt x="76191" y="46866"/>
                  </a:lnTo>
                  <a:lnTo>
                    <a:pt x="44686" y="79905"/>
                  </a:lnTo>
                  <a:lnTo>
                    <a:pt x="20673" y="119520"/>
                  </a:lnTo>
                  <a:lnTo>
                    <a:pt x="5371" y="164432"/>
                  </a:lnTo>
                  <a:lnTo>
                    <a:pt x="0" y="213360"/>
                  </a:lnTo>
                  <a:lnTo>
                    <a:pt x="5371" y="262287"/>
                  </a:lnTo>
                  <a:lnTo>
                    <a:pt x="20673" y="307199"/>
                  </a:lnTo>
                  <a:lnTo>
                    <a:pt x="44686" y="346814"/>
                  </a:lnTo>
                  <a:lnTo>
                    <a:pt x="76191" y="379853"/>
                  </a:lnTo>
                  <a:lnTo>
                    <a:pt x="113966" y="405037"/>
                  </a:lnTo>
                  <a:lnTo>
                    <a:pt x="156794" y="421086"/>
                  </a:lnTo>
                  <a:lnTo>
                    <a:pt x="203453" y="426720"/>
                  </a:lnTo>
                  <a:lnTo>
                    <a:pt x="250113" y="421086"/>
                  </a:lnTo>
                  <a:lnTo>
                    <a:pt x="292941" y="405037"/>
                  </a:lnTo>
                  <a:lnTo>
                    <a:pt x="330716" y="379853"/>
                  </a:lnTo>
                  <a:lnTo>
                    <a:pt x="362221" y="346814"/>
                  </a:lnTo>
                  <a:lnTo>
                    <a:pt x="386234" y="307199"/>
                  </a:lnTo>
                  <a:lnTo>
                    <a:pt x="401536" y="262287"/>
                  </a:lnTo>
                  <a:lnTo>
                    <a:pt x="406907" y="213360"/>
                  </a:lnTo>
                  <a:lnTo>
                    <a:pt x="401536" y="164432"/>
                  </a:lnTo>
                  <a:lnTo>
                    <a:pt x="386234" y="119520"/>
                  </a:lnTo>
                  <a:lnTo>
                    <a:pt x="362221" y="79905"/>
                  </a:lnTo>
                  <a:lnTo>
                    <a:pt x="330716" y="46866"/>
                  </a:lnTo>
                  <a:lnTo>
                    <a:pt x="292941" y="21682"/>
                  </a:lnTo>
                  <a:lnTo>
                    <a:pt x="250113" y="5633"/>
                  </a:lnTo>
                  <a:lnTo>
                    <a:pt x="203453" y="0"/>
                  </a:lnTo>
                  <a:close/>
                </a:path>
              </a:pathLst>
            </a:custGeom>
            <a:solidFill>
              <a:srgbClr val="CCFFCC"/>
            </a:solidFill>
          </p:spPr>
          <p:txBody>
            <a:bodyPr wrap="square" lIns="0" tIns="0" rIns="0" bIns="0" rtlCol="0"/>
            <a:lstStyle/>
            <a:p>
              <a:endParaRPr/>
            </a:p>
          </p:txBody>
        </p:sp>
        <p:sp>
          <p:nvSpPr>
            <p:cNvPr id="21" name="object 21"/>
            <p:cNvSpPr/>
            <p:nvPr/>
          </p:nvSpPr>
          <p:spPr>
            <a:xfrm>
              <a:off x="9210294" y="1972817"/>
              <a:ext cx="407034" cy="426720"/>
            </a:xfrm>
            <a:custGeom>
              <a:avLst/>
              <a:gdLst/>
              <a:ahLst/>
              <a:cxnLst/>
              <a:rect l="l" t="t" r="r" b="b"/>
              <a:pathLst>
                <a:path w="407034" h="426719">
                  <a:moveTo>
                    <a:pt x="0" y="213360"/>
                  </a:moveTo>
                  <a:lnTo>
                    <a:pt x="5371" y="164432"/>
                  </a:lnTo>
                  <a:lnTo>
                    <a:pt x="20673" y="119520"/>
                  </a:lnTo>
                  <a:lnTo>
                    <a:pt x="44686" y="79905"/>
                  </a:lnTo>
                  <a:lnTo>
                    <a:pt x="76191" y="46866"/>
                  </a:lnTo>
                  <a:lnTo>
                    <a:pt x="113966" y="21682"/>
                  </a:lnTo>
                  <a:lnTo>
                    <a:pt x="156794" y="5633"/>
                  </a:lnTo>
                  <a:lnTo>
                    <a:pt x="203453" y="0"/>
                  </a:lnTo>
                  <a:lnTo>
                    <a:pt x="250113" y="5633"/>
                  </a:lnTo>
                  <a:lnTo>
                    <a:pt x="292941" y="21682"/>
                  </a:lnTo>
                  <a:lnTo>
                    <a:pt x="330716" y="46866"/>
                  </a:lnTo>
                  <a:lnTo>
                    <a:pt x="362221" y="79905"/>
                  </a:lnTo>
                  <a:lnTo>
                    <a:pt x="386234" y="119520"/>
                  </a:lnTo>
                  <a:lnTo>
                    <a:pt x="401536" y="164432"/>
                  </a:lnTo>
                  <a:lnTo>
                    <a:pt x="406907" y="213360"/>
                  </a:lnTo>
                  <a:lnTo>
                    <a:pt x="401536" y="262287"/>
                  </a:lnTo>
                  <a:lnTo>
                    <a:pt x="386234" y="307199"/>
                  </a:lnTo>
                  <a:lnTo>
                    <a:pt x="362221" y="346814"/>
                  </a:lnTo>
                  <a:lnTo>
                    <a:pt x="330716" y="379853"/>
                  </a:lnTo>
                  <a:lnTo>
                    <a:pt x="292941" y="405037"/>
                  </a:lnTo>
                  <a:lnTo>
                    <a:pt x="250113" y="421086"/>
                  </a:lnTo>
                  <a:lnTo>
                    <a:pt x="203453" y="426720"/>
                  </a:lnTo>
                  <a:lnTo>
                    <a:pt x="156794" y="421086"/>
                  </a:lnTo>
                  <a:lnTo>
                    <a:pt x="113966" y="405037"/>
                  </a:lnTo>
                  <a:lnTo>
                    <a:pt x="76191" y="379853"/>
                  </a:lnTo>
                  <a:lnTo>
                    <a:pt x="44686" y="346814"/>
                  </a:lnTo>
                  <a:lnTo>
                    <a:pt x="20673" y="307199"/>
                  </a:lnTo>
                  <a:lnTo>
                    <a:pt x="5371" y="262287"/>
                  </a:lnTo>
                  <a:lnTo>
                    <a:pt x="0" y="213360"/>
                  </a:lnTo>
                  <a:close/>
                </a:path>
              </a:pathLst>
            </a:custGeom>
            <a:ln w="19812">
              <a:solidFill>
                <a:srgbClr val="000000"/>
              </a:solidFill>
            </a:ln>
          </p:spPr>
          <p:txBody>
            <a:bodyPr wrap="square" lIns="0" tIns="0" rIns="0" bIns="0" rtlCol="0"/>
            <a:lstStyle/>
            <a:p>
              <a:endParaRPr/>
            </a:p>
          </p:txBody>
        </p:sp>
        <p:sp>
          <p:nvSpPr>
            <p:cNvPr id="22" name="object 22"/>
            <p:cNvSpPr/>
            <p:nvPr/>
          </p:nvSpPr>
          <p:spPr>
            <a:xfrm>
              <a:off x="9044940" y="2226563"/>
              <a:ext cx="1028700" cy="760730"/>
            </a:xfrm>
            <a:custGeom>
              <a:avLst/>
              <a:gdLst/>
              <a:ahLst/>
              <a:cxnLst/>
              <a:rect l="l" t="t" r="r" b="b"/>
              <a:pathLst>
                <a:path w="1028700" h="760730">
                  <a:moveTo>
                    <a:pt x="1028700" y="12191"/>
                  </a:moveTo>
                  <a:lnTo>
                    <a:pt x="723900" y="760476"/>
                  </a:lnTo>
                </a:path>
                <a:path w="1028700" h="760730">
                  <a:moveTo>
                    <a:pt x="0" y="746760"/>
                  </a:moveTo>
                  <a:lnTo>
                    <a:pt x="915924" y="0"/>
                  </a:lnTo>
                </a:path>
              </a:pathLst>
            </a:custGeom>
            <a:ln w="9144">
              <a:solidFill>
                <a:srgbClr val="000000"/>
              </a:solidFill>
            </a:ln>
          </p:spPr>
          <p:txBody>
            <a:bodyPr wrap="square" lIns="0" tIns="0" rIns="0" bIns="0" rtlCol="0"/>
            <a:lstStyle/>
            <a:p>
              <a:endParaRPr/>
            </a:p>
          </p:txBody>
        </p:sp>
        <p:sp>
          <p:nvSpPr>
            <p:cNvPr id="23" name="object 23"/>
            <p:cNvSpPr/>
            <p:nvPr/>
          </p:nvSpPr>
          <p:spPr>
            <a:xfrm>
              <a:off x="9819894" y="1972817"/>
              <a:ext cx="407034" cy="426720"/>
            </a:xfrm>
            <a:custGeom>
              <a:avLst/>
              <a:gdLst/>
              <a:ahLst/>
              <a:cxnLst/>
              <a:rect l="l" t="t" r="r" b="b"/>
              <a:pathLst>
                <a:path w="407034" h="426719">
                  <a:moveTo>
                    <a:pt x="203453" y="0"/>
                  </a:moveTo>
                  <a:lnTo>
                    <a:pt x="156794" y="5633"/>
                  </a:lnTo>
                  <a:lnTo>
                    <a:pt x="113966" y="21682"/>
                  </a:lnTo>
                  <a:lnTo>
                    <a:pt x="76191" y="46866"/>
                  </a:lnTo>
                  <a:lnTo>
                    <a:pt x="44686" y="79905"/>
                  </a:lnTo>
                  <a:lnTo>
                    <a:pt x="20673" y="119520"/>
                  </a:lnTo>
                  <a:lnTo>
                    <a:pt x="5371" y="164432"/>
                  </a:lnTo>
                  <a:lnTo>
                    <a:pt x="0" y="213360"/>
                  </a:lnTo>
                  <a:lnTo>
                    <a:pt x="5371" y="262287"/>
                  </a:lnTo>
                  <a:lnTo>
                    <a:pt x="20673" y="307199"/>
                  </a:lnTo>
                  <a:lnTo>
                    <a:pt x="44686" y="346814"/>
                  </a:lnTo>
                  <a:lnTo>
                    <a:pt x="76191" y="379853"/>
                  </a:lnTo>
                  <a:lnTo>
                    <a:pt x="113966" y="405037"/>
                  </a:lnTo>
                  <a:lnTo>
                    <a:pt x="156794" y="421086"/>
                  </a:lnTo>
                  <a:lnTo>
                    <a:pt x="203453" y="426720"/>
                  </a:lnTo>
                  <a:lnTo>
                    <a:pt x="250113" y="421086"/>
                  </a:lnTo>
                  <a:lnTo>
                    <a:pt x="292941" y="405037"/>
                  </a:lnTo>
                  <a:lnTo>
                    <a:pt x="330716" y="379853"/>
                  </a:lnTo>
                  <a:lnTo>
                    <a:pt x="362221" y="346814"/>
                  </a:lnTo>
                  <a:lnTo>
                    <a:pt x="386234" y="307199"/>
                  </a:lnTo>
                  <a:lnTo>
                    <a:pt x="401536" y="262287"/>
                  </a:lnTo>
                  <a:lnTo>
                    <a:pt x="406907" y="213360"/>
                  </a:lnTo>
                  <a:lnTo>
                    <a:pt x="401536" y="164432"/>
                  </a:lnTo>
                  <a:lnTo>
                    <a:pt x="386234" y="119520"/>
                  </a:lnTo>
                  <a:lnTo>
                    <a:pt x="362221" y="79905"/>
                  </a:lnTo>
                  <a:lnTo>
                    <a:pt x="330716" y="46866"/>
                  </a:lnTo>
                  <a:lnTo>
                    <a:pt x="292941" y="21682"/>
                  </a:lnTo>
                  <a:lnTo>
                    <a:pt x="250113" y="5633"/>
                  </a:lnTo>
                  <a:lnTo>
                    <a:pt x="203453" y="0"/>
                  </a:lnTo>
                  <a:close/>
                </a:path>
              </a:pathLst>
            </a:custGeom>
            <a:solidFill>
              <a:srgbClr val="CCFFCC"/>
            </a:solidFill>
          </p:spPr>
          <p:txBody>
            <a:bodyPr wrap="square" lIns="0" tIns="0" rIns="0" bIns="0" rtlCol="0"/>
            <a:lstStyle/>
            <a:p>
              <a:endParaRPr/>
            </a:p>
          </p:txBody>
        </p:sp>
        <p:sp>
          <p:nvSpPr>
            <p:cNvPr id="24" name="object 24"/>
            <p:cNvSpPr/>
            <p:nvPr/>
          </p:nvSpPr>
          <p:spPr>
            <a:xfrm>
              <a:off x="9819894" y="1972817"/>
              <a:ext cx="407034" cy="426720"/>
            </a:xfrm>
            <a:custGeom>
              <a:avLst/>
              <a:gdLst/>
              <a:ahLst/>
              <a:cxnLst/>
              <a:rect l="l" t="t" r="r" b="b"/>
              <a:pathLst>
                <a:path w="407034" h="426719">
                  <a:moveTo>
                    <a:pt x="0" y="213360"/>
                  </a:moveTo>
                  <a:lnTo>
                    <a:pt x="5371" y="164432"/>
                  </a:lnTo>
                  <a:lnTo>
                    <a:pt x="20673" y="119520"/>
                  </a:lnTo>
                  <a:lnTo>
                    <a:pt x="44686" y="79905"/>
                  </a:lnTo>
                  <a:lnTo>
                    <a:pt x="76191" y="46866"/>
                  </a:lnTo>
                  <a:lnTo>
                    <a:pt x="113966" y="21682"/>
                  </a:lnTo>
                  <a:lnTo>
                    <a:pt x="156794" y="5633"/>
                  </a:lnTo>
                  <a:lnTo>
                    <a:pt x="203453" y="0"/>
                  </a:lnTo>
                  <a:lnTo>
                    <a:pt x="250113" y="5633"/>
                  </a:lnTo>
                  <a:lnTo>
                    <a:pt x="292941" y="21682"/>
                  </a:lnTo>
                  <a:lnTo>
                    <a:pt x="330716" y="46866"/>
                  </a:lnTo>
                  <a:lnTo>
                    <a:pt x="362221" y="79905"/>
                  </a:lnTo>
                  <a:lnTo>
                    <a:pt x="386234" y="119520"/>
                  </a:lnTo>
                  <a:lnTo>
                    <a:pt x="401536" y="164432"/>
                  </a:lnTo>
                  <a:lnTo>
                    <a:pt x="406907" y="213360"/>
                  </a:lnTo>
                  <a:lnTo>
                    <a:pt x="401536" y="262287"/>
                  </a:lnTo>
                  <a:lnTo>
                    <a:pt x="386234" y="307199"/>
                  </a:lnTo>
                  <a:lnTo>
                    <a:pt x="362221" y="346814"/>
                  </a:lnTo>
                  <a:lnTo>
                    <a:pt x="330716" y="379853"/>
                  </a:lnTo>
                  <a:lnTo>
                    <a:pt x="292941" y="405037"/>
                  </a:lnTo>
                  <a:lnTo>
                    <a:pt x="250113" y="421086"/>
                  </a:lnTo>
                  <a:lnTo>
                    <a:pt x="203453" y="426720"/>
                  </a:lnTo>
                  <a:lnTo>
                    <a:pt x="156794" y="421086"/>
                  </a:lnTo>
                  <a:lnTo>
                    <a:pt x="113966" y="405037"/>
                  </a:lnTo>
                  <a:lnTo>
                    <a:pt x="76191" y="379853"/>
                  </a:lnTo>
                  <a:lnTo>
                    <a:pt x="44686" y="346814"/>
                  </a:lnTo>
                  <a:lnTo>
                    <a:pt x="20673" y="307199"/>
                  </a:lnTo>
                  <a:lnTo>
                    <a:pt x="5371" y="262287"/>
                  </a:lnTo>
                  <a:lnTo>
                    <a:pt x="0" y="213360"/>
                  </a:lnTo>
                  <a:close/>
                </a:path>
              </a:pathLst>
            </a:custGeom>
            <a:ln w="19812">
              <a:solidFill>
                <a:srgbClr val="000000"/>
              </a:solidFill>
            </a:ln>
          </p:spPr>
          <p:txBody>
            <a:bodyPr wrap="square" lIns="0" tIns="0" rIns="0" bIns="0" rtlCol="0"/>
            <a:lstStyle/>
            <a:p>
              <a:endParaRPr/>
            </a:p>
          </p:txBody>
        </p:sp>
      </p:grpSp>
      <p:sp>
        <p:nvSpPr>
          <p:cNvPr id="25" name="object 25"/>
          <p:cNvSpPr txBox="1"/>
          <p:nvPr/>
        </p:nvSpPr>
        <p:spPr>
          <a:xfrm>
            <a:off x="10200514" y="2010284"/>
            <a:ext cx="941705" cy="334645"/>
          </a:xfrm>
          <a:prstGeom prst="rect">
            <a:avLst/>
          </a:prstGeom>
        </p:spPr>
        <p:txBody>
          <a:bodyPr vert="horz" wrap="square" lIns="0" tIns="15875" rIns="0" bIns="0" rtlCol="0">
            <a:spAutoFit/>
          </a:bodyPr>
          <a:lstStyle/>
          <a:p>
            <a:pPr marL="50800">
              <a:spcBef>
                <a:spcPts val="125"/>
              </a:spcBef>
              <a:tabLst>
                <a:tab pos="661035" algn="l"/>
              </a:tabLst>
            </a:pPr>
            <a:r>
              <a:rPr sz="2000" i="1" spc="5" dirty="0">
                <a:latin typeface="Times New Roman"/>
                <a:cs typeface="Times New Roman"/>
              </a:rPr>
              <a:t>L</a:t>
            </a:r>
            <a:r>
              <a:rPr sz="2025" spc="7" baseline="-20576" dirty="0">
                <a:latin typeface="Times New Roman"/>
                <a:cs typeface="Times New Roman"/>
              </a:rPr>
              <a:t>2	</a:t>
            </a:r>
            <a:r>
              <a:rPr sz="2000" i="1" spc="5" dirty="0">
                <a:latin typeface="Times New Roman"/>
                <a:cs typeface="Times New Roman"/>
              </a:rPr>
              <a:t>L</a:t>
            </a:r>
            <a:r>
              <a:rPr sz="2025" spc="7" baseline="-20576" dirty="0">
                <a:latin typeface="Times New Roman"/>
                <a:cs typeface="Times New Roman"/>
              </a:rPr>
              <a:t>3</a:t>
            </a:r>
            <a:endParaRPr sz="2025" baseline="-20576">
              <a:latin typeface="Times New Roman"/>
              <a:cs typeface="Times New Roman"/>
            </a:endParaRPr>
          </a:p>
        </p:txBody>
      </p:sp>
      <p:grpSp>
        <p:nvGrpSpPr>
          <p:cNvPr id="26" name="object 26"/>
          <p:cNvGrpSpPr/>
          <p:nvPr/>
        </p:nvGrpSpPr>
        <p:grpSpPr>
          <a:xfrm>
            <a:off x="1443750" y="2226564"/>
            <a:ext cx="2708275" cy="3812540"/>
            <a:chOff x="491249" y="2226564"/>
            <a:chExt cx="2708275" cy="3812540"/>
          </a:xfrm>
        </p:grpSpPr>
        <p:sp>
          <p:nvSpPr>
            <p:cNvPr id="27" name="object 27"/>
            <p:cNvSpPr/>
            <p:nvPr/>
          </p:nvSpPr>
          <p:spPr>
            <a:xfrm>
              <a:off x="494742" y="5041453"/>
              <a:ext cx="2701290" cy="993775"/>
            </a:xfrm>
            <a:custGeom>
              <a:avLst/>
              <a:gdLst/>
              <a:ahLst/>
              <a:cxnLst/>
              <a:rect l="l" t="t" r="r" b="b"/>
              <a:pathLst>
                <a:path w="2701290" h="993775">
                  <a:moveTo>
                    <a:pt x="850373" y="0"/>
                  </a:moveTo>
                  <a:lnTo>
                    <a:pt x="0" y="668629"/>
                  </a:lnTo>
                  <a:lnTo>
                    <a:pt x="2161936" y="993559"/>
                  </a:lnTo>
                  <a:lnTo>
                    <a:pt x="2700885" y="224950"/>
                  </a:lnTo>
                  <a:lnTo>
                    <a:pt x="850373" y="0"/>
                  </a:lnTo>
                  <a:close/>
                </a:path>
              </a:pathLst>
            </a:custGeom>
            <a:solidFill>
              <a:srgbClr val="808080"/>
            </a:solidFill>
          </p:spPr>
          <p:txBody>
            <a:bodyPr wrap="square" lIns="0" tIns="0" rIns="0" bIns="0" rtlCol="0"/>
            <a:lstStyle/>
            <a:p>
              <a:endParaRPr/>
            </a:p>
          </p:txBody>
        </p:sp>
        <p:sp>
          <p:nvSpPr>
            <p:cNvPr id="28" name="object 28"/>
            <p:cNvSpPr/>
            <p:nvPr/>
          </p:nvSpPr>
          <p:spPr>
            <a:xfrm>
              <a:off x="494742" y="5041453"/>
              <a:ext cx="2701290" cy="993775"/>
            </a:xfrm>
            <a:custGeom>
              <a:avLst/>
              <a:gdLst/>
              <a:ahLst/>
              <a:cxnLst/>
              <a:rect l="l" t="t" r="r" b="b"/>
              <a:pathLst>
                <a:path w="2701290" h="993775">
                  <a:moveTo>
                    <a:pt x="2700885" y="224950"/>
                  </a:moveTo>
                  <a:lnTo>
                    <a:pt x="2161936" y="993559"/>
                  </a:lnTo>
                  <a:lnTo>
                    <a:pt x="0" y="668629"/>
                  </a:lnTo>
                  <a:lnTo>
                    <a:pt x="850373" y="0"/>
                  </a:lnTo>
                  <a:lnTo>
                    <a:pt x="2700885" y="224950"/>
                  </a:lnTo>
                  <a:close/>
                </a:path>
              </a:pathLst>
            </a:custGeom>
            <a:ln w="6356">
              <a:solidFill>
                <a:srgbClr val="000000"/>
              </a:solidFill>
            </a:ln>
          </p:spPr>
          <p:txBody>
            <a:bodyPr wrap="square" lIns="0" tIns="0" rIns="0" bIns="0" rtlCol="0"/>
            <a:lstStyle/>
            <a:p>
              <a:endParaRPr/>
            </a:p>
          </p:txBody>
        </p:sp>
        <p:sp>
          <p:nvSpPr>
            <p:cNvPr id="29" name="object 29"/>
            <p:cNvSpPr/>
            <p:nvPr/>
          </p:nvSpPr>
          <p:spPr>
            <a:xfrm>
              <a:off x="527500" y="3238679"/>
              <a:ext cx="2641407" cy="2793255"/>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1011936" y="2292096"/>
              <a:ext cx="1954530" cy="686562"/>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946404" y="2226564"/>
              <a:ext cx="1935480" cy="668020"/>
            </a:xfrm>
            <a:custGeom>
              <a:avLst/>
              <a:gdLst/>
              <a:ahLst/>
              <a:cxnLst/>
              <a:rect l="l" t="t" r="r" b="b"/>
              <a:pathLst>
                <a:path w="1935480" h="668019">
                  <a:moveTo>
                    <a:pt x="1935480" y="0"/>
                  </a:moveTo>
                  <a:lnTo>
                    <a:pt x="0" y="0"/>
                  </a:lnTo>
                  <a:lnTo>
                    <a:pt x="0" y="667512"/>
                  </a:lnTo>
                  <a:lnTo>
                    <a:pt x="1935480" y="667512"/>
                  </a:lnTo>
                  <a:lnTo>
                    <a:pt x="1935480" y="0"/>
                  </a:lnTo>
                  <a:close/>
                </a:path>
              </a:pathLst>
            </a:custGeom>
            <a:solidFill>
              <a:srgbClr val="FFFF00"/>
            </a:solidFill>
          </p:spPr>
          <p:txBody>
            <a:bodyPr wrap="square" lIns="0" tIns="0" rIns="0" bIns="0" rtlCol="0"/>
            <a:lstStyle/>
            <a:p>
              <a:endParaRPr/>
            </a:p>
          </p:txBody>
        </p:sp>
      </p:grpSp>
      <p:sp>
        <p:nvSpPr>
          <p:cNvPr id="32" name="object 32"/>
          <p:cNvSpPr txBox="1"/>
          <p:nvPr/>
        </p:nvSpPr>
        <p:spPr>
          <a:xfrm>
            <a:off x="2165706" y="1813637"/>
            <a:ext cx="1401445" cy="283845"/>
          </a:xfrm>
          <a:prstGeom prst="rect">
            <a:avLst/>
          </a:prstGeom>
        </p:spPr>
        <p:txBody>
          <a:bodyPr vert="horz" wrap="square" lIns="0" tIns="12065" rIns="0" bIns="0" rtlCol="0">
            <a:spAutoFit/>
          </a:bodyPr>
          <a:lstStyle/>
          <a:p>
            <a:pPr marL="12700">
              <a:spcBef>
                <a:spcPts val="95"/>
              </a:spcBef>
            </a:pPr>
            <a:r>
              <a:rPr sz="1700" spc="-10" dirty="0">
                <a:solidFill>
                  <a:srgbClr val="FF3300"/>
                </a:solidFill>
                <a:latin typeface="Comic Sans MS"/>
                <a:cs typeface="Comic Sans MS"/>
              </a:rPr>
              <a:t>Step</a:t>
            </a:r>
            <a:r>
              <a:rPr sz="1700" spc="-70" dirty="0">
                <a:solidFill>
                  <a:srgbClr val="FF3300"/>
                </a:solidFill>
                <a:latin typeface="Comic Sans MS"/>
                <a:cs typeface="Comic Sans MS"/>
              </a:rPr>
              <a:t> </a:t>
            </a:r>
            <a:r>
              <a:rPr sz="1700" spc="-10" dirty="0">
                <a:solidFill>
                  <a:srgbClr val="FF3300"/>
                </a:solidFill>
                <a:latin typeface="Comic Sans MS"/>
                <a:cs typeface="Comic Sans MS"/>
              </a:rPr>
              <a:t>function</a:t>
            </a:r>
            <a:endParaRPr sz="1700">
              <a:latin typeface="Comic Sans MS"/>
              <a:cs typeface="Comic Sans MS"/>
            </a:endParaRPr>
          </a:p>
        </p:txBody>
      </p:sp>
      <p:sp>
        <p:nvSpPr>
          <p:cNvPr id="33" name="object 33"/>
          <p:cNvSpPr txBox="1"/>
          <p:nvPr/>
        </p:nvSpPr>
        <p:spPr>
          <a:xfrm>
            <a:off x="2555753" y="2418964"/>
            <a:ext cx="120014" cy="292735"/>
          </a:xfrm>
          <a:prstGeom prst="rect">
            <a:avLst/>
          </a:prstGeom>
        </p:spPr>
        <p:txBody>
          <a:bodyPr vert="horz" wrap="square" lIns="0" tIns="12700" rIns="0" bIns="0" rtlCol="0">
            <a:spAutoFit/>
          </a:bodyPr>
          <a:lstStyle/>
          <a:p>
            <a:pPr>
              <a:spcBef>
                <a:spcPts val="100"/>
              </a:spcBef>
            </a:pPr>
            <a:r>
              <a:rPr sz="1750" spc="-25" dirty="0">
                <a:latin typeface="Symbol"/>
                <a:cs typeface="Symbol"/>
              </a:rPr>
              <a:t></a:t>
            </a:r>
            <a:endParaRPr sz="1750">
              <a:latin typeface="Symbol"/>
              <a:cs typeface="Symbol"/>
            </a:endParaRPr>
          </a:p>
        </p:txBody>
      </p:sp>
      <p:sp>
        <p:nvSpPr>
          <p:cNvPr id="34" name="object 34"/>
          <p:cNvSpPr txBox="1"/>
          <p:nvPr/>
        </p:nvSpPr>
        <p:spPr>
          <a:xfrm>
            <a:off x="2517654" y="2150692"/>
            <a:ext cx="1310005" cy="692785"/>
          </a:xfrm>
          <a:prstGeom prst="rect">
            <a:avLst/>
          </a:prstGeom>
        </p:spPr>
        <p:txBody>
          <a:bodyPr vert="horz" wrap="square" lIns="0" tIns="79375" rIns="0" bIns="0" rtlCol="0">
            <a:spAutoFit/>
          </a:bodyPr>
          <a:lstStyle/>
          <a:p>
            <a:pPr marL="485775">
              <a:spcBef>
                <a:spcPts val="625"/>
              </a:spcBef>
            </a:pPr>
            <a:r>
              <a:rPr sz="1750" i="1" spc="-15" dirty="0">
                <a:latin typeface="Times New Roman"/>
                <a:cs typeface="Times New Roman"/>
              </a:rPr>
              <a:t>f </a:t>
            </a:r>
            <a:r>
              <a:rPr sz="1750" spc="-30" dirty="0">
                <a:latin typeface="Symbol"/>
                <a:cs typeface="Symbol"/>
              </a:rPr>
              <a:t></a:t>
            </a:r>
            <a:r>
              <a:rPr sz="1750" spc="-235" dirty="0">
                <a:latin typeface="Times New Roman"/>
                <a:cs typeface="Times New Roman"/>
              </a:rPr>
              <a:t> </a:t>
            </a:r>
            <a:r>
              <a:rPr sz="1750" spc="-25" dirty="0">
                <a:latin typeface="Times New Roman"/>
                <a:cs typeface="Times New Roman"/>
              </a:rPr>
              <a:t>0</a:t>
            </a:r>
            <a:endParaRPr sz="1750">
              <a:latin typeface="Times New Roman"/>
              <a:cs typeface="Times New Roman"/>
            </a:endParaRPr>
          </a:p>
          <a:p>
            <a:pPr marL="38100">
              <a:spcBef>
                <a:spcPts val="525"/>
              </a:spcBef>
              <a:tabLst>
                <a:tab pos="442595" algn="l"/>
              </a:tabLst>
            </a:pPr>
            <a:r>
              <a:rPr sz="2625" spc="-67" baseline="-12698" dirty="0">
                <a:latin typeface="Symbol"/>
                <a:cs typeface="Symbol"/>
              </a:rPr>
              <a:t></a:t>
            </a:r>
            <a:r>
              <a:rPr sz="1750" spc="-45" dirty="0">
                <a:latin typeface="Times New Roman"/>
                <a:cs typeface="Times New Roman"/>
              </a:rPr>
              <a:t>0	</a:t>
            </a:r>
            <a:r>
              <a:rPr sz="1750" i="1" spc="-35" dirty="0">
                <a:latin typeface="Times New Roman"/>
                <a:cs typeface="Times New Roman"/>
              </a:rPr>
              <a:t>otherwise</a:t>
            </a:r>
            <a:endParaRPr sz="1750">
              <a:latin typeface="Times New Roman"/>
              <a:cs typeface="Times New Roman"/>
            </a:endParaRPr>
          </a:p>
        </p:txBody>
      </p:sp>
      <p:sp>
        <p:nvSpPr>
          <p:cNvPr id="35" name="object 35"/>
          <p:cNvSpPr txBox="1"/>
          <p:nvPr/>
        </p:nvSpPr>
        <p:spPr>
          <a:xfrm>
            <a:off x="1905577" y="2380746"/>
            <a:ext cx="879475" cy="292735"/>
          </a:xfrm>
          <a:prstGeom prst="rect">
            <a:avLst/>
          </a:prstGeom>
        </p:spPr>
        <p:txBody>
          <a:bodyPr vert="horz" wrap="square" lIns="0" tIns="12700" rIns="0" bIns="0" rtlCol="0">
            <a:spAutoFit/>
          </a:bodyPr>
          <a:lstStyle/>
          <a:p>
            <a:pPr marL="25400">
              <a:spcBef>
                <a:spcPts val="100"/>
              </a:spcBef>
            </a:pPr>
            <a:r>
              <a:rPr sz="1750" i="1" spc="-5" dirty="0">
                <a:latin typeface="Times New Roman"/>
                <a:cs typeface="Times New Roman"/>
              </a:rPr>
              <a:t>a</a:t>
            </a:r>
            <a:r>
              <a:rPr sz="1750" spc="-5" dirty="0">
                <a:latin typeface="Times New Roman"/>
                <a:cs typeface="Times New Roman"/>
              </a:rPr>
              <a:t>( </a:t>
            </a:r>
            <a:r>
              <a:rPr sz="1750" i="1" spc="-15" dirty="0">
                <a:latin typeface="Times New Roman"/>
                <a:cs typeface="Times New Roman"/>
              </a:rPr>
              <a:t>f </a:t>
            </a:r>
            <a:r>
              <a:rPr sz="1750" spc="-20" dirty="0">
                <a:latin typeface="Times New Roman"/>
                <a:cs typeface="Times New Roman"/>
              </a:rPr>
              <a:t>) </a:t>
            </a:r>
            <a:r>
              <a:rPr sz="1750" spc="-30" dirty="0">
                <a:latin typeface="Symbol"/>
                <a:cs typeface="Symbol"/>
              </a:rPr>
              <a:t></a:t>
            </a:r>
            <a:r>
              <a:rPr sz="1750" spc="-295" dirty="0">
                <a:latin typeface="Times New Roman"/>
                <a:cs typeface="Times New Roman"/>
              </a:rPr>
              <a:t> </a:t>
            </a:r>
            <a:r>
              <a:rPr sz="2625" spc="-179" baseline="36507" dirty="0">
                <a:latin typeface="Symbol"/>
                <a:cs typeface="Symbol"/>
              </a:rPr>
              <a:t></a:t>
            </a:r>
            <a:r>
              <a:rPr sz="2625" spc="-179" baseline="41269" dirty="0">
                <a:latin typeface="Times New Roman"/>
                <a:cs typeface="Times New Roman"/>
              </a:rPr>
              <a:t>1</a:t>
            </a:r>
            <a:endParaRPr sz="2625" baseline="41269">
              <a:latin typeface="Times New Roman"/>
              <a:cs typeface="Times New Roman"/>
            </a:endParaRPr>
          </a:p>
        </p:txBody>
      </p:sp>
      <p:grpSp>
        <p:nvGrpSpPr>
          <p:cNvPr id="36" name="object 36"/>
          <p:cNvGrpSpPr/>
          <p:nvPr/>
        </p:nvGrpSpPr>
        <p:grpSpPr>
          <a:xfrm>
            <a:off x="1889570" y="2217230"/>
            <a:ext cx="4998085" cy="4044315"/>
            <a:chOff x="937069" y="2217229"/>
            <a:chExt cx="4998085" cy="4044315"/>
          </a:xfrm>
        </p:grpSpPr>
        <p:sp>
          <p:nvSpPr>
            <p:cNvPr id="37" name="object 37"/>
            <p:cNvSpPr/>
            <p:nvPr/>
          </p:nvSpPr>
          <p:spPr>
            <a:xfrm>
              <a:off x="941832" y="2221992"/>
              <a:ext cx="1945005" cy="676910"/>
            </a:xfrm>
            <a:custGeom>
              <a:avLst/>
              <a:gdLst/>
              <a:ahLst/>
              <a:cxnLst/>
              <a:rect l="l" t="t" r="r" b="b"/>
              <a:pathLst>
                <a:path w="1945005" h="676910">
                  <a:moveTo>
                    <a:pt x="0" y="676655"/>
                  </a:moveTo>
                  <a:lnTo>
                    <a:pt x="1944624" y="676655"/>
                  </a:lnTo>
                  <a:lnTo>
                    <a:pt x="1944624" y="0"/>
                  </a:lnTo>
                  <a:lnTo>
                    <a:pt x="0" y="0"/>
                  </a:lnTo>
                  <a:lnTo>
                    <a:pt x="0" y="676655"/>
                  </a:lnTo>
                  <a:close/>
                </a:path>
              </a:pathLst>
            </a:custGeom>
            <a:ln w="9143">
              <a:solidFill>
                <a:srgbClr val="000000"/>
              </a:solidFill>
            </a:ln>
          </p:spPr>
          <p:txBody>
            <a:bodyPr wrap="square" lIns="0" tIns="0" rIns="0" bIns="0" rtlCol="0"/>
            <a:lstStyle/>
            <a:p>
              <a:endParaRPr/>
            </a:p>
          </p:txBody>
        </p:sp>
        <p:sp>
          <p:nvSpPr>
            <p:cNvPr id="38" name="object 38"/>
            <p:cNvSpPr/>
            <p:nvPr/>
          </p:nvSpPr>
          <p:spPr>
            <a:xfrm>
              <a:off x="4317345" y="4749599"/>
              <a:ext cx="1617472" cy="1511920"/>
            </a:xfrm>
            <a:prstGeom prst="rect">
              <a:avLst/>
            </a:prstGeom>
            <a:blipFill>
              <a:blip r:embed="rId4" cstate="print"/>
              <a:stretch>
                <a:fillRect/>
              </a:stretch>
            </a:blipFill>
          </p:spPr>
          <p:txBody>
            <a:bodyPr wrap="square" lIns="0" tIns="0" rIns="0" bIns="0" rtlCol="0"/>
            <a:lstStyle/>
            <a:p>
              <a:endParaRPr/>
            </a:p>
          </p:txBody>
        </p:sp>
      </p:grpSp>
      <p:sp>
        <p:nvSpPr>
          <p:cNvPr id="39" name="object 39"/>
          <p:cNvSpPr txBox="1"/>
          <p:nvPr/>
        </p:nvSpPr>
        <p:spPr>
          <a:xfrm>
            <a:off x="6178041" y="4680372"/>
            <a:ext cx="440690" cy="351790"/>
          </a:xfrm>
          <a:prstGeom prst="rect">
            <a:avLst/>
          </a:prstGeom>
        </p:spPr>
        <p:txBody>
          <a:bodyPr vert="horz" wrap="square" lIns="0" tIns="17145" rIns="0" bIns="0" rtlCol="0">
            <a:spAutoFit/>
          </a:bodyPr>
          <a:lstStyle/>
          <a:p>
            <a:pPr marL="12700">
              <a:spcBef>
                <a:spcPts val="135"/>
              </a:spcBef>
            </a:pPr>
            <a:r>
              <a:rPr sz="2100" i="1" spc="-40" dirty="0">
                <a:latin typeface="Symbol"/>
                <a:cs typeface="Symbol"/>
              </a:rPr>
              <a:t></a:t>
            </a:r>
            <a:r>
              <a:rPr sz="2000" spc="5" dirty="0">
                <a:latin typeface="Times New Roman"/>
                <a:cs typeface="Times New Roman"/>
              </a:rPr>
              <a:t>=2</a:t>
            </a:r>
            <a:endParaRPr sz="2000">
              <a:latin typeface="Times New Roman"/>
              <a:cs typeface="Times New Roman"/>
            </a:endParaRPr>
          </a:p>
        </p:txBody>
      </p:sp>
      <p:sp>
        <p:nvSpPr>
          <p:cNvPr id="40" name="object 40"/>
          <p:cNvSpPr/>
          <p:nvPr/>
        </p:nvSpPr>
        <p:spPr>
          <a:xfrm>
            <a:off x="7779873" y="4735581"/>
            <a:ext cx="1617464" cy="1551846"/>
          </a:xfrm>
          <a:prstGeom prst="rect">
            <a:avLst/>
          </a:prstGeom>
          <a:blipFill>
            <a:blip r:embed="rId5" cstate="print"/>
            <a:stretch>
              <a:fillRect/>
            </a:stretch>
          </a:blipFill>
        </p:spPr>
        <p:txBody>
          <a:bodyPr wrap="square" lIns="0" tIns="0" rIns="0" bIns="0" rtlCol="0"/>
          <a:lstStyle/>
          <a:p>
            <a:endParaRPr/>
          </a:p>
        </p:txBody>
      </p:sp>
      <p:sp>
        <p:nvSpPr>
          <p:cNvPr id="41" name="object 41"/>
          <p:cNvSpPr txBox="1"/>
          <p:nvPr/>
        </p:nvSpPr>
        <p:spPr>
          <a:xfrm>
            <a:off x="8751823" y="4742221"/>
            <a:ext cx="440690" cy="351790"/>
          </a:xfrm>
          <a:prstGeom prst="rect">
            <a:avLst/>
          </a:prstGeom>
        </p:spPr>
        <p:txBody>
          <a:bodyPr vert="horz" wrap="square" lIns="0" tIns="17145" rIns="0" bIns="0" rtlCol="0">
            <a:spAutoFit/>
          </a:bodyPr>
          <a:lstStyle/>
          <a:p>
            <a:pPr marL="12700">
              <a:spcBef>
                <a:spcPts val="135"/>
              </a:spcBef>
            </a:pPr>
            <a:r>
              <a:rPr sz="2100" i="1" spc="-40" dirty="0">
                <a:latin typeface="Symbol"/>
                <a:cs typeface="Symbol"/>
              </a:rPr>
              <a:t></a:t>
            </a:r>
            <a:r>
              <a:rPr sz="2000" spc="5" dirty="0">
                <a:latin typeface="Times New Roman"/>
                <a:cs typeface="Times New Roman"/>
              </a:rPr>
              <a:t>=3</a:t>
            </a:r>
            <a:endParaRPr sz="2000">
              <a:latin typeface="Times New Roman"/>
              <a:cs typeface="Times New Roman"/>
            </a:endParaRPr>
          </a:p>
        </p:txBody>
      </p:sp>
      <p:sp>
        <p:nvSpPr>
          <p:cNvPr id="42" name="object 42"/>
          <p:cNvSpPr/>
          <p:nvPr/>
        </p:nvSpPr>
        <p:spPr>
          <a:xfrm>
            <a:off x="5178405" y="2868612"/>
            <a:ext cx="1617464" cy="1519912"/>
          </a:xfrm>
          <a:prstGeom prst="rect">
            <a:avLst/>
          </a:prstGeom>
          <a:blipFill>
            <a:blip r:embed="rId6" cstate="print"/>
            <a:stretch>
              <a:fillRect/>
            </a:stretch>
          </a:blipFill>
        </p:spPr>
        <p:txBody>
          <a:bodyPr wrap="square" lIns="0" tIns="0" rIns="0" bIns="0" rtlCol="0"/>
          <a:lstStyle/>
          <a:p>
            <a:endParaRPr/>
          </a:p>
        </p:txBody>
      </p:sp>
      <p:sp>
        <p:nvSpPr>
          <p:cNvPr id="43" name="object 43"/>
          <p:cNvSpPr txBox="1"/>
          <p:nvPr/>
        </p:nvSpPr>
        <p:spPr>
          <a:xfrm>
            <a:off x="6000115" y="2872653"/>
            <a:ext cx="440690" cy="351790"/>
          </a:xfrm>
          <a:prstGeom prst="rect">
            <a:avLst/>
          </a:prstGeom>
        </p:spPr>
        <p:txBody>
          <a:bodyPr vert="horz" wrap="square" lIns="0" tIns="17145" rIns="0" bIns="0" rtlCol="0">
            <a:spAutoFit/>
          </a:bodyPr>
          <a:lstStyle/>
          <a:p>
            <a:pPr marL="12700">
              <a:spcBef>
                <a:spcPts val="135"/>
              </a:spcBef>
            </a:pPr>
            <a:r>
              <a:rPr sz="2100" i="1" spc="-40" dirty="0">
                <a:latin typeface="Symbol"/>
                <a:cs typeface="Symbol"/>
              </a:rPr>
              <a:t></a:t>
            </a:r>
            <a:r>
              <a:rPr sz="2000" spc="5" dirty="0">
                <a:latin typeface="Times New Roman"/>
                <a:cs typeface="Times New Roman"/>
              </a:rPr>
              <a:t>=5</a:t>
            </a:r>
            <a:endParaRPr sz="2000">
              <a:latin typeface="Times New Roman"/>
              <a:cs typeface="Times New Roman"/>
            </a:endParaRPr>
          </a:p>
        </p:txBody>
      </p:sp>
      <p:sp>
        <p:nvSpPr>
          <p:cNvPr id="44" name="object 44"/>
          <p:cNvSpPr/>
          <p:nvPr/>
        </p:nvSpPr>
        <p:spPr>
          <a:xfrm>
            <a:off x="7586325" y="2965795"/>
            <a:ext cx="1617464" cy="1559889"/>
          </a:xfrm>
          <a:prstGeom prst="rect">
            <a:avLst/>
          </a:prstGeom>
          <a:blipFill>
            <a:blip r:embed="rId7" cstate="print"/>
            <a:stretch>
              <a:fillRect/>
            </a:stretch>
          </a:blipFill>
        </p:spPr>
        <p:txBody>
          <a:bodyPr wrap="square" lIns="0" tIns="0" rIns="0" bIns="0" rtlCol="0"/>
          <a:lstStyle/>
          <a:p>
            <a:endParaRPr/>
          </a:p>
        </p:txBody>
      </p:sp>
      <p:sp>
        <p:nvSpPr>
          <p:cNvPr id="45" name="object 45"/>
          <p:cNvSpPr txBox="1"/>
          <p:nvPr/>
        </p:nvSpPr>
        <p:spPr>
          <a:xfrm>
            <a:off x="8496682" y="3258158"/>
            <a:ext cx="570865" cy="351790"/>
          </a:xfrm>
          <a:prstGeom prst="rect">
            <a:avLst/>
          </a:prstGeom>
        </p:spPr>
        <p:txBody>
          <a:bodyPr vert="horz" wrap="square" lIns="0" tIns="11430" rIns="0" bIns="0" rtlCol="0">
            <a:spAutoFit/>
          </a:bodyPr>
          <a:lstStyle/>
          <a:p>
            <a:pPr marL="12700">
              <a:spcBef>
                <a:spcPts val="90"/>
              </a:spcBef>
            </a:pPr>
            <a:r>
              <a:rPr sz="2150" i="1" spc="-70" dirty="0">
                <a:latin typeface="Symbol"/>
                <a:cs typeface="Symbol"/>
              </a:rPr>
              <a:t></a:t>
            </a:r>
            <a:r>
              <a:rPr sz="2000" spc="15" dirty="0">
                <a:latin typeface="Times New Roman"/>
                <a:cs typeface="Times New Roman"/>
              </a:rPr>
              <a:t>=10</a:t>
            </a:r>
            <a:endParaRPr sz="2000">
              <a:latin typeface="Times New Roman"/>
              <a:cs typeface="Times New Roman"/>
            </a:endParaRPr>
          </a:p>
        </p:txBody>
      </p:sp>
      <p:sp>
        <p:nvSpPr>
          <p:cNvPr id="46" name="object 46"/>
          <p:cNvSpPr txBox="1"/>
          <p:nvPr/>
        </p:nvSpPr>
        <p:spPr>
          <a:xfrm>
            <a:off x="5083555" y="1813637"/>
            <a:ext cx="1707514" cy="283845"/>
          </a:xfrm>
          <a:prstGeom prst="rect">
            <a:avLst/>
          </a:prstGeom>
        </p:spPr>
        <p:txBody>
          <a:bodyPr vert="horz" wrap="square" lIns="0" tIns="12065" rIns="0" bIns="0" rtlCol="0">
            <a:spAutoFit/>
          </a:bodyPr>
          <a:lstStyle/>
          <a:p>
            <a:pPr marL="12700">
              <a:spcBef>
                <a:spcPts val="95"/>
              </a:spcBef>
            </a:pPr>
            <a:r>
              <a:rPr sz="1700" spc="-5" dirty="0">
                <a:solidFill>
                  <a:srgbClr val="FF3300"/>
                </a:solidFill>
                <a:latin typeface="Comic Sans MS"/>
                <a:cs typeface="Comic Sans MS"/>
              </a:rPr>
              <a:t>Sigmoid</a:t>
            </a:r>
            <a:r>
              <a:rPr sz="1700" spc="-90" dirty="0">
                <a:solidFill>
                  <a:srgbClr val="FF3300"/>
                </a:solidFill>
                <a:latin typeface="Comic Sans MS"/>
                <a:cs typeface="Comic Sans MS"/>
              </a:rPr>
              <a:t> </a:t>
            </a:r>
            <a:r>
              <a:rPr sz="1700" spc="-10" dirty="0">
                <a:solidFill>
                  <a:srgbClr val="FF3300"/>
                </a:solidFill>
                <a:latin typeface="Comic Sans MS"/>
                <a:cs typeface="Comic Sans MS"/>
              </a:rPr>
              <a:t>function</a:t>
            </a:r>
            <a:endParaRPr sz="1700">
              <a:latin typeface="Comic Sans MS"/>
              <a:cs typeface="Comic Sans MS"/>
            </a:endParaRPr>
          </a:p>
        </p:txBody>
      </p:sp>
      <p:grpSp>
        <p:nvGrpSpPr>
          <p:cNvPr id="47" name="object 47"/>
          <p:cNvGrpSpPr/>
          <p:nvPr/>
        </p:nvGrpSpPr>
        <p:grpSpPr>
          <a:xfrm>
            <a:off x="7382255" y="1662683"/>
            <a:ext cx="1968500" cy="872490"/>
            <a:chOff x="6429755" y="1662683"/>
            <a:chExt cx="1968500" cy="872490"/>
          </a:xfrm>
        </p:grpSpPr>
        <p:sp>
          <p:nvSpPr>
            <p:cNvPr id="48" name="object 48"/>
            <p:cNvSpPr/>
            <p:nvPr/>
          </p:nvSpPr>
          <p:spPr>
            <a:xfrm>
              <a:off x="6495287" y="1728215"/>
              <a:ext cx="1902714" cy="806958"/>
            </a:xfrm>
            <a:prstGeom prst="rect">
              <a:avLst/>
            </a:prstGeom>
            <a:blipFill>
              <a:blip r:embed="rId8" cstate="print"/>
              <a:stretch>
                <a:fillRect/>
              </a:stretch>
            </a:blipFill>
          </p:spPr>
          <p:txBody>
            <a:bodyPr wrap="square" lIns="0" tIns="0" rIns="0" bIns="0" rtlCol="0"/>
            <a:lstStyle/>
            <a:p>
              <a:endParaRPr/>
            </a:p>
          </p:txBody>
        </p:sp>
        <p:sp>
          <p:nvSpPr>
            <p:cNvPr id="49" name="object 49"/>
            <p:cNvSpPr/>
            <p:nvPr/>
          </p:nvSpPr>
          <p:spPr>
            <a:xfrm>
              <a:off x="6429755" y="1662683"/>
              <a:ext cx="1884045" cy="788035"/>
            </a:xfrm>
            <a:custGeom>
              <a:avLst/>
              <a:gdLst/>
              <a:ahLst/>
              <a:cxnLst/>
              <a:rect l="l" t="t" r="r" b="b"/>
              <a:pathLst>
                <a:path w="1884045" h="788035">
                  <a:moveTo>
                    <a:pt x="1883663" y="0"/>
                  </a:moveTo>
                  <a:lnTo>
                    <a:pt x="0" y="0"/>
                  </a:lnTo>
                  <a:lnTo>
                    <a:pt x="0" y="787908"/>
                  </a:lnTo>
                  <a:lnTo>
                    <a:pt x="1883663" y="787908"/>
                  </a:lnTo>
                  <a:lnTo>
                    <a:pt x="1883663" y="0"/>
                  </a:lnTo>
                  <a:close/>
                </a:path>
              </a:pathLst>
            </a:custGeom>
            <a:solidFill>
              <a:srgbClr val="FFFF00"/>
            </a:solidFill>
          </p:spPr>
          <p:txBody>
            <a:bodyPr wrap="square" lIns="0" tIns="0" rIns="0" bIns="0" rtlCol="0"/>
            <a:lstStyle/>
            <a:p>
              <a:endParaRPr/>
            </a:p>
          </p:txBody>
        </p:sp>
        <p:sp>
          <p:nvSpPr>
            <p:cNvPr id="50" name="object 50"/>
            <p:cNvSpPr/>
            <p:nvPr/>
          </p:nvSpPr>
          <p:spPr>
            <a:xfrm>
              <a:off x="7381910" y="2066317"/>
              <a:ext cx="876935" cy="0"/>
            </a:xfrm>
            <a:custGeom>
              <a:avLst/>
              <a:gdLst/>
              <a:ahLst/>
              <a:cxnLst/>
              <a:rect l="l" t="t" r="r" b="b"/>
              <a:pathLst>
                <a:path w="876934">
                  <a:moveTo>
                    <a:pt x="0" y="0"/>
                  </a:moveTo>
                  <a:lnTo>
                    <a:pt x="876833" y="0"/>
                  </a:lnTo>
                </a:path>
              </a:pathLst>
            </a:custGeom>
            <a:ln w="12714">
              <a:solidFill>
                <a:srgbClr val="000000"/>
              </a:solidFill>
            </a:ln>
          </p:spPr>
          <p:txBody>
            <a:bodyPr wrap="square" lIns="0" tIns="0" rIns="0" bIns="0" rtlCol="0"/>
            <a:lstStyle/>
            <a:p>
              <a:endParaRPr/>
            </a:p>
          </p:txBody>
        </p:sp>
      </p:grpSp>
      <p:sp>
        <p:nvSpPr>
          <p:cNvPr id="51" name="object 51"/>
          <p:cNvSpPr txBox="1"/>
          <p:nvPr/>
        </p:nvSpPr>
        <p:spPr>
          <a:xfrm>
            <a:off x="8296252" y="1635909"/>
            <a:ext cx="864235" cy="680085"/>
          </a:xfrm>
          <a:prstGeom prst="rect">
            <a:avLst/>
          </a:prstGeom>
        </p:spPr>
        <p:txBody>
          <a:bodyPr vert="horz" wrap="square" lIns="0" tIns="16510" rIns="0" bIns="0" rtlCol="0">
            <a:spAutoFit/>
          </a:bodyPr>
          <a:lstStyle/>
          <a:p>
            <a:pPr marL="86995" algn="ctr">
              <a:lnSpc>
                <a:spcPts val="2555"/>
              </a:lnSpc>
              <a:spcBef>
                <a:spcPts val="130"/>
              </a:spcBef>
            </a:pPr>
            <a:r>
              <a:rPr sz="2350" spc="20" dirty="0">
                <a:latin typeface="Times New Roman"/>
                <a:cs typeface="Times New Roman"/>
              </a:rPr>
              <a:t>1</a:t>
            </a:r>
            <a:endParaRPr sz="2350">
              <a:latin typeface="Times New Roman"/>
              <a:cs typeface="Times New Roman"/>
            </a:endParaRPr>
          </a:p>
          <a:p>
            <a:pPr marL="25400">
              <a:lnSpc>
                <a:spcPts val="2555"/>
              </a:lnSpc>
            </a:pPr>
            <a:r>
              <a:rPr sz="3525" spc="172" baseline="-24822" dirty="0">
                <a:latin typeface="Times New Roman"/>
                <a:cs typeface="Times New Roman"/>
              </a:rPr>
              <a:t>1</a:t>
            </a:r>
            <a:r>
              <a:rPr sz="3525" spc="172" baseline="-24822" dirty="0">
                <a:latin typeface="Symbol"/>
                <a:cs typeface="Symbol"/>
              </a:rPr>
              <a:t></a:t>
            </a:r>
            <a:r>
              <a:rPr sz="3525" spc="-322" baseline="-24822" dirty="0">
                <a:latin typeface="Times New Roman"/>
                <a:cs typeface="Times New Roman"/>
              </a:rPr>
              <a:t> </a:t>
            </a:r>
            <a:r>
              <a:rPr sz="3525" i="1" spc="60" baseline="-24822" dirty="0">
                <a:latin typeface="Times New Roman"/>
                <a:cs typeface="Times New Roman"/>
              </a:rPr>
              <a:t>e</a:t>
            </a:r>
            <a:r>
              <a:rPr sz="1400" spc="40" dirty="0">
                <a:latin typeface="Symbol"/>
                <a:cs typeface="Symbol"/>
              </a:rPr>
              <a:t></a:t>
            </a:r>
            <a:r>
              <a:rPr sz="1450" i="1" spc="40" dirty="0">
                <a:latin typeface="Symbol"/>
                <a:cs typeface="Symbol"/>
              </a:rPr>
              <a:t></a:t>
            </a:r>
            <a:r>
              <a:rPr sz="1400" i="1" spc="40" dirty="0">
                <a:latin typeface="Times New Roman"/>
                <a:cs typeface="Times New Roman"/>
              </a:rPr>
              <a:t>f</a:t>
            </a:r>
            <a:endParaRPr sz="1400">
              <a:latin typeface="Times New Roman"/>
              <a:cs typeface="Times New Roman"/>
            </a:endParaRPr>
          </a:p>
        </p:txBody>
      </p:sp>
      <p:sp>
        <p:nvSpPr>
          <p:cNvPr id="52" name="object 52"/>
          <p:cNvSpPr txBox="1"/>
          <p:nvPr/>
        </p:nvSpPr>
        <p:spPr>
          <a:xfrm>
            <a:off x="7428436" y="1826532"/>
            <a:ext cx="841375" cy="389255"/>
          </a:xfrm>
          <a:prstGeom prst="rect">
            <a:avLst/>
          </a:prstGeom>
        </p:spPr>
        <p:txBody>
          <a:bodyPr vert="horz" wrap="square" lIns="0" tIns="16510" rIns="0" bIns="0" rtlCol="0">
            <a:spAutoFit/>
          </a:bodyPr>
          <a:lstStyle/>
          <a:p>
            <a:pPr>
              <a:spcBef>
                <a:spcPts val="130"/>
              </a:spcBef>
            </a:pPr>
            <a:r>
              <a:rPr sz="2350" i="1" spc="60" dirty="0">
                <a:latin typeface="Times New Roman"/>
                <a:cs typeface="Times New Roman"/>
              </a:rPr>
              <a:t>a</a:t>
            </a:r>
            <a:r>
              <a:rPr sz="2350" spc="60" dirty="0">
                <a:latin typeface="Times New Roman"/>
                <a:cs typeface="Times New Roman"/>
              </a:rPr>
              <a:t>( </a:t>
            </a:r>
            <a:r>
              <a:rPr sz="2350" i="1" spc="10" dirty="0">
                <a:latin typeface="Times New Roman"/>
                <a:cs typeface="Times New Roman"/>
              </a:rPr>
              <a:t>f </a:t>
            </a:r>
            <a:r>
              <a:rPr sz="2350" spc="10" dirty="0">
                <a:latin typeface="Times New Roman"/>
                <a:cs typeface="Times New Roman"/>
              </a:rPr>
              <a:t>)</a:t>
            </a:r>
            <a:r>
              <a:rPr sz="2350" spc="-260" dirty="0">
                <a:latin typeface="Times New Roman"/>
                <a:cs typeface="Times New Roman"/>
              </a:rPr>
              <a:t> </a:t>
            </a:r>
            <a:r>
              <a:rPr sz="2350" spc="20" dirty="0">
                <a:latin typeface="Symbol"/>
                <a:cs typeface="Symbol"/>
              </a:rPr>
              <a:t></a:t>
            </a:r>
            <a:endParaRPr sz="2350">
              <a:latin typeface="Symbol"/>
              <a:cs typeface="Symbol"/>
            </a:endParaRPr>
          </a:p>
        </p:txBody>
      </p:sp>
      <p:sp>
        <p:nvSpPr>
          <p:cNvPr id="53" name="object 53"/>
          <p:cNvSpPr/>
          <p:nvPr/>
        </p:nvSpPr>
        <p:spPr>
          <a:xfrm>
            <a:off x="7377685" y="1658111"/>
            <a:ext cx="1892935" cy="797560"/>
          </a:xfrm>
          <a:custGeom>
            <a:avLst/>
            <a:gdLst/>
            <a:ahLst/>
            <a:cxnLst/>
            <a:rect l="l" t="t" r="r" b="b"/>
            <a:pathLst>
              <a:path w="1892934" h="797560">
                <a:moveTo>
                  <a:pt x="0" y="797051"/>
                </a:moveTo>
                <a:lnTo>
                  <a:pt x="1892808" y="797051"/>
                </a:lnTo>
                <a:lnTo>
                  <a:pt x="1892808" y="0"/>
                </a:lnTo>
                <a:lnTo>
                  <a:pt x="0" y="0"/>
                </a:lnTo>
                <a:lnTo>
                  <a:pt x="0" y="797051"/>
                </a:lnTo>
                <a:close/>
              </a:path>
            </a:pathLst>
          </a:custGeom>
          <a:ln w="9144">
            <a:solidFill>
              <a:srgbClr val="000000"/>
            </a:solidFill>
          </a:ln>
        </p:spPr>
        <p:txBody>
          <a:bodyPr wrap="square" lIns="0" tIns="0" rIns="0" bIns="0" rtlCol="0"/>
          <a:lstStyle/>
          <a:p>
            <a:endParaRPr/>
          </a:p>
        </p:txBody>
      </p:sp>
      <p:sp>
        <p:nvSpPr>
          <p:cNvPr id="55" name="object 55"/>
          <p:cNvSpPr txBox="1">
            <a:spLocks noGrp="1"/>
          </p:cNvSpPr>
          <p:nvPr>
            <p:ph type="sldNum" sz="quarter" idx="7"/>
          </p:nvPr>
        </p:nvSpPr>
        <p:spPr>
          <a:xfrm>
            <a:off x="5740653" y="6648205"/>
            <a:ext cx="247650" cy="179536"/>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25"/>
              </a:lnSpc>
            </a:pPr>
            <a:endParaRPr spc="-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F15F-017E-4D58-95FD-CCE18EB6C517}"/>
              </a:ext>
            </a:extLst>
          </p:cNvPr>
          <p:cNvSpPr>
            <a:spLocks noGrp="1"/>
          </p:cNvSpPr>
          <p:nvPr>
            <p:ph type="title"/>
          </p:nvPr>
        </p:nvSpPr>
        <p:spPr/>
        <p:txBody>
          <a:bodyPr/>
          <a:lstStyle/>
          <a:p>
            <a:r>
              <a:rPr lang="en-US" dirty="0"/>
              <a:t>History </a:t>
            </a:r>
          </a:p>
        </p:txBody>
      </p:sp>
      <p:pic>
        <p:nvPicPr>
          <p:cNvPr id="6" name="Content Placeholder 5">
            <a:extLst>
              <a:ext uri="{FF2B5EF4-FFF2-40B4-BE49-F238E27FC236}">
                <a16:creationId xmlns:a16="http://schemas.microsoft.com/office/drawing/2014/main" id="{77E199E8-FE46-417F-AC89-BCFD31964F95}"/>
              </a:ext>
            </a:extLst>
          </p:cNvPr>
          <p:cNvPicPr>
            <a:picLocks noGrp="1" noChangeAspect="1"/>
          </p:cNvPicPr>
          <p:nvPr>
            <p:ph idx="1"/>
          </p:nvPr>
        </p:nvPicPr>
        <p:blipFill>
          <a:blip r:embed="rId2"/>
          <a:stretch>
            <a:fillRect/>
          </a:stretch>
        </p:blipFill>
        <p:spPr>
          <a:xfrm>
            <a:off x="2307953" y="1857375"/>
            <a:ext cx="7817122" cy="4095163"/>
          </a:xfrm>
          <a:prstGeom prst="rect">
            <a:avLst/>
          </a:prstGeom>
        </p:spPr>
      </p:pic>
    </p:spTree>
    <p:extLst>
      <p:ext uri="{BB962C8B-B14F-4D97-AF65-F5344CB8AC3E}">
        <p14:creationId xmlns:p14="http://schemas.microsoft.com/office/powerpoint/2010/main" val="2068358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EDA4-1334-EF4A-9F34-4BA3381D4FA9}"/>
              </a:ext>
            </a:extLst>
          </p:cNvPr>
          <p:cNvSpPr>
            <a:spLocks noGrp="1"/>
          </p:cNvSpPr>
          <p:nvPr>
            <p:ph type="title"/>
          </p:nvPr>
        </p:nvSpPr>
        <p:spPr/>
        <p:txBody>
          <a:bodyPr/>
          <a:lstStyle/>
          <a:p>
            <a:r>
              <a:rPr lang="en-US" dirty="0"/>
              <a:t>Optimization</a:t>
            </a:r>
          </a:p>
        </p:txBody>
      </p:sp>
      <p:pic>
        <p:nvPicPr>
          <p:cNvPr id="4" name="Picture 3">
            <a:extLst>
              <a:ext uri="{FF2B5EF4-FFF2-40B4-BE49-F238E27FC236}">
                <a16:creationId xmlns:a16="http://schemas.microsoft.com/office/drawing/2014/main" id="{A0D783B8-A5DA-CF47-AA80-D27A34DDD8B8}"/>
              </a:ext>
            </a:extLst>
          </p:cNvPr>
          <p:cNvPicPr>
            <a:picLocks noChangeAspect="1"/>
          </p:cNvPicPr>
          <p:nvPr/>
        </p:nvPicPr>
        <p:blipFill>
          <a:blip r:embed="rId2"/>
          <a:stretch>
            <a:fillRect/>
          </a:stretch>
        </p:blipFill>
        <p:spPr>
          <a:xfrm>
            <a:off x="2616200" y="1877219"/>
            <a:ext cx="6515100" cy="3949700"/>
          </a:xfrm>
          <a:prstGeom prst="rect">
            <a:avLst/>
          </a:prstGeom>
        </p:spPr>
      </p:pic>
    </p:spTree>
    <p:extLst>
      <p:ext uri="{BB962C8B-B14F-4D97-AF65-F5344CB8AC3E}">
        <p14:creationId xmlns:p14="http://schemas.microsoft.com/office/powerpoint/2010/main" val="1213217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AC2C-4A15-4184-9AD9-E91A39AE12B4}"/>
              </a:ext>
            </a:extLst>
          </p:cNvPr>
          <p:cNvSpPr>
            <a:spLocks noGrp="1"/>
          </p:cNvSpPr>
          <p:nvPr>
            <p:ph type="title"/>
          </p:nvPr>
        </p:nvSpPr>
        <p:spPr>
          <a:xfrm>
            <a:off x="1097279" y="286603"/>
            <a:ext cx="10772165" cy="1450757"/>
          </a:xfrm>
        </p:spPr>
        <p:txBody>
          <a:bodyPr/>
          <a:lstStyle/>
          <a:p>
            <a:r>
              <a:rPr lang="en-US" dirty="0"/>
              <a:t>Optimization algorithm - Gradient descent </a:t>
            </a:r>
          </a:p>
        </p:txBody>
      </p:sp>
      <p:sp>
        <p:nvSpPr>
          <p:cNvPr id="3" name="Content Placeholder 2">
            <a:extLst>
              <a:ext uri="{FF2B5EF4-FFF2-40B4-BE49-F238E27FC236}">
                <a16:creationId xmlns:a16="http://schemas.microsoft.com/office/drawing/2014/main" id="{A8624225-2B5F-43DC-B8BE-88EB4F14F0B0}"/>
              </a:ext>
            </a:extLst>
          </p:cNvPr>
          <p:cNvSpPr>
            <a:spLocks noGrp="1"/>
          </p:cNvSpPr>
          <p:nvPr>
            <p:ph idx="1"/>
          </p:nvPr>
        </p:nvSpPr>
        <p:spPr/>
        <p:txBody>
          <a:bodyPr/>
          <a:lstStyle/>
          <a:p>
            <a:pPr>
              <a:lnSpc>
                <a:spcPct val="100000"/>
              </a:lnSpc>
            </a:pPr>
            <a:r>
              <a:rPr lang="en-US" dirty="0"/>
              <a:t>1. Gradient descent is an optimization algorithm used to find the values of parameters (coefficients) of a function (f) that minimizes a cost function (cost). </a:t>
            </a:r>
          </a:p>
          <a:p>
            <a:pPr>
              <a:lnSpc>
                <a:spcPct val="100000"/>
              </a:lnSpc>
            </a:pPr>
            <a:r>
              <a:rPr lang="en-US" dirty="0"/>
              <a:t>2. Gradient descent is an optimization algorithm used to minimize some function(loss/cost) by iteratively moving in the direction of steepest descent as defined by the negative of the gradient. </a:t>
            </a:r>
          </a:p>
          <a:p>
            <a:pPr>
              <a:lnSpc>
                <a:spcPct val="100000"/>
              </a:lnSpc>
            </a:pPr>
            <a:r>
              <a:rPr lang="en-US" dirty="0"/>
              <a:t>3. In machine learning, we use gradient descent to update the parameters of our model. Parameters refer to coefficients in Linear Regression and weights in neural networks.</a:t>
            </a:r>
          </a:p>
        </p:txBody>
      </p:sp>
    </p:spTree>
    <p:extLst>
      <p:ext uri="{BB962C8B-B14F-4D97-AF65-F5344CB8AC3E}">
        <p14:creationId xmlns:p14="http://schemas.microsoft.com/office/powerpoint/2010/main" val="1724585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672C-4A66-42DC-80D0-B3B66685D007}"/>
              </a:ext>
            </a:extLst>
          </p:cNvPr>
          <p:cNvSpPr>
            <a:spLocks noGrp="1"/>
          </p:cNvSpPr>
          <p:nvPr>
            <p:ph type="title"/>
          </p:nvPr>
        </p:nvSpPr>
        <p:spPr>
          <a:xfrm>
            <a:off x="1097280" y="286603"/>
            <a:ext cx="10058400" cy="1450757"/>
          </a:xfrm>
        </p:spPr>
        <p:txBody>
          <a:bodyPr/>
          <a:lstStyle/>
          <a:p>
            <a:r>
              <a:rPr lang="en-US" dirty="0"/>
              <a:t>Loss/Error Function – MSE (regression)</a:t>
            </a:r>
          </a:p>
        </p:txBody>
      </p:sp>
      <p:pic>
        <p:nvPicPr>
          <p:cNvPr id="3074" name="Picture 2" descr="Image for post">
            <a:extLst>
              <a:ext uri="{FF2B5EF4-FFF2-40B4-BE49-F238E27FC236}">
                <a16:creationId xmlns:a16="http://schemas.microsoft.com/office/drawing/2014/main" id="{90709423-0EA8-460D-A972-E406FF499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1808210"/>
            <a:ext cx="7046912" cy="16207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for post">
            <a:extLst>
              <a:ext uri="{FF2B5EF4-FFF2-40B4-BE49-F238E27FC236}">
                <a16:creationId xmlns:a16="http://schemas.microsoft.com/office/drawing/2014/main" id="{27D27D5D-756F-4103-8BF7-E6761AF98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36" y="3499850"/>
            <a:ext cx="7620000" cy="2047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121BA7-FF23-4B75-BB6D-9D02A51A245B}"/>
              </a:ext>
            </a:extLst>
          </p:cNvPr>
          <p:cNvSpPr txBox="1"/>
          <p:nvPr/>
        </p:nvSpPr>
        <p:spPr>
          <a:xfrm>
            <a:off x="7164280" y="2091921"/>
            <a:ext cx="4714042" cy="646331"/>
          </a:xfrm>
          <a:prstGeom prst="rect">
            <a:avLst/>
          </a:prstGeom>
          <a:noFill/>
        </p:spPr>
        <p:txBody>
          <a:bodyPr wrap="square" rtlCol="0">
            <a:spAutoFit/>
          </a:bodyPr>
          <a:lstStyle/>
          <a:p>
            <a:pPr marL="342900" indent="-342900">
              <a:buAutoNum type="arabicPeriod"/>
            </a:pPr>
            <a:r>
              <a:rPr lang="en-US" dirty="0"/>
              <a:t>Goal is to reduce the error/loss </a:t>
            </a:r>
          </a:p>
          <a:p>
            <a:pPr marL="342900" indent="-342900">
              <a:buAutoNum type="arabicPeriod"/>
            </a:pPr>
            <a:r>
              <a:rPr lang="en-US" dirty="0"/>
              <a:t>Find right set of weights for minimal loss</a:t>
            </a:r>
          </a:p>
        </p:txBody>
      </p:sp>
    </p:spTree>
    <p:extLst>
      <p:ext uri="{BB962C8B-B14F-4D97-AF65-F5344CB8AC3E}">
        <p14:creationId xmlns:p14="http://schemas.microsoft.com/office/powerpoint/2010/main" val="1601967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672C-4A66-42DC-80D0-B3B66685D007}"/>
              </a:ext>
            </a:extLst>
          </p:cNvPr>
          <p:cNvSpPr>
            <a:spLocks noGrp="1"/>
          </p:cNvSpPr>
          <p:nvPr>
            <p:ph type="title"/>
          </p:nvPr>
        </p:nvSpPr>
        <p:spPr>
          <a:xfrm>
            <a:off x="248575" y="286603"/>
            <a:ext cx="11718523" cy="1450757"/>
          </a:xfrm>
        </p:spPr>
        <p:txBody>
          <a:bodyPr/>
          <a:lstStyle/>
          <a:p>
            <a:r>
              <a:rPr lang="en-US" dirty="0"/>
              <a:t>Loss/Error Function – Cross entropy (classification)</a:t>
            </a:r>
          </a:p>
        </p:txBody>
      </p:sp>
      <p:sp>
        <p:nvSpPr>
          <p:cNvPr id="4" name="TextBox 3">
            <a:extLst>
              <a:ext uri="{FF2B5EF4-FFF2-40B4-BE49-F238E27FC236}">
                <a16:creationId xmlns:a16="http://schemas.microsoft.com/office/drawing/2014/main" id="{E6121BA7-FF23-4B75-BB6D-9D02A51A245B}"/>
              </a:ext>
            </a:extLst>
          </p:cNvPr>
          <p:cNvSpPr txBox="1"/>
          <p:nvPr/>
        </p:nvSpPr>
        <p:spPr>
          <a:xfrm>
            <a:off x="8288608" y="1792625"/>
            <a:ext cx="3385528" cy="3693319"/>
          </a:xfrm>
          <a:prstGeom prst="rect">
            <a:avLst/>
          </a:prstGeom>
          <a:noFill/>
        </p:spPr>
        <p:txBody>
          <a:bodyPr wrap="square" rtlCol="0">
            <a:spAutoFit/>
          </a:bodyPr>
          <a:lstStyle/>
          <a:p>
            <a:pPr marL="342900" indent="-342900">
              <a:buAutoNum type="arabicPeriod"/>
            </a:pPr>
            <a:r>
              <a:rPr lang="en-US" dirty="0"/>
              <a:t>Goal is to reduce the error/loss </a:t>
            </a:r>
          </a:p>
          <a:p>
            <a:pPr marL="342900" indent="-342900">
              <a:buAutoNum type="arabicPeriod"/>
            </a:pPr>
            <a:r>
              <a:rPr lang="en-US" dirty="0"/>
              <a:t>Find right set of weights for minimal loss</a:t>
            </a:r>
          </a:p>
          <a:p>
            <a:pPr marL="342900" indent="-342900">
              <a:buAutoNum type="arabicPeriod"/>
            </a:pPr>
            <a:r>
              <a:rPr lang="en-US" dirty="0"/>
              <a:t>CE loss also called log loss quantifies the deviation between predicted output and ground truth</a:t>
            </a:r>
          </a:p>
          <a:p>
            <a:pPr marL="342900" indent="-342900">
              <a:buAutoNum type="arabicPeriod"/>
            </a:pPr>
            <a:r>
              <a:rPr lang="en-US" dirty="0"/>
              <a:t>Ideally prediction would have zero loss</a:t>
            </a:r>
          </a:p>
          <a:p>
            <a:pPr marL="342900" indent="-342900">
              <a:buAutoNum type="arabicPeriod"/>
            </a:pPr>
            <a:r>
              <a:rPr lang="en-US" dirty="0"/>
              <a:t>With Gradient Descent , we will try to reduce the error</a:t>
            </a:r>
          </a:p>
          <a:p>
            <a:pPr marL="342900" indent="-342900">
              <a:buAutoNum type="arabicPeriod"/>
            </a:pPr>
            <a:endParaRPr lang="en-US" dirty="0"/>
          </a:p>
        </p:txBody>
      </p:sp>
      <p:pic>
        <p:nvPicPr>
          <p:cNvPr id="15362" name="Picture 2" descr="Image for post">
            <a:extLst>
              <a:ext uri="{FF2B5EF4-FFF2-40B4-BE49-F238E27FC236}">
                <a16:creationId xmlns:a16="http://schemas.microsoft.com/office/drawing/2014/main" id="{600DE909-C8FB-4C04-96E6-CFDC64051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396" y="4243505"/>
            <a:ext cx="6140212" cy="107144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for post">
            <a:extLst>
              <a:ext uri="{FF2B5EF4-FFF2-40B4-BE49-F238E27FC236}">
                <a16:creationId xmlns:a16="http://schemas.microsoft.com/office/drawing/2014/main" id="{DBBD5798-D14D-4E8B-BCC3-C4770D1A3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8992" y="1953086"/>
            <a:ext cx="4608251" cy="20946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F4F5866-00A7-406E-8077-DD5CDE7B2580}"/>
              </a:ext>
            </a:extLst>
          </p:cNvPr>
          <p:cNvSpPr>
            <a:spLocks noGrp="1"/>
          </p:cNvSpPr>
          <p:nvPr>
            <p:ph idx="1"/>
          </p:nvPr>
        </p:nvSpPr>
        <p:spPr>
          <a:xfrm>
            <a:off x="1097280" y="1845734"/>
            <a:ext cx="10576856" cy="4182204"/>
          </a:xfrm>
        </p:spPr>
        <p:txBody>
          <a:bodyPr/>
          <a:lstStyle/>
          <a:p>
            <a:endParaRPr lang="en-US" dirty="0"/>
          </a:p>
        </p:txBody>
      </p:sp>
    </p:spTree>
    <p:extLst>
      <p:ext uri="{BB962C8B-B14F-4D97-AF65-F5344CB8AC3E}">
        <p14:creationId xmlns:p14="http://schemas.microsoft.com/office/powerpoint/2010/main" val="2931457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116789"/>
            <a:ext cx="2358390" cy="560070"/>
          </a:xfrm>
          <a:prstGeom prst="rect">
            <a:avLst/>
          </a:prstGeom>
        </p:spPr>
        <p:txBody>
          <a:bodyPr vert="horz" wrap="square" lIns="0" tIns="13335" rIns="0" bIns="0" rtlCol="0">
            <a:spAutoFit/>
          </a:bodyPr>
          <a:lstStyle/>
          <a:p>
            <a:pPr marL="12700">
              <a:lnSpc>
                <a:spcPct val="100000"/>
              </a:lnSpc>
              <a:spcBef>
                <a:spcPts val="105"/>
              </a:spcBef>
            </a:pPr>
            <a:r>
              <a:rPr sz="3500" spc="-5" dirty="0"/>
              <a:t>Error</a:t>
            </a:r>
            <a:r>
              <a:rPr sz="3500" spc="-75" dirty="0"/>
              <a:t> </a:t>
            </a:r>
            <a:r>
              <a:rPr sz="3500" dirty="0"/>
              <a:t>surface</a:t>
            </a:r>
            <a:endParaRPr sz="3500"/>
          </a:p>
        </p:txBody>
      </p:sp>
      <p:sp>
        <p:nvSpPr>
          <p:cNvPr id="3" name="object 3"/>
          <p:cNvSpPr txBox="1"/>
          <p:nvPr/>
        </p:nvSpPr>
        <p:spPr>
          <a:xfrm>
            <a:off x="1191767" y="1836420"/>
            <a:ext cx="2385060" cy="1062355"/>
          </a:xfrm>
          <a:prstGeom prst="rect">
            <a:avLst/>
          </a:prstGeom>
          <a:solidFill>
            <a:srgbClr val="FFFFCC"/>
          </a:solidFill>
          <a:ln w="9144">
            <a:solidFill>
              <a:srgbClr val="EFFCA0"/>
            </a:solidFill>
          </a:ln>
        </p:spPr>
        <p:txBody>
          <a:bodyPr vert="horz" wrap="square" lIns="0" tIns="40005" rIns="0" bIns="0" rtlCol="0">
            <a:spAutoFit/>
          </a:bodyPr>
          <a:lstStyle/>
          <a:p>
            <a:pPr marL="150495" marR="143510" algn="ctr">
              <a:lnSpc>
                <a:spcPct val="100000"/>
              </a:lnSpc>
              <a:spcBef>
                <a:spcPts val="315"/>
              </a:spcBef>
            </a:pPr>
            <a:r>
              <a:rPr sz="1800" spc="-5" dirty="0">
                <a:solidFill>
                  <a:srgbClr val="FF0000"/>
                </a:solidFill>
                <a:latin typeface="Arial"/>
                <a:cs typeface="Arial"/>
              </a:rPr>
              <a:t>Cost as a function</a:t>
            </a:r>
            <a:r>
              <a:rPr sz="1800" spc="-30" dirty="0">
                <a:solidFill>
                  <a:srgbClr val="FF0000"/>
                </a:solidFill>
                <a:latin typeface="Arial"/>
                <a:cs typeface="Arial"/>
              </a:rPr>
              <a:t> </a:t>
            </a:r>
            <a:r>
              <a:rPr sz="1800" dirty="0">
                <a:solidFill>
                  <a:srgbClr val="FF0000"/>
                </a:solidFill>
                <a:latin typeface="Arial"/>
                <a:cs typeface="Arial"/>
              </a:rPr>
              <a:t>of  </a:t>
            </a:r>
            <a:r>
              <a:rPr sz="1800" spc="-10" dirty="0">
                <a:solidFill>
                  <a:srgbClr val="FF0000"/>
                </a:solidFill>
                <a:latin typeface="Arial"/>
                <a:cs typeface="Arial"/>
              </a:rPr>
              <a:t>weights</a:t>
            </a:r>
            <a:endParaRPr sz="1800" dirty="0">
              <a:latin typeface="Arial"/>
              <a:cs typeface="Arial"/>
            </a:endParaRPr>
          </a:p>
          <a:p>
            <a:pPr algn="ctr">
              <a:lnSpc>
                <a:spcPct val="100000"/>
              </a:lnSpc>
              <a:spcBef>
                <a:spcPts val="1080"/>
              </a:spcBef>
            </a:pPr>
            <a:r>
              <a:rPr sz="1800" spc="-110" dirty="0">
                <a:solidFill>
                  <a:srgbClr val="FF0000"/>
                </a:solidFill>
                <a:latin typeface="Arial"/>
                <a:cs typeface="Arial"/>
              </a:rPr>
              <a:t>J(</a:t>
            </a:r>
            <a:r>
              <a:rPr sz="1800" spc="-110" dirty="0">
                <a:solidFill>
                  <a:srgbClr val="FF0000"/>
                </a:solidFill>
                <a:latin typeface="FreeSans"/>
                <a:cs typeface="FreeSans"/>
              </a:rPr>
              <a:t>𝜃</a:t>
            </a:r>
            <a:r>
              <a:rPr sz="1950" spc="-165" baseline="-14957" dirty="0">
                <a:solidFill>
                  <a:srgbClr val="FF0000"/>
                </a:solidFill>
                <a:latin typeface="FreeSans"/>
                <a:cs typeface="FreeSans"/>
              </a:rPr>
              <a:t>0</a:t>
            </a:r>
            <a:r>
              <a:rPr sz="1800" spc="-110" dirty="0">
                <a:solidFill>
                  <a:srgbClr val="FF0000"/>
                </a:solidFill>
                <a:latin typeface="FreeSans"/>
                <a:cs typeface="FreeSans"/>
              </a:rPr>
              <a:t>,</a:t>
            </a:r>
            <a:r>
              <a:rPr sz="1800" spc="-229" dirty="0">
                <a:solidFill>
                  <a:srgbClr val="FF0000"/>
                </a:solidFill>
                <a:latin typeface="FreeSans"/>
                <a:cs typeface="FreeSans"/>
              </a:rPr>
              <a:t> </a:t>
            </a:r>
            <a:r>
              <a:rPr sz="1800" spc="-155" dirty="0">
                <a:solidFill>
                  <a:srgbClr val="FF0000"/>
                </a:solidFill>
                <a:latin typeface="FreeSans"/>
                <a:cs typeface="FreeSans"/>
              </a:rPr>
              <a:t>𝜃</a:t>
            </a:r>
            <a:r>
              <a:rPr sz="1950" spc="-232" baseline="-14957" dirty="0">
                <a:solidFill>
                  <a:srgbClr val="FF0000"/>
                </a:solidFill>
                <a:latin typeface="FreeSans"/>
                <a:cs typeface="FreeSans"/>
              </a:rPr>
              <a:t>1</a:t>
            </a:r>
            <a:r>
              <a:rPr sz="1800" spc="-155" dirty="0">
                <a:solidFill>
                  <a:srgbClr val="FF0000"/>
                </a:solidFill>
                <a:latin typeface="Arial"/>
                <a:cs typeface="Arial"/>
              </a:rPr>
              <a:t>)</a:t>
            </a:r>
            <a:endParaRPr sz="1800" dirty="0">
              <a:latin typeface="Arial"/>
              <a:cs typeface="Arial"/>
            </a:endParaRPr>
          </a:p>
        </p:txBody>
      </p:sp>
      <p:sp>
        <p:nvSpPr>
          <p:cNvPr id="4" name="object 4"/>
          <p:cNvSpPr/>
          <p:nvPr/>
        </p:nvSpPr>
        <p:spPr>
          <a:xfrm>
            <a:off x="3814571" y="2421635"/>
            <a:ext cx="6810756" cy="33147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199" y="602664"/>
            <a:ext cx="9042647" cy="551433"/>
          </a:xfrm>
          <a:prstGeom prst="rect">
            <a:avLst/>
          </a:prstGeom>
        </p:spPr>
        <p:txBody>
          <a:bodyPr vert="horz" wrap="square" lIns="0" tIns="12700" rIns="0" bIns="0" rtlCol="0">
            <a:spAutoFit/>
          </a:bodyPr>
          <a:lstStyle/>
          <a:p>
            <a:pPr marL="12700">
              <a:lnSpc>
                <a:spcPct val="100000"/>
              </a:lnSpc>
              <a:spcBef>
                <a:spcPts val="100"/>
              </a:spcBef>
            </a:pPr>
            <a:r>
              <a:rPr sz="3500" dirty="0"/>
              <a:t>Moving down the</a:t>
            </a:r>
            <a:r>
              <a:rPr sz="3500" spc="-85" dirty="0"/>
              <a:t> </a:t>
            </a:r>
            <a:r>
              <a:rPr sz="3500" spc="-5" dirty="0"/>
              <a:t>hill</a:t>
            </a:r>
            <a:endParaRPr sz="3500" dirty="0"/>
          </a:p>
        </p:txBody>
      </p:sp>
      <p:sp>
        <p:nvSpPr>
          <p:cNvPr id="3" name="object 3"/>
          <p:cNvSpPr/>
          <p:nvPr/>
        </p:nvSpPr>
        <p:spPr>
          <a:xfrm>
            <a:off x="838200" y="1614119"/>
            <a:ext cx="5015484" cy="256468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382511" y="1690116"/>
            <a:ext cx="4971288" cy="242925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387063" y="4421297"/>
            <a:ext cx="4358093" cy="1864094"/>
          </a:xfrm>
          <a:prstGeom prst="rect">
            <a:avLst/>
          </a:prstGeom>
          <a:blipFill>
            <a:blip r:embed="rId4" cstate="print"/>
            <a:stretch>
              <a:fillRect/>
            </a:stretch>
          </a:blipFill>
        </p:spPr>
        <p:txBody>
          <a:bodyPr wrap="square" lIns="0" tIns="0" rIns="0" bIns="0" rtlCol="0"/>
          <a:lstStyle/>
          <a:p>
            <a:endParaRPr/>
          </a:p>
        </p:txBody>
      </p:sp>
      <p:pic>
        <p:nvPicPr>
          <p:cNvPr id="5122" name="Picture 2" descr="Image for post">
            <a:extLst>
              <a:ext uri="{FF2B5EF4-FFF2-40B4-BE49-F238E27FC236}">
                <a16:creationId xmlns:a16="http://schemas.microsoft.com/office/drawing/2014/main" id="{51D45555-B4EF-40E9-884A-5BDDA724A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39" y="4415409"/>
            <a:ext cx="7620000" cy="1504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5421" y="1063662"/>
            <a:ext cx="9472474" cy="552074"/>
          </a:xfrm>
          <a:prstGeom prst="rect">
            <a:avLst/>
          </a:prstGeom>
        </p:spPr>
        <p:txBody>
          <a:bodyPr vert="horz" wrap="square" lIns="0" tIns="13335" rIns="0" bIns="0" rtlCol="0">
            <a:spAutoFit/>
          </a:bodyPr>
          <a:lstStyle/>
          <a:p>
            <a:pPr marL="12700">
              <a:lnSpc>
                <a:spcPct val="100000"/>
              </a:lnSpc>
              <a:spcBef>
                <a:spcPts val="105"/>
              </a:spcBef>
            </a:pPr>
            <a:r>
              <a:rPr sz="3500" dirty="0"/>
              <a:t>Local minima issues in gradient descent</a:t>
            </a:r>
            <a:r>
              <a:rPr sz="3500" spc="-120" dirty="0"/>
              <a:t> </a:t>
            </a:r>
            <a:r>
              <a:rPr sz="3500" dirty="0"/>
              <a:t>learning</a:t>
            </a:r>
          </a:p>
        </p:txBody>
      </p:sp>
      <p:sp>
        <p:nvSpPr>
          <p:cNvPr id="3" name="object 3"/>
          <p:cNvSpPr/>
          <p:nvPr/>
        </p:nvSpPr>
        <p:spPr>
          <a:xfrm>
            <a:off x="838200" y="2031492"/>
            <a:ext cx="5111496" cy="249631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07252" y="3235451"/>
            <a:ext cx="4783836" cy="239268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082D-7B8E-4173-8097-E5263306F363}"/>
              </a:ext>
            </a:extLst>
          </p:cNvPr>
          <p:cNvSpPr>
            <a:spLocks noGrp="1"/>
          </p:cNvSpPr>
          <p:nvPr>
            <p:ph type="title"/>
          </p:nvPr>
        </p:nvSpPr>
        <p:spPr/>
        <p:txBody>
          <a:bodyPr/>
          <a:lstStyle/>
          <a:p>
            <a:r>
              <a:rPr lang="en-US" b="1" dirty="0"/>
              <a:t>Parameters vs Hyperparameters</a:t>
            </a:r>
            <a:br>
              <a:rPr lang="en-US" b="1" dirty="0"/>
            </a:br>
            <a:endParaRPr lang="en-US" dirty="0"/>
          </a:p>
        </p:txBody>
      </p:sp>
      <p:sp>
        <p:nvSpPr>
          <p:cNvPr id="3" name="Content Placeholder 2">
            <a:extLst>
              <a:ext uri="{FF2B5EF4-FFF2-40B4-BE49-F238E27FC236}">
                <a16:creationId xmlns:a16="http://schemas.microsoft.com/office/drawing/2014/main" id="{DE98B69C-2473-42DE-9BAE-D13CFFF9A8B2}"/>
              </a:ext>
            </a:extLst>
          </p:cNvPr>
          <p:cNvSpPr>
            <a:spLocks noGrp="1"/>
          </p:cNvSpPr>
          <p:nvPr>
            <p:ph idx="1"/>
          </p:nvPr>
        </p:nvSpPr>
        <p:spPr/>
        <p:txBody>
          <a:bodyPr>
            <a:normAutofit/>
          </a:bodyPr>
          <a:lstStyle/>
          <a:p>
            <a:pPr marL="457200" indent="-457200">
              <a:buFont typeface="+mj-lt"/>
              <a:buAutoNum type="arabicPeriod"/>
            </a:pPr>
            <a:r>
              <a:rPr lang="en-US" dirty="0"/>
              <a:t>The major difference between parameters and hyperparameters is that parameters are learned by the model during the training time, while hyperparameters can be changed before training the model.</a:t>
            </a:r>
          </a:p>
          <a:p>
            <a:pPr marL="457200" indent="-457200">
              <a:buFont typeface="+mj-lt"/>
              <a:buAutoNum type="arabicPeriod"/>
            </a:pPr>
            <a:r>
              <a:rPr lang="en-US" dirty="0"/>
              <a:t>Parameters of a deep neural network are W and b, which the model updates during the backpropagation step</a:t>
            </a:r>
          </a:p>
          <a:p>
            <a:pPr marL="457200" indent="-457200">
              <a:buFont typeface="+mj-lt"/>
              <a:buAutoNum type="arabicPeriod"/>
            </a:pPr>
            <a:r>
              <a:rPr lang="en-US" dirty="0"/>
              <a:t>There are a lot of hyperparameters for a deep NN, including:</a:t>
            </a:r>
          </a:p>
          <a:p>
            <a:pPr lvl="4"/>
            <a:r>
              <a:rPr lang="en-US" sz="1600" dirty="0"/>
              <a:t>Learning rate – ⍺</a:t>
            </a:r>
          </a:p>
          <a:p>
            <a:pPr lvl="4"/>
            <a:r>
              <a:rPr lang="en-US" sz="1600" dirty="0"/>
              <a:t>Number of iterations</a:t>
            </a:r>
          </a:p>
          <a:p>
            <a:pPr lvl="4"/>
            <a:r>
              <a:rPr lang="en-US" sz="1600" dirty="0"/>
              <a:t>Number of hidden layers</a:t>
            </a:r>
          </a:p>
          <a:p>
            <a:pPr lvl="4"/>
            <a:r>
              <a:rPr lang="en-US" sz="1600" dirty="0"/>
              <a:t>Units in each hidden layer</a:t>
            </a:r>
          </a:p>
          <a:p>
            <a:pPr lvl="4"/>
            <a:r>
              <a:rPr lang="en-US" sz="1600" dirty="0"/>
              <a:t>Choice of activation function</a:t>
            </a:r>
          </a:p>
          <a:p>
            <a:pPr marL="457200" indent="-457200">
              <a:buFont typeface="+mj-lt"/>
              <a:buAutoNum type="arabicPeriod"/>
            </a:pPr>
            <a:endParaRPr lang="en-US" dirty="0"/>
          </a:p>
        </p:txBody>
      </p:sp>
    </p:spTree>
    <p:extLst>
      <p:ext uri="{BB962C8B-B14F-4D97-AF65-F5344CB8AC3E}">
        <p14:creationId xmlns:p14="http://schemas.microsoft.com/office/powerpoint/2010/main" val="2657028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EDA4-1334-EF4A-9F34-4BA3381D4FA9}"/>
              </a:ext>
            </a:extLst>
          </p:cNvPr>
          <p:cNvSpPr>
            <a:spLocks noGrp="1"/>
          </p:cNvSpPr>
          <p:nvPr>
            <p:ph type="title"/>
          </p:nvPr>
        </p:nvSpPr>
        <p:spPr>
          <a:xfrm>
            <a:off x="1097279" y="286603"/>
            <a:ext cx="10704195" cy="1450757"/>
          </a:xfrm>
        </p:spPr>
        <p:txBody>
          <a:bodyPr/>
          <a:lstStyle/>
          <a:p>
            <a:r>
              <a:rPr lang="en-US" dirty="0"/>
              <a:t>How to find derivatives – Back propagation</a:t>
            </a:r>
          </a:p>
        </p:txBody>
      </p:sp>
      <p:sp>
        <p:nvSpPr>
          <p:cNvPr id="3" name="Content Placeholder 2">
            <a:extLst>
              <a:ext uri="{FF2B5EF4-FFF2-40B4-BE49-F238E27FC236}">
                <a16:creationId xmlns:a16="http://schemas.microsoft.com/office/drawing/2014/main" id="{32BE1BBB-5F7B-1A4E-A660-23DB984F4C4C}"/>
              </a:ext>
            </a:extLst>
          </p:cNvPr>
          <p:cNvSpPr>
            <a:spLocks noGrp="1"/>
          </p:cNvSpPr>
          <p:nvPr>
            <p:ph type="body" idx="1"/>
          </p:nvPr>
        </p:nvSpPr>
        <p:spPr/>
        <p:txBody>
          <a:bodyPr/>
          <a:lstStyle/>
          <a:p>
            <a:pPr marL="457200" indent="-457200">
              <a:buFont typeface="+mj-lt"/>
              <a:buAutoNum type="arabicPeriod"/>
            </a:pPr>
            <a:r>
              <a:rPr lang="en-US" dirty="0">
                <a:latin typeface="Carlito"/>
                <a:cs typeface="Carlito"/>
              </a:rPr>
              <a:t>Back </a:t>
            </a:r>
            <a:r>
              <a:rPr lang="en-US" spc="-5" dirty="0">
                <a:latin typeface="Carlito"/>
                <a:cs typeface="Carlito"/>
              </a:rPr>
              <a:t>Propagation</a:t>
            </a:r>
            <a:r>
              <a:rPr lang="en-US" spc="5" dirty="0">
                <a:latin typeface="Carlito"/>
                <a:cs typeface="Carlito"/>
              </a:rPr>
              <a:t> </a:t>
            </a:r>
            <a:r>
              <a:rPr lang="en-US" spc="-5" dirty="0">
                <a:latin typeface="Carlito"/>
                <a:cs typeface="Carlito"/>
              </a:rPr>
              <a:t>Algorithm </a:t>
            </a:r>
            <a:r>
              <a:rPr lang="en-US" dirty="0"/>
              <a:t>is used while training feed forward NN</a:t>
            </a:r>
          </a:p>
          <a:p>
            <a:pPr marL="457200" indent="-457200">
              <a:buFont typeface="+mj-lt"/>
              <a:buAutoNum type="arabicPeriod"/>
            </a:pPr>
            <a:r>
              <a:rPr lang="en-US" dirty="0"/>
              <a:t>It helps in efficiently calculating the gradient of the loss function with respect to weights</a:t>
            </a:r>
          </a:p>
          <a:p>
            <a:pPr marL="457200" indent="-457200">
              <a:buFont typeface="+mj-lt"/>
              <a:buAutoNum type="arabicPeriod"/>
            </a:pPr>
            <a:r>
              <a:rPr lang="en-US" spc="-5" dirty="0">
                <a:latin typeface="Carlito"/>
                <a:cs typeface="Carlito"/>
              </a:rPr>
              <a:t>Update each weight </a:t>
            </a:r>
            <a:r>
              <a:rPr lang="en-US" spc="-10" dirty="0">
                <a:latin typeface="Carlito"/>
                <a:cs typeface="Carlito"/>
              </a:rPr>
              <a:t>in </a:t>
            </a:r>
            <a:r>
              <a:rPr lang="en-US" spc="-5" dirty="0">
                <a:latin typeface="Carlito"/>
                <a:cs typeface="Carlito"/>
              </a:rPr>
              <a:t>the direction where </a:t>
            </a:r>
            <a:r>
              <a:rPr lang="en-US" spc="-10" dirty="0">
                <a:latin typeface="Carlito"/>
                <a:cs typeface="Carlito"/>
              </a:rPr>
              <a:t>overall </a:t>
            </a:r>
            <a:r>
              <a:rPr lang="en-US" spc="-5" dirty="0">
                <a:latin typeface="Carlito"/>
                <a:cs typeface="Carlito"/>
              </a:rPr>
              <a:t>error  function</a:t>
            </a:r>
            <a:r>
              <a:rPr lang="en-US" spc="25" dirty="0">
                <a:latin typeface="Carlito"/>
                <a:cs typeface="Carlito"/>
              </a:rPr>
              <a:t> </a:t>
            </a:r>
            <a:r>
              <a:rPr lang="en-US" spc="-10" dirty="0">
                <a:latin typeface="Carlito"/>
                <a:cs typeface="Carlito"/>
              </a:rPr>
              <a:t>decreases</a:t>
            </a:r>
          </a:p>
          <a:p>
            <a:pPr marL="457200" indent="-457200">
              <a:buFont typeface="+mj-lt"/>
              <a:buAutoNum type="arabicPeriod"/>
            </a:pPr>
            <a:r>
              <a:rPr lang="en-US" spc="-10" dirty="0">
                <a:latin typeface="Carlito"/>
                <a:cs typeface="Carlito"/>
              </a:rPr>
              <a:t>Performs </a:t>
            </a:r>
            <a:r>
              <a:rPr lang="en-US" spc="-5" dirty="0">
                <a:latin typeface="Carlito"/>
                <a:cs typeface="Carlito"/>
              </a:rPr>
              <a:t>gradient </a:t>
            </a:r>
            <a:r>
              <a:rPr lang="en-US" spc="-10" dirty="0">
                <a:latin typeface="Carlito"/>
                <a:cs typeface="Carlito"/>
              </a:rPr>
              <a:t>descent </a:t>
            </a:r>
            <a:r>
              <a:rPr lang="en-US" spc="-5" dirty="0">
                <a:latin typeface="Carlito"/>
                <a:cs typeface="Carlito"/>
              </a:rPr>
              <a:t>on error</a:t>
            </a:r>
            <a:r>
              <a:rPr lang="en-US" spc="65" dirty="0">
                <a:latin typeface="Carlito"/>
                <a:cs typeface="Carlito"/>
              </a:rPr>
              <a:t> </a:t>
            </a:r>
            <a:r>
              <a:rPr lang="en-US" spc="-10" dirty="0">
                <a:latin typeface="Carlito"/>
                <a:cs typeface="Carlito"/>
              </a:rPr>
              <a:t>surface</a:t>
            </a:r>
          </a:p>
          <a:p>
            <a:pPr marL="457200" indent="-457200">
              <a:buFont typeface="+mj-lt"/>
              <a:buAutoNum type="arabicPeriod"/>
            </a:pPr>
            <a:r>
              <a:rPr lang="en-US" dirty="0"/>
              <a:t>It helps in minimizing loss by updating weights</a:t>
            </a:r>
          </a:p>
          <a:p>
            <a:pPr marL="457200" indent="-457200">
              <a:buFont typeface="+mj-lt"/>
              <a:buAutoNum type="arabicPeriod"/>
            </a:pPr>
            <a:endParaRPr lang="en-US" dirty="0"/>
          </a:p>
          <a:p>
            <a:pPr marL="457200" indent="-457200">
              <a:buFont typeface="+mj-lt"/>
              <a:buAutoNum type="arabicPeriod"/>
            </a:pPr>
            <a:endParaRPr lang="en-US" dirty="0"/>
          </a:p>
          <a:p>
            <a:pPr marL="114300" indent="0">
              <a:buNone/>
            </a:pPr>
            <a:endParaRPr lang="en-US" dirty="0"/>
          </a:p>
        </p:txBody>
      </p:sp>
      <p:sp>
        <p:nvSpPr>
          <p:cNvPr id="4" name="object 8">
            <a:extLst>
              <a:ext uri="{FF2B5EF4-FFF2-40B4-BE49-F238E27FC236}">
                <a16:creationId xmlns:a16="http://schemas.microsoft.com/office/drawing/2014/main" id="{F6C045E8-C37B-42E9-9667-B7969507A268}"/>
              </a:ext>
            </a:extLst>
          </p:cNvPr>
          <p:cNvSpPr/>
          <p:nvPr/>
        </p:nvSpPr>
        <p:spPr>
          <a:xfrm>
            <a:off x="7272727" y="3346951"/>
            <a:ext cx="3258411" cy="2361851"/>
          </a:xfrm>
          <a:prstGeom prst="rect">
            <a:avLst/>
          </a:prstGeom>
          <a:blipFill>
            <a:blip r:embed="rId2" cstate="print"/>
            <a:stretch>
              <a:fillRect/>
            </a:stretch>
          </a:blipFill>
        </p:spPr>
        <p:txBody>
          <a:bodyPr wrap="square" lIns="0" tIns="0" rIns="0" bIns="0" rtlCol="0"/>
          <a:lstStyle/>
          <a:p>
            <a:endParaRPr/>
          </a:p>
        </p:txBody>
      </p:sp>
      <p:sp>
        <p:nvSpPr>
          <p:cNvPr id="5" name="object 9">
            <a:extLst>
              <a:ext uri="{FF2B5EF4-FFF2-40B4-BE49-F238E27FC236}">
                <a16:creationId xmlns:a16="http://schemas.microsoft.com/office/drawing/2014/main" id="{4E3F06F6-6060-4997-A2B8-3DC566EE2804}"/>
              </a:ext>
            </a:extLst>
          </p:cNvPr>
          <p:cNvSpPr txBox="1"/>
          <p:nvPr/>
        </p:nvSpPr>
        <p:spPr>
          <a:xfrm>
            <a:off x="5069150" y="5045081"/>
            <a:ext cx="3151571" cy="595035"/>
          </a:xfrm>
          <a:prstGeom prst="rect">
            <a:avLst/>
          </a:prstGeom>
          <a:solidFill>
            <a:srgbClr val="FFFFCC"/>
          </a:solidFill>
          <a:ln w="9144">
            <a:solidFill>
              <a:srgbClr val="EFFCA0"/>
            </a:solidFill>
          </a:ln>
        </p:spPr>
        <p:txBody>
          <a:bodyPr vert="horz" wrap="square" lIns="0" tIns="40640" rIns="0" bIns="0" rtlCol="0">
            <a:spAutoFit/>
          </a:bodyPr>
          <a:lstStyle/>
          <a:p>
            <a:pPr marL="479425" marR="470534" algn="ctr">
              <a:spcBef>
                <a:spcPts val="320"/>
              </a:spcBef>
            </a:pPr>
            <a:r>
              <a:rPr spc="-5" dirty="0">
                <a:solidFill>
                  <a:srgbClr val="FF0000"/>
                </a:solidFill>
                <a:latin typeface="Arial"/>
                <a:cs typeface="Arial"/>
              </a:rPr>
              <a:t>Error as a  function</a:t>
            </a:r>
            <a:r>
              <a:rPr spc="-65" dirty="0">
                <a:solidFill>
                  <a:srgbClr val="FF0000"/>
                </a:solidFill>
                <a:latin typeface="Arial"/>
                <a:cs typeface="Arial"/>
              </a:rPr>
              <a:t> </a:t>
            </a:r>
            <a:r>
              <a:rPr dirty="0">
                <a:solidFill>
                  <a:srgbClr val="FF0000"/>
                </a:solidFill>
                <a:latin typeface="Arial"/>
                <a:cs typeface="Arial"/>
              </a:rPr>
              <a:t>of  </a:t>
            </a:r>
            <a:r>
              <a:rPr spc="-10" dirty="0">
                <a:solidFill>
                  <a:srgbClr val="FF0000"/>
                </a:solidFill>
                <a:latin typeface="Arial"/>
                <a:cs typeface="Arial"/>
              </a:rPr>
              <a:t>weights</a:t>
            </a:r>
            <a:endParaRPr dirty="0">
              <a:latin typeface="Arial"/>
              <a:cs typeface="Arial"/>
            </a:endParaRPr>
          </a:p>
        </p:txBody>
      </p:sp>
      <p:pic>
        <p:nvPicPr>
          <p:cNvPr id="7" name="Picture 6">
            <a:extLst>
              <a:ext uri="{FF2B5EF4-FFF2-40B4-BE49-F238E27FC236}">
                <a16:creationId xmlns:a16="http://schemas.microsoft.com/office/drawing/2014/main" id="{3794D393-BA63-4D47-AFE3-BEF168C35CF5}"/>
              </a:ext>
            </a:extLst>
          </p:cNvPr>
          <p:cNvPicPr>
            <a:picLocks noChangeAspect="1"/>
          </p:cNvPicPr>
          <p:nvPr/>
        </p:nvPicPr>
        <p:blipFill>
          <a:blip r:embed="rId3"/>
          <a:stretch>
            <a:fillRect/>
          </a:stretch>
        </p:blipFill>
        <p:spPr>
          <a:xfrm>
            <a:off x="2314992" y="3980800"/>
            <a:ext cx="2971800" cy="1390650"/>
          </a:xfrm>
          <a:prstGeom prst="rect">
            <a:avLst/>
          </a:prstGeom>
        </p:spPr>
      </p:pic>
    </p:spTree>
    <p:extLst>
      <p:ext uri="{BB962C8B-B14F-4D97-AF65-F5344CB8AC3E}">
        <p14:creationId xmlns:p14="http://schemas.microsoft.com/office/powerpoint/2010/main" val="609960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7812-5672-4CC8-B297-F0D27AB5597A}"/>
              </a:ext>
            </a:extLst>
          </p:cNvPr>
          <p:cNvSpPr>
            <a:spLocks noGrp="1"/>
          </p:cNvSpPr>
          <p:nvPr>
            <p:ph type="title"/>
          </p:nvPr>
        </p:nvSpPr>
        <p:spPr>
          <a:xfrm>
            <a:off x="1066800" y="418947"/>
            <a:ext cx="10058400" cy="1450757"/>
          </a:xfrm>
        </p:spPr>
        <p:txBody>
          <a:bodyPr/>
          <a:lstStyle/>
          <a:p>
            <a:r>
              <a:rPr lang="en-US" dirty="0"/>
              <a:t>Backpropagation steps</a:t>
            </a:r>
          </a:p>
        </p:txBody>
      </p:sp>
      <p:sp>
        <p:nvSpPr>
          <p:cNvPr id="3" name="Content Placeholder 2">
            <a:extLst>
              <a:ext uri="{FF2B5EF4-FFF2-40B4-BE49-F238E27FC236}">
                <a16:creationId xmlns:a16="http://schemas.microsoft.com/office/drawing/2014/main" id="{803C4ECD-54BE-40BE-8D2D-CFDAEE6FB302}"/>
              </a:ext>
            </a:extLst>
          </p:cNvPr>
          <p:cNvSpPr>
            <a:spLocks noGrp="1"/>
          </p:cNvSpPr>
          <p:nvPr>
            <p:ph idx="1"/>
          </p:nvPr>
        </p:nvSpPr>
        <p:spPr/>
        <p:txBody>
          <a:bodyPr>
            <a:normAutofit/>
          </a:bodyPr>
          <a:lstStyle/>
          <a:p>
            <a:pPr marL="457200" indent="-457200">
              <a:buFont typeface="+mj-lt"/>
              <a:buAutoNum type="arabicPeriod"/>
            </a:pPr>
            <a:r>
              <a:rPr lang="en-US" dirty="0"/>
              <a:t>Initialize network/Model</a:t>
            </a:r>
          </a:p>
          <a:p>
            <a:pPr marL="457200" indent="-457200">
              <a:buFont typeface="+mj-lt"/>
              <a:buAutoNum type="arabicPeriod"/>
            </a:pPr>
            <a:r>
              <a:rPr lang="en-US" dirty="0"/>
              <a:t>Fully connected layer – forward propagation</a:t>
            </a:r>
          </a:p>
          <a:p>
            <a:pPr marL="457200" indent="-457200">
              <a:buFont typeface="+mj-lt"/>
              <a:buAutoNum type="arabicPeriod"/>
            </a:pPr>
            <a:r>
              <a:rPr lang="en-US" dirty="0"/>
              <a:t>Fully connected layer – backward propagation</a:t>
            </a:r>
          </a:p>
          <a:p>
            <a:pPr marL="749808" lvl="1" indent="-457200"/>
            <a:r>
              <a:rPr lang="en-US" dirty="0"/>
              <a:t>Transfer derivative</a:t>
            </a:r>
          </a:p>
          <a:p>
            <a:pPr marL="749808" lvl="1" indent="-457200"/>
            <a:r>
              <a:rPr lang="en-US" dirty="0"/>
              <a:t>Error Back propagation</a:t>
            </a:r>
          </a:p>
          <a:p>
            <a:pPr marL="749808" lvl="1" indent="-457200"/>
            <a:r>
              <a:rPr lang="en-US" dirty="0"/>
              <a:t>Update weights</a:t>
            </a:r>
          </a:p>
          <a:p>
            <a:endParaRPr lang="en-US" dirty="0"/>
          </a:p>
        </p:txBody>
      </p:sp>
    </p:spTree>
    <p:extLst>
      <p:ext uri="{BB962C8B-B14F-4D97-AF65-F5344CB8AC3E}">
        <p14:creationId xmlns:p14="http://schemas.microsoft.com/office/powerpoint/2010/main" val="2882295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01" y="0"/>
            <a:ext cx="10679831" cy="1143000"/>
          </a:xfrm>
        </p:spPr>
        <p:txBody>
          <a:bodyPr>
            <a:normAutofit fontScale="90000"/>
          </a:bodyPr>
          <a:lstStyle/>
          <a:p>
            <a:r>
              <a:rPr lang="en-US" dirty="0"/>
              <a:t>Why deep learning - Performance vs Sample Size</a:t>
            </a:r>
          </a:p>
        </p:txBody>
      </p:sp>
      <p:cxnSp>
        <p:nvCxnSpPr>
          <p:cNvPr id="5" name="Straight Arrow Connector 4"/>
          <p:cNvCxnSpPr/>
          <p:nvPr/>
        </p:nvCxnSpPr>
        <p:spPr bwMode="auto">
          <a:xfrm flipV="1">
            <a:off x="3962400" y="2590800"/>
            <a:ext cx="0" cy="26670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a:off x="3962400" y="5257800"/>
            <a:ext cx="4509642"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Arc 8"/>
          <p:cNvSpPr/>
          <p:nvPr/>
        </p:nvSpPr>
        <p:spPr bwMode="auto">
          <a:xfrm rot="19013886">
            <a:off x="-706887" y="4630769"/>
            <a:ext cx="12490456" cy="4648200"/>
          </a:xfrm>
          <a:prstGeom prst="arc">
            <a:avLst>
              <a:gd name="adj1" fmla="val 16200000"/>
              <a:gd name="adj2" fmla="val 20713378"/>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Arial" panose="020B0604020202020204" pitchFamily="34" charset="0"/>
              <a:ea typeface="ヒラギノ角ゴ Pro W3" pitchFamily="86" charset="-128"/>
            </a:endParaRPr>
          </a:p>
        </p:txBody>
      </p:sp>
      <p:grpSp>
        <p:nvGrpSpPr>
          <p:cNvPr id="14" name="Group 13"/>
          <p:cNvGrpSpPr/>
          <p:nvPr/>
        </p:nvGrpSpPr>
        <p:grpSpPr>
          <a:xfrm>
            <a:off x="3962986" y="4038600"/>
            <a:ext cx="4266614" cy="2460514"/>
            <a:chOff x="2438986" y="4038600"/>
            <a:chExt cx="4266614" cy="2460514"/>
          </a:xfrm>
        </p:grpSpPr>
        <p:sp>
          <p:nvSpPr>
            <p:cNvPr id="11" name="Arc 10"/>
            <p:cNvSpPr/>
            <p:nvPr/>
          </p:nvSpPr>
          <p:spPr bwMode="auto">
            <a:xfrm rot="16435727">
              <a:off x="2569272" y="4038600"/>
              <a:ext cx="2330228" cy="2590800"/>
            </a:xfrm>
            <a:prstGeom prst="arc">
              <a:avLst>
                <a:gd name="adj1" fmla="val 16200000"/>
                <a:gd name="adj2" fmla="val 21467915"/>
              </a:avLst>
            </a:prstGeom>
            <a:no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Arial" panose="020B0604020202020204" pitchFamily="34" charset="0"/>
                <a:ea typeface="ヒラギノ角ゴ Pro W3" pitchFamily="86" charset="-128"/>
              </a:endParaRPr>
            </a:p>
          </p:txBody>
        </p:sp>
        <p:cxnSp>
          <p:nvCxnSpPr>
            <p:cNvPr id="13" name="Straight Connector 12"/>
            <p:cNvCxnSpPr>
              <a:stCxn id="11" idx="2"/>
            </p:cNvCxnSpPr>
            <p:nvPr/>
          </p:nvCxnSpPr>
          <p:spPr bwMode="auto">
            <a:xfrm flipV="1">
              <a:off x="3769512" y="4038600"/>
              <a:ext cx="2936088" cy="130652"/>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5" name="TextBox 14"/>
          <p:cNvSpPr txBox="1"/>
          <p:nvPr/>
        </p:nvSpPr>
        <p:spPr>
          <a:xfrm>
            <a:off x="5029200" y="5430486"/>
            <a:ext cx="2895600" cy="369332"/>
          </a:xfrm>
          <a:prstGeom prst="rect">
            <a:avLst/>
          </a:prstGeom>
          <a:noFill/>
        </p:spPr>
        <p:txBody>
          <a:bodyPr wrap="square" rtlCol="0">
            <a:spAutoFit/>
          </a:bodyPr>
          <a:lstStyle/>
          <a:p>
            <a:r>
              <a:rPr lang="en-US" dirty="0">
                <a:latin typeface="Garamond" panose="02020404030301010803" pitchFamily="18" charset="0"/>
              </a:rPr>
              <a:t>Size of Data</a:t>
            </a:r>
          </a:p>
        </p:txBody>
      </p:sp>
      <p:sp>
        <p:nvSpPr>
          <p:cNvPr id="16" name="TextBox 15"/>
          <p:cNvSpPr txBox="1"/>
          <p:nvPr/>
        </p:nvSpPr>
        <p:spPr>
          <a:xfrm rot="16200000">
            <a:off x="1828800" y="3853933"/>
            <a:ext cx="2895600" cy="369332"/>
          </a:xfrm>
          <a:prstGeom prst="rect">
            <a:avLst/>
          </a:prstGeom>
          <a:noFill/>
        </p:spPr>
        <p:txBody>
          <a:bodyPr wrap="square" rtlCol="0">
            <a:spAutoFit/>
          </a:bodyPr>
          <a:lstStyle/>
          <a:p>
            <a:pPr algn="ctr"/>
            <a:r>
              <a:rPr lang="en-US" dirty="0">
                <a:latin typeface="Garamond" panose="02020404030301010803" pitchFamily="18" charset="0"/>
              </a:rPr>
              <a:t>Performance</a:t>
            </a:r>
          </a:p>
        </p:txBody>
      </p:sp>
      <p:sp>
        <p:nvSpPr>
          <p:cNvPr id="18" name="TextBox 17"/>
          <p:cNvSpPr txBox="1"/>
          <p:nvPr/>
        </p:nvSpPr>
        <p:spPr>
          <a:xfrm>
            <a:off x="6312736" y="4103926"/>
            <a:ext cx="3593264" cy="369332"/>
          </a:xfrm>
          <a:prstGeom prst="rect">
            <a:avLst/>
          </a:prstGeom>
          <a:noFill/>
        </p:spPr>
        <p:txBody>
          <a:bodyPr wrap="square" rtlCol="0">
            <a:spAutoFit/>
          </a:bodyPr>
          <a:lstStyle/>
          <a:p>
            <a:r>
              <a:rPr lang="en-US" dirty="0">
                <a:solidFill>
                  <a:srgbClr val="0000FF"/>
                </a:solidFill>
                <a:latin typeface="Garamond" panose="02020404030301010803" pitchFamily="18" charset="0"/>
              </a:rPr>
              <a:t>Traditional ML algorithms</a:t>
            </a:r>
          </a:p>
        </p:txBody>
      </p:sp>
      <p:sp>
        <p:nvSpPr>
          <p:cNvPr id="19" name="TextBox 18"/>
          <p:cNvSpPr txBox="1"/>
          <p:nvPr/>
        </p:nvSpPr>
        <p:spPr>
          <a:xfrm rot="20055764">
            <a:off x="4965919" y="2618188"/>
            <a:ext cx="3593264" cy="369332"/>
          </a:xfrm>
          <a:prstGeom prst="rect">
            <a:avLst/>
          </a:prstGeom>
          <a:noFill/>
        </p:spPr>
        <p:txBody>
          <a:bodyPr wrap="square" rtlCol="0">
            <a:spAutoFit/>
          </a:bodyPr>
          <a:lstStyle/>
          <a:p>
            <a:r>
              <a:rPr lang="en-US" dirty="0">
                <a:solidFill>
                  <a:srgbClr val="C00000"/>
                </a:solidFill>
                <a:latin typeface="Garamond" panose="02020404030301010803" pitchFamily="18" charset="0"/>
              </a:rPr>
              <a:t>Deep Learning algorithms</a:t>
            </a:r>
          </a:p>
        </p:txBody>
      </p:sp>
    </p:spTree>
    <p:extLst>
      <p:ext uri="{BB962C8B-B14F-4D97-AF65-F5344CB8AC3E}">
        <p14:creationId xmlns:p14="http://schemas.microsoft.com/office/powerpoint/2010/main" val="769344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59723-8348-4BD5-9D22-A1584797A593}"/>
              </a:ext>
            </a:extLst>
          </p:cNvPr>
          <p:cNvSpPr>
            <a:spLocks noGrp="1"/>
          </p:cNvSpPr>
          <p:nvPr>
            <p:ph type="title"/>
          </p:nvPr>
        </p:nvSpPr>
        <p:spPr>
          <a:xfrm>
            <a:off x="1097280" y="286604"/>
            <a:ext cx="10313670" cy="1285022"/>
          </a:xfrm>
        </p:spPr>
        <p:txBody>
          <a:bodyPr/>
          <a:lstStyle/>
          <a:p>
            <a:r>
              <a:rPr lang="en-US" dirty="0"/>
              <a:t>Back propagation example</a:t>
            </a:r>
          </a:p>
        </p:txBody>
      </p:sp>
      <p:pic>
        <p:nvPicPr>
          <p:cNvPr id="3" name="Picture 2" descr="neural_network (7)">
            <a:extLst>
              <a:ext uri="{FF2B5EF4-FFF2-40B4-BE49-F238E27FC236}">
                <a16:creationId xmlns:a16="http://schemas.microsoft.com/office/drawing/2014/main" id="{1CA1C3A8-9276-4406-831D-00E2CEA5B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950" y="2223016"/>
            <a:ext cx="4559775" cy="38799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F48A26-E776-4A02-B9BE-6062A8D44D58}"/>
              </a:ext>
            </a:extLst>
          </p:cNvPr>
          <p:cNvSpPr txBox="1"/>
          <p:nvPr/>
        </p:nvSpPr>
        <p:spPr>
          <a:xfrm>
            <a:off x="762000" y="1853684"/>
            <a:ext cx="4933950" cy="369332"/>
          </a:xfrm>
          <a:prstGeom prst="rect">
            <a:avLst/>
          </a:prstGeom>
          <a:noFill/>
        </p:spPr>
        <p:txBody>
          <a:bodyPr wrap="square" rtlCol="0">
            <a:spAutoFit/>
          </a:bodyPr>
          <a:lstStyle/>
          <a:p>
            <a:r>
              <a:rPr lang="en-US" dirty="0"/>
              <a:t>	Step1 </a:t>
            </a:r>
            <a:r>
              <a:rPr lang="en-US" b="1" dirty="0"/>
              <a:t>: Initialize network/Model</a:t>
            </a:r>
          </a:p>
        </p:txBody>
      </p:sp>
      <p:pic>
        <p:nvPicPr>
          <p:cNvPr id="7170" name="Picture 2" descr="neural_network (9)">
            <a:extLst>
              <a:ext uri="{FF2B5EF4-FFF2-40B4-BE49-F238E27FC236}">
                <a16:creationId xmlns:a16="http://schemas.microsoft.com/office/drawing/2014/main" id="{0FDA9310-D5E9-4D18-8FBF-E05CE4AEF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325" y="2396123"/>
            <a:ext cx="4152900"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780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24D23E-0609-4967-92D7-46D458C18128}"/>
              </a:ext>
            </a:extLst>
          </p:cNvPr>
          <p:cNvPicPr>
            <a:picLocks noChangeAspect="1"/>
          </p:cNvPicPr>
          <p:nvPr/>
        </p:nvPicPr>
        <p:blipFill>
          <a:blip r:embed="rId2"/>
          <a:stretch>
            <a:fillRect/>
          </a:stretch>
        </p:blipFill>
        <p:spPr>
          <a:xfrm>
            <a:off x="4154749" y="1071838"/>
            <a:ext cx="4160891" cy="5196434"/>
          </a:xfrm>
          <a:prstGeom prst="rect">
            <a:avLst/>
          </a:prstGeom>
        </p:spPr>
      </p:pic>
      <p:pic>
        <p:nvPicPr>
          <p:cNvPr id="3" name="Picture 2" descr="neural_network (9)">
            <a:extLst>
              <a:ext uri="{FF2B5EF4-FFF2-40B4-BE49-F238E27FC236}">
                <a16:creationId xmlns:a16="http://schemas.microsoft.com/office/drawing/2014/main" id="{71248711-F6AC-4C4B-A68B-206EB9A6A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3450" y="1805573"/>
            <a:ext cx="3286125" cy="27962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126058-9484-4133-AE9F-18E04D8165BB}"/>
              </a:ext>
            </a:extLst>
          </p:cNvPr>
          <p:cNvSpPr txBox="1"/>
          <p:nvPr/>
        </p:nvSpPr>
        <p:spPr>
          <a:xfrm>
            <a:off x="985421" y="142043"/>
            <a:ext cx="9632272" cy="707886"/>
          </a:xfrm>
          <a:prstGeom prst="rect">
            <a:avLst/>
          </a:prstGeom>
          <a:noFill/>
        </p:spPr>
        <p:txBody>
          <a:bodyPr wrap="square" rtlCol="0">
            <a:spAutoFit/>
          </a:bodyPr>
          <a:lstStyle/>
          <a:p>
            <a:r>
              <a:rPr lang="en-US" sz="4000" dirty="0"/>
              <a:t>Back propagation example –contd..</a:t>
            </a:r>
          </a:p>
        </p:txBody>
      </p:sp>
      <p:sp>
        <p:nvSpPr>
          <p:cNvPr id="5" name="TextBox 4">
            <a:extLst>
              <a:ext uri="{FF2B5EF4-FFF2-40B4-BE49-F238E27FC236}">
                <a16:creationId xmlns:a16="http://schemas.microsoft.com/office/drawing/2014/main" id="{3D8D19CD-115D-4767-96D2-8BE6543360A4}"/>
              </a:ext>
            </a:extLst>
          </p:cNvPr>
          <p:cNvSpPr txBox="1"/>
          <p:nvPr/>
        </p:nvSpPr>
        <p:spPr>
          <a:xfrm>
            <a:off x="985421" y="1029810"/>
            <a:ext cx="2936938" cy="646331"/>
          </a:xfrm>
          <a:prstGeom prst="rect">
            <a:avLst/>
          </a:prstGeom>
          <a:noFill/>
        </p:spPr>
        <p:txBody>
          <a:bodyPr wrap="square" rtlCol="0">
            <a:spAutoFit/>
          </a:bodyPr>
          <a:lstStyle/>
          <a:p>
            <a:r>
              <a:rPr lang="en-US" dirty="0"/>
              <a:t>Step 2: </a:t>
            </a:r>
            <a:r>
              <a:rPr lang="en-US" b="1" dirty="0"/>
              <a:t>Forward Propagate</a:t>
            </a:r>
          </a:p>
          <a:p>
            <a:endParaRPr lang="en-US" dirty="0"/>
          </a:p>
        </p:txBody>
      </p:sp>
    </p:spTree>
    <p:extLst>
      <p:ext uri="{BB962C8B-B14F-4D97-AF65-F5344CB8AC3E}">
        <p14:creationId xmlns:p14="http://schemas.microsoft.com/office/powerpoint/2010/main" val="2305279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ural_network (9)">
            <a:extLst>
              <a:ext uri="{FF2B5EF4-FFF2-40B4-BE49-F238E27FC236}">
                <a16:creationId xmlns:a16="http://schemas.microsoft.com/office/drawing/2014/main" id="{71248711-F6AC-4C4B-A68B-206EB9A6A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3450" y="1805573"/>
            <a:ext cx="3286125" cy="27962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126058-9484-4133-AE9F-18E04D8165BB}"/>
              </a:ext>
            </a:extLst>
          </p:cNvPr>
          <p:cNvSpPr txBox="1"/>
          <p:nvPr/>
        </p:nvSpPr>
        <p:spPr>
          <a:xfrm>
            <a:off x="985421" y="142043"/>
            <a:ext cx="9632272" cy="707886"/>
          </a:xfrm>
          <a:prstGeom prst="rect">
            <a:avLst/>
          </a:prstGeom>
          <a:noFill/>
        </p:spPr>
        <p:txBody>
          <a:bodyPr wrap="square" rtlCol="0">
            <a:spAutoFit/>
          </a:bodyPr>
          <a:lstStyle/>
          <a:p>
            <a:r>
              <a:rPr lang="en-US" sz="4000" dirty="0"/>
              <a:t>Back propagation example –contd..</a:t>
            </a:r>
          </a:p>
        </p:txBody>
      </p:sp>
      <p:sp>
        <p:nvSpPr>
          <p:cNvPr id="5" name="TextBox 4">
            <a:extLst>
              <a:ext uri="{FF2B5EF4-FFF2-40B4-BE49-F238E27FC236}">
                <a16:creationId xmlns:a16="http://schemas.microsoft.com/office/drawing/2014/main" id="{3D8D19CD-115D-4767-96D2-8BE6543360A4}"/>
              </a:ext>
            </a:extLst>
          </p:cNvPr>
          <p:cNvSpPr txBox="1"/>
          <p:nvPr/>
        </p:nvSpPr>
        <p:spPr>
          <a:xfrm>
            <a:off x="985421" y="1029810"/>
            <a:ext cx="2936938" cy="646331"/>
          </a:xfrm>
          <a:prstGeom prst="rect">
            <a:avLst/>
          </a:prstGeom>
          <a:noFill/>
        </p:spPr>
        <p:txBody>
          <a:bodyPr wrap="square" rtlCol="0">
            <a:spAutoFit/>
          </a:bodyPr>
          <a:lstStyle/>
          <a:p>
            <a:r>
              <a:rPr lang="en-US" dirty="0"/>
              <a:t>Step 2: </a:t>
            </a:r>
            <a:r>
              <a:rPr lang="en-US" b="1" dirty="0"/>
              <a:t>Forward Propagate</a:t>
            </a:r>
          </a:p>
          <a:p>
            <a:endParaRPr lang="en-US" dirty="0"/>
          </a:p>
        </p:txBody>
      </p:sp>
      <p:pic>
        <p:nvPicPr>
          <p:cNvPr id="6" name="Picture 5">
            <a:extLst>
              <a:ext uri="{FF2B5EF4-FFF2-40B4-BE49-F238E27FC236}">
                <a16:creationId xmlns:a16="http://schemas.microsoft.com/office/drawing/2014/main" id="{D0AB787E-A471-4C3A-9E8C-CE4C6FAF897F}"/>
              </a:ext>
            </a:extLst>
          </p:cNvPr>
          <p:cNvPicPr>
            <a:picLocks noChangeAspect="1"/>
          </p:cNvPicPr>
          <p:nvPr/>
        </p:nvPicPr>
        <p:blipFill>
          <a:blip r:embed="rId3"/>
          <a:stretch>
            <a:fillRect/>
          </a:stretch>
        </p:blipFill>
        <p:spPr>
          <a:xfrm>
            <a:off x="4065233" y="1145219"/>
            <a:ext cx="4061534" cy="5107687"/>
          </a:xfrm>
          <a:prstGeom prst="rect">
            <a:avLst/>
          </a:prstGeom>
        </p:spPr>
      </p:pic>
    </p:spTree>
    <p:extLst>
      <p:ext uri="{BB962C8B-B14F-4D97-AF65-F5344CB8AC3E}">
        <p14:creationId xmlns:p14="http://schemas.microsoft.com/office/powerpoint/2010/main" val="2640296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C97BFF-E05F-485D-9AA3-2D765C89B37F}"/>
              </a:ext>
            </a:extLst>
          </p:cNvPr>
          <p:cNvPicPr>
            <a:picLocks noChangeAspect="1"/>
          </p:cNvPicPr>
          <p:nvPr/>
        </p:nvPicPr>
        <p:blipFill>
          <a:blip r:embed="rId2"/>
          <a:stretch>
            <a:fillRect/>
          </a:stretch>
        </p:blipFill>
        <p:spPr>
          <a:xfrm>
            <a:off x="182137" y="726408"/>
            <a:ext cx="4055472" cy="5405184"/>
          </a:xfrm>
          <a:prstGeom prst="rect">
            <a:avLst/>
          </a:prstGeom>
        </p:spPr>
      </p:pic>
      <p:pic>
        <p:nvPicPr>
          <p:cNvPr id="5" name="Picture 4">
            <a:extLst>
              <a:ext uri="{FF2B5EF4-FFF2-40B4-BE49-F238E27FC236}">
                <a16:creationId xmlns:a16="http://schemas.microsoft.com/office/drawing/2014/main" id="{7C1CF413-2DFE-4D3C-90AE-75861F315790}"/>
              </a:ext>
            </a:extLst>
          </p:cNvPr>
          <p:cNvPicPr>
            <a:picLocks noChangeAspect="1"/>
          </p:cNvPicPr>
          <p:nvPr/>
        </p:nvPicPr>
        <p:blipFill>
          <a:blip r:embed="rId3"/>
          <a:stretch>
            <a:fillRect/>
          </a:stretch>
        </p:blipFill>
        <p:spPr>
          <a:xfrm>
            <a:off x="4145872" y="902452"/>
            <a:ext cx="3670451" cy="5369621"/>
          </a:xfrm>
          <a:prstGeom prst="rect">
            <a:avLst/>
          </a:prstGeom>
        </p:spPr>
      </p:pic>
      <p:pic>
        <p:nvPicPr>
          <p:cNvPr id="6" name="Picture 5">
            <a:extLst>
              <a:ext uri="{FF2B5EF4-FFF2-40B4-BE49-F238E27FC236}">
                <a16:creationId xmlns:a16="http://schemas.microsoft.com/office/drawing/2014/main" id="{FC909448-3219-471A-BBEE-6F007C4A80C7}"/>
              </a:ext>
            </a:extLst>
          </p:cNvPr>
          <p:cNvPicPr>
            <a:picLocks noChangeAspect="1"/>
          </p:cNvPicPr>
          <p:nvPr/>
        </p:nvPicPr>
        <p:blipFill>
          <a:blip r:embed="rId4"/>
          <a:stretch>
            <a:fillRect/>
          </a:stretch>
        </p:blipFill>
        <p:spPr>
          <a:xfrm>
            <a:off x="7954392" y="866890"/>
            <a:ext cx="4162168" cy="5213173"/>
          </a:xfrm>
          <a:prstGeom prst="rect">
            <a:avLst/>
          </a:prstGeom>
        </p:spPr>
      </p:pic>
      <p:sp>
        <p:nvSpPr>
          <p:cNvPr id="7" name="TextBox 6">
            <a:extLst>
              <a:ext uri="{FF2B5EF4-FFF2-40B4-BE49-F238E27FC236}">
                <a16:creationId xmlns:a16="http://schemas.microsoft.com/office/drawing/2014/main" id="{71417067-5D8E-4DD7-AB3D-4E802C569467}"/>
              </a:ext>
            </a:extLst>
          </p:cNvPr>
          <p:cNvSpPr txBox="1"/>
          <p:nvPr/>
        </p:nvSpPr>
        <p:spPr>
          <a:xfrm>
            <a:off x="257452" y="230819"/>
            <a:ext cx="5838547" cy="369332"/>
          </a:xfrm>
          <a:prstGeom prst="rect">
            <a:avLst/>
          </a:prstGeom>
          <a:noFill/>
        </p:spPr>
        <p:txBody>
          <a:bodyPr wrap="square" rtlCol="0">
            <a:spAutoFit/>
          </a:bodyPr>
          <a:lstStyle/>
          <a:p>
            <a:r>
              <a:rPr lang="en-US" b="1" dirty="0"/>
              <a:t>Step3: Backward propagation – Transfer derivatives</a:t>
            </a:r>
          </a:p>
        </p:txBody>
      </p:sp>
    </p:spTree>
    <p:extLst>
      <p:ext uri="{BB962C8B-B14F-4D97-AF65-F5344CB8AC3E}">
        <p14:creationId xmlns:p14="http://schemas.microsoft.com/office/powerpoint/2010/main" val="166664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F67B0-D035-4447-B75D-E0CA109D8E6A}"/>
              </a:ext>
            </a:extLst>
          </p:cNvPr>
          <p:cNvPicPr>
            <a:picLocks noChangeAspect="1"/>
          </p:cNvPicPr>
          <p:nvPr/>
        </p:nvPicPr>
        <p:blipFill>
          <a:blip r:embed="rId2"/>
          <a:stretch>
            <a:fillRect/>
          </a:stretch>
        </p:blipFill>
        <p:spPr>
          <a:xfrm>
            <a:off x="1212853" y="1047362"/>
            <a:ext cx="3838541" cy="5205343"/>
          </a:xfrm>
          <a:prstGeom prst="rect">
            <a:avLst/>
          </a:prstGeom>
        </p:spPr>
      </p:pic>
      <p:pic>
        <p:nvPicPr>
          <p:cNvPr id="3" name="Picture 2">
            <a:extLst>
              <a:ext uri="{FF2B5EF4-FFF2-40B4-BE49-F238E27FC236}">
                <a16:creationId xmlns:a16="http://schemas.microsoft.com/office/drawing/2014/main" id="{98DD4D05-A6C8-46AA-ACD1-54F7FD73E78F}"/>
              </a:ext>
            </a:extLst>
          </p:cNvPr>
          <p:cNvPicPr>
            <a:picLocks noChangeAspect="1"/>
          </p:cNvPicPr>
          <p:nvPr/>
        </p:nvPicPr>
        <p:blipFill>
          <a:blip r:embed="rId3"/>
          <a:stretch>
            <a:fillRect/>
          </a:stretch>
        </p:blipFill>
        <p:spPr>
          <a:xfrm>
            <a:off x="5188293" y="1047362"/>
            <a:ext cx="3546884" cy="5122620"/>
          </a:xfrm>
          <a:prstGeom prst="rect">
            <a:avLst/>
          </a:prstGeom>
        </p:spPr>
      </p:pic>
      <p:sp>
        <p:nvSpPr>
          <p:cNvPr id="5" name="TextBox 4">
            <a:extLst>
              <a:ext uri="{FF2B5EF4-FFF2-40B4-BE49-F238E27FC236}">
                <a16:creationId xmlns:a16="http://schemas.microsoft.com/office/drawing/2014/main" id="{14C6B915-8BF4-4972-87B7-1351AFA2093B}"/>
              </a:ext>
            </a:extLst>
          </p:cNvPr>
          <p:cNvSpPr txBox="1"/>
          <p:nvPr/>
        </p:nvSpPr>
        <p:spPr>
          <a:xfrm>
            <a:off x="807868" y="230819"/>
            <a:ext cx="8064208" cy="369332"/>
          </a:xfrm>
          <a:prstGeom prst="rect">
            <a:avLst/>
          </a:prstGeom>
          <a:noFill/>
        </p:spPr>
        <p:txBody>
          <a:bodyPr wrap="square" rtlCol="0">
            <a:spAutoFit/>
          </a:bodyPr>
          <a:lstStyle/>
          <a:p>
            <a:r>
              <a:rPr lang="en-US" b="1" dirty="0"/>
              <a:t>Step3: Backward propagation – Error back propagation and update weights</a:t>
            </a:r>
          </a:p>
        </p:txBody>
      </p:sp>
      <p:pic>
        <p:nvPicPr>
          <p:cNvPr id="6" name="Picture 5" descr="neural_network (9)">
            <a:extLst>
              <a:ext uri="{FF2B5EF4-FFF2-40B4-BE49-F238E27FC236}">
                <a16:creationId xmlns:a16="http://schemas.microsoft.com/office/drawing/2014/main" id="{2894256E-96ED-4A78-80D7-0AC1D9547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2076" y="1776999"/>
            <a:ext cx="3127979" cy="266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689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C6B915-8BF4-4972-87B7-1351AFA2093B}"/>
              </a:ext>
            </a:extLst>
          </p:cNvPr>
          <p:cNvSpPr txBox="1"/>
          <p:nvPr/>
        </p:nvSpPr>
        <p:spPr>
          <a:xfrm>
            <a:off x="807868" y="230819"/>
            <a:ext cx="8183732" cy="369332"/>
          </a:xfrm>
          <a:prstGeom prst="rect">
            <a:avLst/>
          </a:prstGeom>
          <a:noFill/>
        </p:spPr>
        <p:txBody>
          <a:bodyPr wrap="square" rtlCol="0">
            <a:spAutoFit/>
          </a:bodyPr>
          <a:lstStyle/>
          <a:p>
            <a:r>
              <a:rPr lang="en-US" b="1" dirty="0"/>
              <a:t>Step3: Backward propagation – Error back propagation and Updating weights</a:t>
            </a:r>
          </a:p>
        </p:txBody>
      </p:sp>
      <p:pic>
        <p:nvPicPr>
          <p:cNvPr id="6" name="Picture 5" descr="neural_network (9)">
            <a:extLst>
              <a:ext uri="{FF2B5EF4-FFF2-40B4-BE49-F238E27FC236}">
                <a16:creationId xmlns:a16="http://schemas.microsoft.com/office/drawing/2014/main" id="{2894256E-96ED-4A78-80D7-0AC1D9547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076" y="1776999"/>
            <a:ext cx="3127979" cy="26616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E3021E-3C87-48D7-949C-B3EF552DC5E8}"/>
              </a:ext>
            </a:extLst>
          </p:cNvPr>
          <p:cNvPicPr>
            <a:picLocks noChangeAspect="1"/>
          </p:cNvPicPr>
          <p:nvPr/>
        </p:nvPicPr>
        <p:blipFill>
          <a:blip r:embed="rId3"/>
          <a:stretch>
            <a:fillRect/>
          </a:stretch>
        </p:blipFill>
        <p:spPr>
          <a:xfrm>
            <a:off x="1385624" y="970440"/>
            <a:ext cx="3434265" cy="4917119"/>
          </a:xfrm>
          <a:prstGeom prst="rect">
            <a:avLst/>
          </a:prstGeom>
        </p:spPr>
      </p:pic>
      <p:pic>
        <p:nvPicPr>
          <p:cNvPr id="8" name="Picture 7">
            <a:extLst>
              <a:ext uri="{FF2B5EF4-FFF2-40B4-BE49-F238E27FC236}">
                <a16:creationId xmlns:a16="http://schemas.microsoft.com/office/drawing/2014/main" id="{431B079B-DA46-41AD-AADA-6ED084C0FA7F}"/>
              </a:ext>
            </a:extLst>
          </p:cNvPr>
          <p:cNvPicPr>
            <a:picLocks noChangeAspect="1"/>
          </p:cNvPicPr>
          <p:nvPr/>
        </p:nvPicPr>
        <p:blipFill>
          <a:blip r:embed="rId4"/>
          <a:stretch>
            <a:fillRect/>
          </a:stretch>
        </p:blipFill>
        <p:spPr>
          <a:xfrm>
            <a:off x="5355636" y="750257"/>
            <a:ext cx="3363925" cy="4991100"/>
          </a:xfrm>
          <a:prstGeom prst="rect">
            <a:avLst/>
          </a:prstGeom>
        </p:spPr>
      </p:pic>
    </p:spTree>
    <p:extLst>
      <p:ext uri="{BB962C8B-B14F-4D97-AF65-F5344CB8AC3E}">
        <p14:creationId xmlns:p14="http://schemas.microsoft.com/office/powerpoint/2010/main" val="2737417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04BD-86F4-4FBC-8730-655F40CEBFF4}"/>
              </a:ext>
            </a:extLst>
          </p:cNvPr>
          <p:cNvSpPr>
            <a:spLocks noGrp="1"/>
          </p:cNvSpPr>
          <p:nvPr>
            <p:ph type="title"/>
          </p:nvPr>
        </p:nvSpPr>
        <p:spPr/>
        <p:txBody>
          <a:bodyPr/>
          <a:lstStyle/>
          <a:p>
            <a:r>
              <a:rPr lang="en-US" dirty="0"/>
              <a:t>Visualizing back propagation</a:t>
            </a:r>
          </a:p>
        </p:txBody>
      </p:sp>
      <p:pic>
        <p:nvPicPr>
          <p:cNvPr id="4" name="Picture 2" descr="Image for post">
            <a:extLst>
              <a:ext uri="{FF2B5EF4-FFF2-40B4-BE49-F238E27FC236}">
                <a16:creationId xmlns:a16="http://schemas.microsoft.com/office/drawing/2014/main" id="{0B415E80-7E74-4B76-A050-7EA8B9C54BDF}"/>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67178" y="1846262"/>
            <a:ext cx="4729782" cy="440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12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1CAF-C585-446E-ADF8-DA8930A824DD}"/>
              </a:ext>
            </a:extLst>
          </p:cNvPr>
          <p:cNvSpPr>
            <a:spLocks noGrp="1"/>
          </p:cNvSpPr>
          <p:nvPr>
            <p:ph type="title"/>
          </p:nvPr>
        </p:nvSpPr>
        <p:spPr/>
        <p:txBody>
          <a:bodyPr/>
          <a:lstStyle/>
          <a:p>
            <a:r>
              <a:rPr lang="en-US" dirty="0"/>
              <a:t>Deep Neural network – Many layers</a:t>
            </a:r>
          </a:p>
        </p:txBody>
      </p:sp>
      <p:pic>
        <p:nvPicPr>
          <p:cNvPr id="18434" name="Picture 2" descr="Image for post">
            <a:extLst>
              <a:ext uri="{FF2B5EF4-FFF2-40B4-BE49-F238E27FC236}">
                <a16:creationId xmlns:a16="http://schemas.microsoft.com/office/drawing/2014/main" id="{E6101B18-ADA4-4B4D-B19D-FEE25B0BE1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89790" y="1846263"/>
            <a:ext cx="4912795" cy="32743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279EFE-73BF-41E4-AAAA-D361FA971F22}"/>
              </a:ext>
            </a:extLst>
          </p:cNvPr>
          <p:cNvPicPr>
            <a:picLocks noChangeAspect="1"/>
          </p:cNvPicPr>
          <p:nvPr/>
        </p:nvPicPr>
        <p:blipFill>
          <a:blip r:embed="rId3"/>
          <a:stretch>
            <a:fillRect/>
          </a:stretch>
        </p:blipFill>
        <p:spPr>
          <a:xfrm>
            <a:off x="1097280" y="2028825"/>
            <a:ext cx="5853425" cy="3733800"/>
          </a:xfrm>
          <a:prstGeom prst="rect">
            <a:avLst/>
          </a:prstGeom>
        </p:spPr>
      </p:pic>
    </p:spTree>
    <p:extLst>
      <p:ext uri="{BB962C8B-B14F-4D97-AF65-F5344CB8AC3E}">
        <p14:creationId xmlns:p14="http://schemas.microsoft.com/office/powerpoint/2010/main" val="2466008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1E4A-E6AD-4613-A8FB-D12499BB2B33}"/>
              </a:ext>
            </a:extLst>
          </p:cNvPr>
          <p:cNvSpPr>
            <a:spLocks noGrp="1"/>
          </p:cNvSpPr>
          <p:nvPr>
            <p:ph type="title"/>
          </p:nvPr>
        </p:nvSpPr>
        <p:spPr/>
        <p:txBody>
          <a:bodyPr/>
          <a:lstStyle/>
          <a:p>
            <a:r>
              <a:rPr lang="en-US" dirty="0"/>
              <a:t>Deep learning concepts</a:t>
            </a:r>
          </a:p>
        </p:txBody>
      </p:sp>
      <p:sp>
        <p:nvSpPr>
          <p:cNvPr id="3" name="Content Placeholder 2">
            <a:extLst>
              <a:ext uri="{FF2B5EF4-FFF2-40B4-BE49-F238E27FC236}">
                <a16:creationId xmlns:a16="http://schemas.microsoft.com/office/drawing/2014/main" id="{2059658A-CBB2-4B60-8B14-89E257C12A6C}"/>
              </a:ext>
            </a:extLst>
          </p:cNvPr>
          <p:cNvSpPr>
            <a:spLocks noGrp="1"/>
          </p:cNvSpPr>
          <p:nvPr>
            <p:ph idx="1"/>
          </p:nvPr>
        </p:nvSpPr>
        <p:spPr/>
        <p:txBody>
          <a:bodyPr>
            <a:normAutofit/>
          </a:bodyPr>
          <a:lstStyle/>
          <a:p>
            <a:pPr marL="457200" indent="-457200">
              <a:buFont typeface="+mj-lt"/>
              <a:buAutoNum type="arabicPeriod"/>
            </a:pPr>
            <a:r>
              <a:rPr lang="en-US" dirty="0"/>
              <a:t>Gradient descent variations</a:t>
            </a:r>
          </a:p>
          <a:p>
            <a:pPr marL="457200" indent="-457200">
              <a:buFont typeface="+mj-lt"/>
              <a:buAutoNum type="arabicPeriod"/>
            </a:pPr>
            <a:r>
              <a:rPr lang="en-US" dirty="0"/>
              <a:t>Different optimizers</a:t>
            </a:r>
          </a:p>
          <a:p>
            <a:pPr marL="457200" indent="-457200">
              <a:buFont typeface="+mj-lt"/>
              <a:buAutoNum type="arabicPeriod"/>
            </a:pPr>
            <a:r>
              <a:rPr lang="en-US" dirty="0" err="1"/>
              <a:t>Softmax</a:t>
            </a:r>
            <a:endParaRPr lang="en-US" dirty="0"/>
          </a:p>
          <a:p>
            <a:pPr marL="457200" indent="-457200">
              <a:buFont typeface="+mj-lt"/>
              <a:buAutoNum type="arabicPeriod"/>
            </a:pPr>
            <a:r>
              <a:rPr lang="en-US" dirty="0"/>
              <a:t>Vanishing and Exploding gradient problem</a:t>
            </a:r>
          </a:p>
          <a:p>
            <a:pPr marL="457200" indent="-457200">
              <a:buFont typeface="+mj-lt"/>
              <a:buAutoNum type="arabicPeriod"/>
            </a:pPr>
            <a:r>
              <a:rPr lang="en-US" dirty="0"/>
              <a:t>Overfitting problem</a:t>
            </a:r>
          </a:p>
          <a:p>
            <a:pPr marL="749808" lvl="1" indent="-457200">
              <a:buFont typeface="+mj-lt"/>
              <a:buAutoNum type="arabicPeriod"/>
            </a:pPr>
            <a:r>
              <a:rPr lang="en-US" dirty="0"/>
              <a:t>Simplifying The Model</a:t>
            </a:r>
          </a:p>
          <a:p>
            <a:pPr marL="749808" lvl="1" indent="-457200">
              <a:buFont typeface="+mj-lt"/>
              <a:buAutoNum type="arabicPeriod"/>
            </a:pPr>
            <a:r>
              <a:rPr lang="en-US" dirty="0"/>
              <a:t>Early Stopping</a:t>
            </a:r>
          </a:p>
          <a:p>
            <a:pPr marL="749808" lvl="1" indent="-457200">
              <a:buFont typeface="+mj-lt"/>
              <a:buAutoNum type="arabicPeriod"/>
            </a:pPr>
            <a:r>
              <a:rPr lang="en-US" dirty="0"/>
              <a:t>Use Data Augmentation</a:t>
            </a:r>
          </a:p>
          <a:p>
            <a:pPr marL="749808" lvl="1" indent="-457200">
              <a:buFont typeface="+mj-lt"/>
              <a:buAutoNum type="arabicPeriod"/>
            </a:pPr>
            <a:r>
              <a:rPr lang="en-US" dirty="0"/>
              <a:t>Regularization techniques</a:t>
            </a:r>
          </a:p>
          <a:p>
            <a:pPr marL="749808" lvl="1" indent="-457200">
              <a:buFont typeface="+mj-lt"/>
              <a:buAutoNum type="arabicPeriod"/>
            </a:pPr>
            <a:r>
              <a:rPr lang="en-US" dirty="0"/>
              <a:t>Dropout</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3397676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EDA4-1334-EF4A-9F34-4BA3381D4FA9}"/>
              </a:ext>
            </a:extLst>
          </p:cNvPr>
          <p:cNvSpPr>
            <a:spLocks noGrp="1"/>
          </p:cNvSpPr>
          <p:nvPr>
            <p:ph type="title"/>
          </p:nvPr>
        </p:nvSpPr>
        <p:spPr/>
        <p:txBody>
          <a:bodyPr/>
          <a:lstStyle/>
          <a:p>
            <a:r>
              <a:rPr lang="en-US" dirty="0"/>
              <a:t>Gradient descent variations</a:t>
            </a:r>
          </a:p>
        </p:txBody>
      </p:sp>
      <p:sp>
        <p:nvSpPr>
          <p:cNvPr id="3" name="Content Placeholder 2">
            <a:extLst>
              <a:ext uri="{FF2B5EF4-FFF2-40B4-BE49-F238E27FC236}">
                <a16:creationId xmlns:a16="http://schemas.microsoft.com/office/drawing/2014/main" id="{32BE1BBB-5F7B-1A4E-A660-23DB984F4C4C}"/>
              </a:ext>
            </a:extLst>
          </p:cNvPr>
          <p:cNvSpPr>
            <a:spLocks noGrp="1"/>
          </p:cNvSpPr>
          <p:nvPr>
            <p:ph type="body" idx="1"/>
          </p:nvPr>
        </p:nvSpPr>
        <p:spPr>
          <a:xfrm>
            <a:off x="1097280" y="1845734"/>
            <a:ext cx="10170795" cy="4421716"/>
          </a:xfrm>
        </p:spPr>
        <p:txBody>
          <a:bodyPr>
            <a:normAutofit/>
          </a:bodyPr>
          <a:lstStyle/>
          <a:p>
            <a:pPr marL="457200" indent="-457200">
              <a:buFont typeface="+mj-lt"/>
              <a:buAutoNum type="arabicPeriod"/>
            </a:pPr>
            <a:r>
              <a:rPr lang="en-US" dirty="0"/>
              <a:t>Batch Gradient descent </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Stochastic gradient descent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 Mini-batch gradient descent</a:t>
            </a:r>
          </a:p>
        </p:txBody>
      </p:sp>
      <p:pic>
        <p:nvPicPr>
          <p:cNvPr id="17410" name="Picture 2" descr="Image for post">
            <a:extLst>
              <a:ext uri="{FF2B5EF4-FFF2-40B4-BE49-F238E27FC236}">
                <a16:creationId xmlns:a16="http://schemas.microsoft.com/office/drawing/2014/main" id="{5A0669F5-22FD-40C8-87FD-E1CDA578F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601" y="3719744"/>
            <a:ext cx="4441582" cy="22012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56B4924-5A93-422B-B760-BDBF6785BB94}"/>
              </a:ext>
            </a:extLst>
          </p:cNvPr>
          <p:cNvPicPr>
            <a:picLocks noChangeAspect="1"/>
          </p:cNvPicPr>
          <p:nvPr/>
        </p:nvPicPr>
        <p:blipFill>
          <a:blip r:embed="rId3"/>
          <a:stretch>
            <a:fillRect/>
          </a:stretch>
        </p:blipFill>
        <p:spPr>
          <a:xfrm>
            <a:off x="4493031" y="3049039"/>
            <a:ext cx="4027080" cy="818620"/>
          </a:xfrm>
          <a:prstGeom prst="rect">
            <a:avLst/>
          </a:prstGeom>
        </p:spPr>
      </p:pic>
      <p:pic>
        <p:nvPicPr>
          <p:cNvPr id="6" name="Picture 5">
            <a:extLst>
              <a:ext uri="{FF2B5EF4-FFF2-40B4-BE49-F238E27FC236}">
                <a16:creationId xmlns:a16="http://schemas.microsoft.com/office/drawing/2014/main" id="{6E4857CC-76B2-4C11-A4D5-7D6B95624AF9}"/>
              </a:ext>
            </a:extLst>
          </p:cNvPr>
          <p:cNvPicPr>
            <a:picLocks noChangeAspect="1"/>
          </p:cNvPicPr>
          <p:nvPr/>
        </p:nvPicPr>
        <p:blipFill>
          <a:blip r:embed="rId4"/>
          <a:stretch>
            <a:fillRect/>
          </a:stretch>
        </p:blipFill>
        <p:spPr>
          <a:xfrm>
            <a:off x="2490787" y="3521722"/>
            <a:ext cx="4429125" cy="1070547"/>
          </a:xfrm>
          <a:prstGeom prst="rect">
            <a:avLst/>
          </a:prstGeom>
        </p:spPr>
      </p:pic>
      <p:pic>
        <p:nvPicPr>
          <p:cNvPr id="8" name="Picture 7">
            <a:extLst>
              <a:ext uri="{FF2B5EF4-FFF2-40B4-BE49-F238E27FC236}">
                <a16:creationId xmlns:a16="http://schemas.microsoft.com/office/drawing/2014/main" id="{A1E6CA54-E3CB-4CB5-8ED3-A1AC1DD23172}"/>
              </a:ext>
            </a:extLst>
          </p:cNvPr>
          <p:cNvPicPr>
            <a:picLocks noChangeAspect="1"/>
          </p:cNvPicPr>
          <p:nvPr/>
        </p:nvPicPr>
        <p:blipFill>
          <a:blip r:embed="rId5"/>
          <a:stretch>
            <a:fillRect/>
          </a:stretch>
        </p:blipFill>
        <p:spPr>
          <a:xfrm>
            <a:off x="4814887" y="4587344"/>
            <a:ext cx="2295525" cy="361950"/>
          </a:xfrm>
          <a:prstGeom prst="rect">
            <a:avLst/>
          </a:prstGeom>
        </p:spPr>
      </p:pic>
      <p:pic>
        <p:nvPicPr>
          <p:cNvPr id="9" name="Picture 8">
            <a:extLst>
              <a:ext uri="{FF2B5EF4-FFF2-40B4-BE49-F238E27FC236}">
                <a16:creationId xmlns:a16="http://schemas.microsoft.com/office/drawing/2014/main" id="{39313828-8957-4249-9E15-4D107299C5BA}"/>
              </a:ext>
            </a:extLst>
          </p:cNvPr>
          <p:cNvPicPr>
            <a:picLocks noChangeAspect="1"/>
          </p:cNvPicPr>
          <p:nvPr/>
        </p:nvPicPr>
        <p:blipFill>
          <a:blip r:embed="rId6"/>
          <a:stretch>
            <a:fillRect/>
          </a:stretch>
        </p:blipFill>
        <p:spPr>
          <a:xfrm>
            <a:off x="2490787" y="4889235"/>
            <a:ext cx="4429125" cy="1236225"/>
          </a:xfrm>
          <a:prstGeom prst="rect">
            <a:avLst/>
          </a:prstGeom>
        </p:spPr>
      </p:pic>
      <p:pic>
        <p:nvPicPr>
          <p:cNvPr id="10" name="Picture 9">
            <a:extLst>
              <a:ext uri="{FF2B5EF4-FFF2-40B4-BE49-F238E27FC236}">
                <a16:creationId xmlns:a16="http://schemas.microsoft.com/office/drawing/2014/main" id="{BF4574A5-5942-482E-9FA5-81D1E0A61B70}"/>
              </a:ext>
            </a:extLst>
          </p:cNvPr>
          <p:cNvPicPr>
            <a:picLocks noChangeAspect="1"/>
          </p:cNvPicPr>
          <p:nvPr/>
        </p:nvPicPr>
        <p:blipFill>
          <a:blip r:embed="rId7"/>
          <a:stretch>
            <a:fillRect/>
          </a:stretch>
        </p:blipFill>
        <p:spPr>
          <a:xfrm>
            <a:off x="3968114" y="1856831"/>
            <a:ext cx="1838325" cy="400050"/>
          </a:xfrm>
          <a:prstGeom prst="rect">
            <a:avLst/>
          </a:prstGeom>
        </p:spPr>
      </p:pic>
      <p:pic>
        <p:nvPicPr>
          <p:cNvPr id="11" name="Picture 10">
            <a:extLst>
              <a:ext uri="{FF2B5EF4-FFF2-40B4-BE49-F238E27FC236}">
                <a16:creationId xmlns:a16="http://schemas.microsoft.com/office/drawing/2014/main" id="{1369CA65-AE97-448E-A73D-C0441D2E4B50}"/>
              </a:ext>
            </a:extLst>
          </p:cNvPr>
          <p:cNvPicPr>
            <a:picLocks noChangeAspect="1"/>
          </p:cNvPicPr>
          <p:nvPr/>
        </p:nvPicPr>
        <p:blipFill>
          <a:blip r:embed="rId8"/>
          <a:stretch>
            <a:fillRect/>
          </a:stretch>
        </p:blipFill>
        <p:spPr>
          <a:xfrm>
            <a:off x="2456226" y="2148135"/>
            <a:ext cx="4463685" cy="1000318"/>
          </a:xfrm>
          <a:prstGeom prst="rect">
            <a:avLst/>
          </a:prstGeom>
        </p:spPr>
      </p:pic>
    </p:spTree>
    <p:extLst>
      <p:ext uri="{BB962C8B-B14F-4D97-AF65-F5344CB8AC3E}">
        <p14:creationId xmlns:p14="http://schemas.microsoft.com/office/powerpoint/2010/main" val="69912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F7C0-52AE-4EE5-9881-14F34EDBD8C8}"/>
              </a:ext>
            </a:extLst>
          </p:cNvPr>
          <p:cNvSpPr>
            <a:spLocks noGrp="1"/>
          </p:cNvSpPr>
          <p:nvPr>
            <p:ph type="title"/>
          </p:nvPr>
        </p:nvSpPr>
        <p:spPr/>
        <p:txBody>
          <a:bodyPr/>
          <a:lstStyle/>
          <a:p>
            <a:r>
              <a:rPr lang="en-US" dirty="0"/>
              <a:t>Applications of deep learning</a:t>
            </a:r>
          </a:p>
        </p:txBody>
      </p:sp>
      <p:pic>
        <p:nvPicPr>
          <p:cNvPr id="28674" name="Picture 2" descr="Deep Learning Tutorial: What it Means and what's the role of Deep Learning">
            <a:extLst>
              <a:ext uri="{FF2B5EF4-FFF2-40B4-BE49-F238E27FC236}">
                <a16:creationId xmlns:a16="http://schemas.microsoft.com/office/drawing/2014/main" id="{ADF90AE8-3FBD-46E4-A81B-26C3E59561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25106" y="1846263"/>
            <a:ext cx="5002113"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512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AAC8-97E2-49CA-A919-E60300D0772A}"/>
              </a:ext>
            </a:extLst>
          </p:cNvPr>
          <p:cNvSpPr>
            <a:spLocks noGrp="1"/>
          </p:cNvSpPr>
          <p:nvPr>
            <p:ph type="title"/>
          </p:nvPr>
        </p:nvSpPr>
        <p:spPr/>
        <p:txBody>
          <a:bodyPr/>
          <a:lstStyle/>
          <a:p>
            <a:r>
              <a:rPr lang="en-US" dirty="0"/>
              <a:t>Different optimizers – Hyper parameter</a:t>
            </a:r>
          </a:p>
        </p:txBody>
      </p:sp>
      <p:pic>
        <p:nvPicPr>
          <p:cNvPr id="16386" name="Picture 2" descr="Image for post">
            <a:extLst>
              <a:ext uri="{FF2B5EF4-FFF2-40B4-BE49-F238E27FC236}">
                <a16:creationId xmlns:a16="http://schemas.microsoft.com/office/drawing/2014/main" id="{7C333499-118C-4EB5-93FE-2C95E89BFD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49745" y="2205991"/>
            <a:ext cx="4905886" cy="40227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EA27FFF-C3BD-453D-B4AA-9360EB40A2A9}"/>
              </a:ext>
            </a:extLst>
          </p:cNvPr>
          <p:cNvPicPr>
            <a:picLocks noChangeAspect="1"/>
          </p:cNvPicPr>
          <p:nvPr/>
        </p:nvPicPr>
        <p:blipFill>
          <a:blip r:embed="rId3"/>
          <a:stretch>
            <a:fillRect/>
          </a:stretch>
        </p:blipFill>
        <p:spPr>
          <a:xfrm>
            <a:off x="514350" y="2044066"/>
            <a:ext cx="5686425" cy="3771900"/>
          </a:xfrm>
          <a:prstGeom prst="rect">
            <a:avLst/>
          </a:prstGeom>
        </p:spPr>
      </p:pic>
    </p:spTree>
    <p:extLst>
      <p:ext uri="{BB962C8B-B14F-4D97-AF65-F5344CB8AC3E}">
        <p14:creationId xmlns:p14="http://schemas.microsoft.com/office/powerpoint/2010/main" val="2387323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A6C8A-70D4-45C0-8934-621674294C33}"/>
              </a:ext>
            </a:extLst>
          </p:cNvPr>
          <p:cNvSpPr>
            <a:spLocks noGrp="1"/>
          </p:cNvSpPr>
          <p:nvPr>
            <p:ph type="title"/>
          </p:nvPr>
        </p:nvSpPr>
        <p:spPr/>
        <p:txBody>
          <a:bodyPr/>
          <a:lstStyle/>
          <a:p>
            <a:r>
              <a:rPr lang="en-US" dirty="0" err="1"/>
              <a:t>Softmax</a:t>
            </a:r>
            <a:endParaRPr lang="en-US" dirty="0"/>
          </a:p>
        </p:txBody>
      </p:sp>
      <p:sp>
        <p:nvSpPr>
          <p:cNvPr id="3" name="Content Placeholder 2">
            <a:extLst>
              <a:ext uri="{FF2B5EF4-FFF2-40B4-BE49-F238E27FC236}">
                <a16:creationId xmlns:a16="http://schemas.microsoft.com/office/drawing/2014/main" id="{520F7826-8D50-4CCB-861F-876552D1C597}"/>
              </a:ext>
            </a:extLst>
          </p:cNvPr>
          <p:cNvSpPr>
            <a:spLocks noGrp="1"/>
          </p:cNvSpPr>
          <p:nvPr>
            <p:ph idx="1"/>
          </p:nvPr>
        </p:nvSpPr>
        <p:spPr/>
        <p:txBody>
          <a:bodyPr/>
          <a:lstStyle/>
          <a:p>
            <a:pPr marL="457200" indent="-457200">
              <a:buFont typeface="+mj-lt"/>
              <a:buAutoNum type="arabicPeriod"/>
            </a:pPr>
            <a:r>
              <a:rPr lang="en-US" dirty="0" err="1"/>
              <a:t>Softmax</a:t>
            </a:r>
            <a:r>
              <a:rPr lang="en-US" dirty="0"/>
              <a:t> is multinomial logistic classifier , it can handle multiple classes</a:t>
            </a:r>
          </a:p>
          <a:p>
            <a:pPr marL="457200" indent="-457200">
              <a:buFont typeface="+mj-lt"/>
              <a:buAutoNum type="arabicPeriod"/>
            </a:pPr>
            <a:r>
              <a:rPr lang="en-US" dirty="0" err="1"/>
              <a:t>Softmax</a:t>
            </a:r>
            <a:r>
              <a:rPr lang="en-US" dirty="0"/>
              <a:t> is typically the last layer of NN</a:t>
            </a:r>
          </a:p>
          <a:p>
            <a:pPr marL="457200" indent="-457200">
              <a:buFont typeface="+mj-lt"/>
              <a:buAutoNum type="arabicPeriod"/>
            </a:pPr>
            <a:r>
              <a:rPr lang="en-US" dirty="0" err="1"/>
              <a:t>Softmax</a:t>
            </a:r>
            <a:r>
              <a:rPr lang="en-US" dirty="0"/>
              <a:t> itself is an activation function , hence it need not be combined with any activation function</a:t>
            </a:r>
          </a:p>
          <a:p>
            <a:endParaRPr lang="en-US" dirty="0"/>
          </a:p>
        </p:txBody>
      </p:sp>
      <p:sp>
        <p:nvSpPr>
          <p:cNvPr id="6" name="AutoShape 4" descr="A deep neural net with an input layer, two nondescript hidden layers, then a Softmax layer, and finally an output layer with the same number of nodes as the Softmax layer.">
            <a:extLst>
              <a:ext uri="{FF2B5EF4-FFF2-40B4-BE49-F238E27FC236}">
                <a16:creationId xmlns:a16="http://schemas.microsoft.com/office/drawing/2014/main" id="{AEBFDE88-26D2-4BAE-957D-E8A2CBF6D5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A deep neural net with an input layer, two nondescript hidden layers, then a Softmax layer, and finally an output layer with the same number of nodes as the Softmax layer.">
            <a:extLst>
              <a:ext uri="{FF2B5EF4-FFF2-40B4-BE49-F238E27FC236}">
                <a16:creationId xmlns:a16="http://schemas.microsoft.com/office/drawing/2014/main" id="{60ABE374-5E5D-4432-B748-FB9B5212679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72" name="Picture 16" descr="Multi-Class Neural Networks: Softmax | Machine Learning Crash Course">
            <a:extLst>
              <a:ext uri="{FF2B5EF4-FFF2-40B4-BE49-F238E27FC236}">
                <a16:creationId xmlns:a16="http://schemas.microsoft.com/office/drawing/2014/main" id="{C8D8EAEE-65AD-46E2-B1A2-635C9E5CE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9315" y="3028026"/>
            <a:ext cx="3834330" cy="2679754"/>
          </a:xfrm>
          <a:prstGeom prst="rect">
            <a:avLst/>
          </a:prstGeom>
          <a:noFill/>
          <a:extLst>
            <a:ext uri="{909E8E84-426E-40DD-AFC4-6F175D3DCCD1}">
              <a14:hiddenFill xmlns:a14="http://schemas.microsoft.com/office/drawing/2010/main">
                <a:solidFill>
                  <a:srgbClr val="FFFFFF"/>
                </a:solidFill>
              </a14:hiddenFill>
            </a:ext>
          </a:extLst>
        </p:spPr>
      </p:pic>
      <p:pic>
        <p:nvPicPr>
          <p:cNvPr id="19474" name="Picture 18" descr="Softmax Function Definition | DeepAI">
            <a:extLst>
              <a:ext uri="{FF2B5EF4-FFF2-40B4-BE49-F238E27FC236}">
                <a16:creationId xmlns:a16="http://schemas.microsoft.com/office/drawing/2014/main" id="{394C6D01-D2EF-4A15-946B-CDF0FFF28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971" y="3646314"/>
            <a:ext cx="360997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19476" name="Picture 20" descr="Softmax Activation Function Explained | by Dario Radečić | Towards Data  Science">
            <a:extLst>
              <a:ext uri="{FF2B5EF4-FFF2-40B4-BE49-F238E27FC236}">
                <a16:creationId xmlns:a16="http://schemas.microsoft.com/office/drawing/2014/main" id="{BB375C48-3580-4664-8043-D27B15E57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5704" y="3512963"/>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305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B826-0822-4BCA-BE9F-CAA1963B8D11}"/>
              </a:ext>
            </a:extLst>
          </p:cNvPr>
          <p:cNvSpPr>
            <a:spLocks noGrp="1"/>
          </p:cNvSpPr>
          <p:nvPr>
            <p:ph type="title"/>
          </p:nvPr>
        </p:nvSpPr>
        <p:spPr/>
        <p:txBody>
          <a:bodyPr/>
          <a:lstStyle/>
          <a:p>
            <a:r>
              <a:rPr lang="en-US" dirty="0"/>
              <a:t>Exploding and Vanishing gradients</a:t>
            </a:r>
          </a:p>
        </p:txBody>
      </p:sp>
      <p:sp>
        <p:nvSpPr>
          <p:cNvPr id="3" name="Content Placeholder 2">
            <a:extLst>
              <a:ext uri="{FF2B5EF4-FFF2-40B4-BE49-F238E27FC236}">
                <a16:creationId xmlns:a16="http://schemas.microsoft.com/office/drawing/2014/main" id="{F4B46F5D-6690-4F26-AE1E-CF06165B34D2}"/>
              </a:ext>
            </a:extLst>
          </p:cNvPr>
          <p:cNvSpPr>
            <a:spLocks noGrp="1"/>
          </p:cNvSpPr>
          <p:nvPr>
            <p:ph idx="1"/>
          </p:nvPr>
        </p:nvSpPr>
        <p:spPr/>
        <p:txBody>
          <a:bodyPr/>
          <a:lstStyle/>
          <a:p>
            <a:pPr marL="457200" indent="-457200">
              <a:buFont typeface="+mj-lt"/>
              <a:buAutoNum type="arabicPeriod"/>
            </a:pPr>
            <a:r>
              <a:rPr lang="en-US" dirty="0"/>
              <a:t>When training a deep neural network with gradient based learning and backpropagation, we find the partial derivatives by traversing the network from the final layer (</a:t>
            </a:r>
            <a:r>
              <a:rPr lang="en-US" b="1" dirty="0"/>
              <a:t>y̑</a:t>
            </a:r>
            <a:r>
              <a:rPr lang="en-US" dirty="0"/>
              <a:t>) to the initial layer. Using the chain rule, layers that are deeper into the network go through continuous matrix multiplications in order to compute their derivatives.</a:t>
            </a:r>
          </a:p>
          <a:p>
            <a:pPr marL="457200" indent="-457200">
              <a:buFont typeface="+mj-lt"/>
              <a:buAutoNum type="arabicPeriod"/>
            </a:pPr>
            <a:r>
              <a:rPr lang="en-US" dirty="0"/>
              <a:t>In a network of </a:t>
            </a:r>
            <a:r>
              <a:rPr lang="en-US" i="1" dirty="0"/>
              <a:t>n</a:t>
            </a:r>
            <a:r>
              <a:rPr lang="en-US" dirty="0"/>
              <a:t> hidden layers, </a:t>
            </a:r>
            <a:r>
              <a:rPr lang="en-US" i="1" dirty="0"/>
              <a:t>n </a:t>
            </a:r>
            <a:r>
              <a:rPr lang="en-US" dirty="0"/>
              <a:t>derivatives will be multiplied together. If the derivatives are large then the gradient will increase exponentially as we propagate down the model until they eventually explode, and this is what we call the problem of </a:t>
            </a:r>
            <a:r>
              <a:rPr lang="en-US" b="1" i="1" dirty="0"/>
              <a:t>exploding gradient</a:t>
            </a:r>
            <a:r>
              <a:rPr lang="en-US" dirty="0"/>
              <a:t>. Alternatively, if the derivatives are small then the gradient will decrease exponentially as we propagate through the model until it eventually vanishes, and this is the </a:t>
            </a:r>
            <a:r>
              <a:rPr lang="en-US" b="1" i="1" dirty="0"/>
              <a:t>vanishing gradient</a:t>
            </a:r>
            <a:r>
              <a:rPr lang="en-US" dirty="0"/>
              <a:t> problem.</a:t>
            </a:r>
          </a:p>
        </p:txBody>
      </p:sp>
    </p:spTree>
    <p:extLst>
      <p:ext uri="{BB962C8B-B14F-4D97-AF65-F5344CB8AC3E}">
        <p14:creationId xmlns:p14="http://schemas.microsoft.com/office/powerpoint/2010/main" val="2464166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23F6-5509-46DD-A950-C2DB70D266BE}"/>
              </a:ext>
            </a:extLst>
          </p:cNvPr>
          <p:cNvSpPr>
            <a:spLocks noGrp="1"/>
          </p:cNvSpPr>
          <p:nvPr>
            <p:ph type="title"/>
          </p:nvPr>
        </p:nvSpPr>
        <p:spPr/>
        <p:txBody>
          <a:bodyPr/>
          <a:lstStyle/>
          <a:p>
            <a:r>
              <a:rPr lang="en-US" dirty="0"/>
              <a:t>Exploding gradient</a:t>
            </a:r>
          </a:p>
        </p:txBody>
      </p:sp>
      <p:sp>
        <p:nvSpPr>
          <p:cNvPr id="3" name="Content Placeholder 2">
            <a:extLst>
              <a:ext uri="{FF2B5EF4-FFF2-40B4-BE49-F238E27FC236}">
                <a16:creationId xmlns:a16="http://schemas.microsoft.com/office/drawing/2014/main" id="{A63CE1D8-17A0-4032-AB25-1C577AD13210}"/>
              </a:ext>
            </a:extLst>
          </p:cNvPr>
          <p:cNvSpPr>
            <a:spLocks noGrp="1"/>
          </p:cNvSpPr>
          <p:nvPr>
            <p:ph idx="1"/>
          </p:nvPr>
        </p:nvSpPr>
        <p:spPr>
          <a:xfrm>
            <a:off x="1097280" y="1845734"/>
            <a:ext cx="5800670" cy="4023360"/>
          </a:xfrm>
        </p:spPr>
        <p:txBody>
          <a:bodyPr>
            <a:normAutofit lnSpcReduction="10000"/>
          </a:bodyPr>
          <a:lstStyle/>
          <a:p>
            <a:r>
              <a:rPr lang="en-US" b="1" dirty="0"/>
              <a:t>How to identify</a:t>
            </a:r>
          </a:p>
          <a:p>
            <a:pPr marL="457200" indent="-457200">
              <a:buFont typeface="+mj-lt"/>
              <a:buAutoNum type="arabicPeriod"/>
            </a:pPr>
            <a:r>
              <a:rPr lang="en-US" dirty="0"/>
              <a:t>The model is not learning much on the training data therefore resulting in a poor loss.</a:t>
            </a:r>
          </a:p>
          <a:p>
            <a:pPr marL="457200" indent="-457200">
              <a:buFont typeface="+mj-lt"/>
              <a:buAutoNum type="arabicPeriod"/>
            </a:pPr>
            <a:r>
              <a:rPr lang="en-US" dirty="0"/>
              <a:t>The model will have large changes in loss on each update due to the models instability.</a:t>
            </a:r>
          </a:p>
          <a:p>
            <a:pPr marL="457200" indent="-457200">
              <a:buFont typeface="+mj-lt"/>
              <a:buAutoNum type="arabicPeriod"/>
            </a:pPr>
            <a:r>
              <a:rPr lang="en-US" dirty="0"/>
              <a:t>The models loss will be </a:t>
            </a:r>
            <a:r>
              <a:rPr lang="en-US" dirty="0" err="1"/>
              <a:t>NaN</a:t>
            </a:r>
            <a:r>
              <a:rPr lang="en-US" dirty="0"/>
              <a:t> during training.</a:t>
            </a:r>
          </a:p>
          <a:p>
            <a:pPr marL="457200" indent="-457200">
              <a:buFont typeface="+mj-lt"/>
              <a:buAutoNum type="arabicPeriod"/>
            </a:pPr>
            <a:r>
              <a:rPr lang="en-US" dirty="0"/>
              <a:t>Model weights grow exponentially and become very large when training the model.</a:t>
            </a:r>
          </a:p>
          <a:p>
            <a:pPr marL="457200" indent="-457200">
              <a:buFont typeface="+mj-lt"/>
              <a:buAutoNum type="arabicPeriod"/>
            </a:pPr>
            <a:r>
              <a:rPr lang="en-US" dirty="0"/>
              <a:t>The model weights become </a:t>
            </a:r>
            <a:r>
              <a:rPr lang="en-US" dirty="0" err="1"/>
              <a:t>NaN</a:t>
            </a:r>
            <a:r>
              <a:rPr lang="en-US" dirty="0"/>
              <a:t> in the training phase.</a:t>
            </a:r>
          </a:p>
          <a:p>
            <a:pPr marL="457200" indent="-457200">
              <a:buFont typeface="+mj-lt"/>
              <a:buAutoNum type="arabicPeriod"/>
            </a:pPr>
            <a:r>
              <a:rPr lang="en-US" dirty="0"/>
              <a:t>The derivatives are consistently above 1</a:t>
            </a:r>
          </a:p>
          <a:p>
            <a:endParaRPr lang="en-US" dirty="0"/>
          </a:p>
        </p:txBody>
      </p:sp>
      <p:sp>
        <p:nvSpPr>
          <p:cNvPr id="4" name="TextBox 3">
            <a:extLst>
              <a:ext uri="{FF2B5EF4-FFF2-40B4-BE49-F238E27FC236}">
                <a16:creationId xmlns:a16="http://schemas.microsoft.com/office/drawing/2014/main" id="{C81F2D62-B02A-47BC-A4CE-2F2D99ABAE8A}"/>
              </a:ext>
            </a:extLst>
          </p:cNvPr>
          <p:cNvSpPr txBox="1"/>
          <p:nvPr/>
        </p:nvSpPr>
        <p:spPr>
          <a:xfrm>
            <a:off x="6897951" y="1948873"/>
            <a:ext cx="4196769" cy="2031325"/>
          </a:xfrm>
          <a:prstGeom prst="rect">
            <a:avLst/>
          </a:prstGeom>
          <a:noFill/>
        </p:spPr>
        <p:txBody>
          <a:bodyPr wrap="square" rtlCol="0">
            <a:spAutoFit/>
          </a:bodyPr>
          <a:lstStyle/>
          <a:p>
            <a:r>
              <a:rPr lang="en-US" b="1" dirty="0"/>
              <a:t>Solutions</a:t>
            </a:r>
          </a:p>
          <a:p>
            <a:pPr marL="342900" indent="-342900">
              <a:buAutoNum type="arabicPeriod"/>
            </a:pPr>
            <a:r>
              <a:rPr lang="en-US" dirty="0"/>
              <a:t>Re-Design the Network Model</a:t>
            </a:r>
          </a:p>
          <a:p>
            <a:pPr marL="342900" indent="-342900">
              <a:buFontTx/>
              <a:buAutoNum type="arabicPeriod"/>
            </a:pPr>
            <a:r>
              <a:rPr lang="en-US" dirty="0"/>
              <a:t>Use Long Short-Term Memory Networks</a:t>
            </a:r>
          </a:p>
          <a:p>
            <a:pPr marL="342900" indent="-342900">
              <a:buFontTx/>
              <a:buAutoNum type="arabicPeriod"/>
            </a:pPr>
            <a:r>
              <a:rPr lang="en-US" dirty="0"/>
              <a:t>Use Weight Regularization</a:t>
            </a:r>
          </a:p>
          <a:p>
            <a:pPr marL="342900" indent="-342900">
              <a:buFontTx/>
              <a:buAutoNum type="arabicPeriod"/>
            </a:pPr>
            <a:r>
              <a:rPr lang="en-US" dirty="0"/>
              <a:t>Use Gradient Clipping</a:t>
            </a:r>
          </a:p>
          <a:p>
            <a:pPr marL="342900" indent="-342900">
              <a:buAutoNum type="arabicPeriod"/>
            </a:pPr>
            <a:endParaRPr lang="en-US" b="1" dirty="0"/>
          </a:p>
        </p:txBody>
      </p:sp>
      <p:pic>
        <p:nvPicPr>
          <p:cNvPr id="20482" name="Picture 2" descr="Image for post">
            <a:extLst>
              <a:ext uri="{FF2B5EF4-FFF2-40B4-BE49-F238E27FC236}">
                <a16:creationId xmlns:a16="http://schemas.microsoft.com/office/drawing/2014/main" id="{E05929B3-DF5E-4027-8597-9CB4A2E93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7950" y="3762841"/>
            <a:ext cx="4615391" cy="232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308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23F6-5509-46DD-A950-C2DB70D266BE}"/>
              </a:ext>
            </a:extLst>
          </p:cNvPr>
          <p:cNvSpPr>
            <a:spLocks noGrp="1"/>
          </p:cNvSpPr>
          <p:nvPr>
            <p:ph type="title"/>
          </p:nvPr>
        </p:nvSpPr>
        <p:spPr/>
        <p:txBody>
          <a:bodyPr/>
          <a:lstStyle/>
          <a:p>
            <a:r>
              <a:rPr lang="en-US" dirty="0"/>
              <a:t>Vanishing gradient</a:t>
            </a:r>
          </a:p>
        </p:txBody>
      </p:sp>
      <p:sp>
        <p:nvSpPr>
          <p:cNvPr id="3" name="Content Placeholder 2">
            <a:extLst>
              <a:ext uri="{FF2B5EF4-FFF2-40B4-BE49-F238E27FC236}">
                <a16:creationId xmlns:a16="http://schemas.microsoft.com/office/drawing/2014/main" id="{A63CE1D8-17A0-4032-AB25-1C577AD13210}"/>
              </a:ext>
            </a:extLst>
          </p:cNvPr>
          <p:cNvSpPr>
            <a:spLocks noGrp="1"/>
          </p:cNvSpPr>
          <p:nvPr>
            <p:ph idx="1"/>
          </p:nvPr>
        </p:nvSpPr>
        <p:spPr>
          <a:xfrm>
            <a:off x="1097280" y="1845734"/>
            <a:ext cx="5800670" cy="4023360"/>
          </a:xfrm>
        </p:spPr>
        <p:txBody>
          <a:bodyPr>
            <a:normAutofit lnSpcReduction="10000"/>
          </a:bodyPr>
          <a:lstStyle/>
          <a:p>
            <a:r>
              <a:rPr lang="en-US" b="1" dirty="0"/>
              <a:t>How to identify</a:t>
            </a:r>
          </a:p>
          <a:p>
            <a:pPr marL="457200" indent="-457200">
              <a:buFont typeface="+mj-lt"/>
              <a:buAutoNum type="arabicPeriod"/>
            </a:pPr>
            <a:r>
              <a:rPr lang="en-US" dirty="0"/>
              <a:t>The model will improve very slowly during the training phase and it is also possible that training stops very early, meaning that any further training does not improve the model.</a:t>
            </a:r>
          </a:p>
          <a:p>
            <a:pPr marL="457200" indent="-457200">
              <a:buFont typeface="+mj-lt"/>
              <a:buAutoNum type="arabicPeriod"/>
            </a:pPr>
            <a:r>
              <a:rPr lang="en-US" dirty="0"/>
              <a:t>The weights closer to the output layer of the model would witness more of a change whereas the layers that occur closer to the input layer would not change much (if at all).</a:t>
            </a:r>
          </a:p>
          <a:p>
            <a:pPr marL="457200" indent="-457200">
              <a:buFont typeface="+mj-lt"/>
              <a:buAutoNum type="arabicPeriod"/>
            </a:pPr>
            <a:r>
              <a:rPr lang="en-US" dirty="0"/>
              <a:t>Model weights shrink exponentially and become very small when training the model.</a:t>
            </a:r>
          </a:p>
          <a:p>
            <a:pPr marL="457200" indent="-457200">
              <a:buFont typeface="+mj-lt"/>
              <a:buAutoNum type="arabicPeriod"/>
            </a:pPr>
            <a:r>
              <a:rPr lang="en-US" dirty="0"/>
              <a:t>The model weights become 0 in the training phase.</a:t>
            </a:r>
          </a:p>
          <a:p>
            <a:endParaRPr lang="en-US" dirty="0"/>
          </a:p>
        </p:txBody>
      </p:sp>
      <p:sp>
        <p:nvSpPr>
          <p:cNvPr id="4" name="TextBox 3">
            <a:extLst>
              <a:ext uri="{FF2B5EF4-FFF2-40B4-BE49-F238E27FC236}">
                <a16:creationId xmlns:a16="http://schemas.microsoft.com/office/drawing/2014/main" id="{C81F2D62-B02A-47BC-A4CE-2F2D99ABAE8A}"/>
              </a:ext>
            </a:extLst>
          </p:cNvPr>
          <p:cNvSpPr txBox="1"/>
          <p:nvPr/>
        </p:nvSpPr>
        <p:spPr>
          <a:xfrm>
            <a:off x="6897951" y="1948873"/>
            <a:ext cx="4196769" cy="1754326"/>
          </a:xfrm>
          <a:prstGeom prst="rect">
            <a:avLst/>
          </a:prstGeom>
          <a:noFill/>
        </p:spPr>
        <p:txBody>
          <a:bodyPr wrap="square" rtlCol="0">
            <a:spAutoFit/>
          </a:bodyPr>
          <a:lstStyle/>
          <a:p>
            <a:r>
              <a:rPr lang="en-US" b="1" dirty="0"/>
              <a:t>Solutions</a:t>
            </a:r>
          </a:p>
          <a:p>
            <a:pPr marL="342900" indent="-342900">
              <a:buAutoNum type="arabicPeriod"/>
            </a:pPr>
            <a:r>
              <a:rPr lang="en-US" dirty="0"/>
              <a:t>Re-Design the Network Model</a:t>
            </a:r>
          </a:p>
          <a:p>
            <a:pPr marL="342900" indent="-342900">
              <a:buFontTx/>
              <a:buAutoNum type="arabicPeriod"/>
            </a:pPr>
            <a:r>
              <a:rPr lang="en-US" dirty="0"/>
              <a:t>Use Long Short-Term Memory Networks</a:t>
            </a:r>
          </a:p>
          <a:p>
            <a:r>
              <a:rPr lang="en-US" dirty="0"/>
              <a:t>3. Use Weight Regularization</a:t>
            </a:r>
          </a:p>
          <a:p>
            <a:endParaRPr lang="en-US" b="1" dirty="0"/>
          </a:p>
        </p:txBody>
      </p:sp>
    </p:spTree>
    <p:extLst>
      <p:ext uri="{BB962C8B-B14F-4D97-AF65-F5344CB8AC3E}">
        <p14:creationId xmlns:p14="http://schemas.microsoft.com/office/powerpoint/2010/main" val="1846400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BCB1-ED30-4BEE-89A8-AF9BA0E6663F}"/>
              </a:ext>
            </a:extLst>
          </p:cNvPr>
          <p:cNvSpPr>
            <a:spLocks noGrp="1"/>
          </p:cNvSpPr>
          <p:nvPr>
            <p:ph type="title"/>
          </p:nvPr>
        </p:nvSpPr>
        <p:spPr/>
        <p:txBody>
          <a:bodyPr/>
          <a:lstStyle/>
          <a:p>
            <a:r>
              <a:rPr lang="en-US" dirty="0"/>
              <a:t>Overfitting – High variance problem</a:t>
            </a:r>
          </a:p>
        </p:txBody>
      </p:sp>
      <p:pic>
        <p:nvPicPr>
          <p:cNvPr id="21506" name="Picture 2" descr="Deep neural networks: preventing overfitting.">
            <a:extLst>
              <a:ext uri="{FF2B5EF4-FFF2-40B4-BE49-F238E27FC236}">
                <a16:creationId xmlns:a16="http://schemas.microsoft.com/office/drawing/2014/main" id="{98D50036-65D5-4C35-84A6-595F71E6F7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55981" y="3861977"/>
            <a:ext cx="3031661" cy="2323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5727DF-BC1C-4402-8077-33B2481C9490}"/>
              </a:ext>
            </a:extLst>
          </p:cNvPr>
          <p:cNvPicPr>
            <a:picLocks noChangeAspect="1"/>
          </p:cNvPicPr>
          <p:nvPr/>
        </p:nvPicPr>
        <p:blipFill>
          <a:blip r:embed="rId3"/>
          <a:stretch>
            <a:fillRect/>
          </a:stretch>
        </p:blipFill>
        <p:spPr>
          <a:xfrm>
            <a:off x="7982442" y="1906036"/>
            <a:ext cx="3505200" cy="2212585"/>
          </a:xfrm>
          <a:prstGeom prst="rect">
            <a:avLst/>
          </a:prstGeom>
        </p:spPr>
      </p:pic>
      <p:pic>
        <p:nvPicPr>
          <p:cNvPr id="21514" name="Picture 10" descr="Artificial Neural Network (ANN) 7 - Overfitting &amp; Regularization- 2020">
            <a:extLst>
              <a:ext uri="{FF2B5EF4-FFF2-40B4-BE49-F238E27FC236}">
                <a16:creationId xmlns:a16="http://schemas.microsoft.com/office/drawing/2014/main" id="{7E75AAA1-910C-46E4-BC24-E324A820A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907" y="2400069"/>
            <a:ext cx="6419766" cy="2212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30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8A-BCED-4B44-A16E-5B33B74391A5}"/>
              </a:ext>
            </a:extLst>
          </p:cNvPr>
          <p:cNvSpPr>
            <a:spLocks noGrp="1"/>
          </p:cNvSpPr>
          <p:nvPr>
            <p:ph type="title"/>
          </p:nvPr>
        </p:nvSpPr>
        <p:spPr/>
        <p:txBody>
          <a:bodyPr/>
          <a:lstStyle/>
          <a:p>
            <a:r>
              <a:rPr lang="en-US" dirty="0"/>
              <a:t>Overfitting – Simplifying the model</a:t>
            </a:r>
          </a:p>
        </p:txBody>
      </p:sp>
      <p:sp>
        <p:nvSpPr>
          <p:cNvPr id="3" name="Content Placeholder 2">
            <a:extLst>
              <a:ext uri="{FF2B5EF4-FFF2-40B4-BE49-F238E27FC236}">
                <a16:creationId xmlns:a16="http://schemas.microsoft.com/office/drawing/2014/main" id="{DDCCB808-9C8F-48E9-B707-A5609B088925}"/>
              </a:ext>
            </a:extLst>
          </p:cNvPr>
          <p:cNvSpPr>
            <a:spLocks noGrp="1"/>
          </p:cNvSpPr>
          <p:nvPr>
            <p:ph idx="1"/>
          </p:nvPr>
        </p:nvSpPr>
        <p:spPr>
          <a:xfrm>
            <a:off x="1097279" y="1845734"/>
            <a:ext cx="10399303" cy="3995773"/>
          </a:xfrm>
        </p:spPr>
        <p:txBody>
          <a:bodyPr/>
          <a:lstStyle/>
          <a:p>
            <a:pPr marL="457200" indent="-457200" algn="just">
              <a:buFont typeface="+mj-lt"/>
              <a:buAutoNum type="arabicPeriod"/>
            </a:pPr>
            <a:r>
              <a:rPr lang="en-US" dirty="0"/>
              <a:t>The first step when dealing with overfitting is to decrease the complexity of the model. </a:t>
            </a:r>
          </a:p>
          <a:p>
            <a:pPr marL="457200" indent="-457200" algn="just">
              <a:buFont typeface="+mj-lt"/>
              <a:buAutoNum type="arabicPeriod"/>
            </a:pPr>
            <a:r>
              <a:rPr lang="en-US" dirty="0"/>
              <a:t>To decrease the complexity, we can simply remove layers or reduce the number of neurons to make the network smaller. While doing this, it is important to calculate the input and output dimensions of the various layers involved in the neural network. There is no general rule on how much to remove or how large your network should be. But, if your neural network is overfitting, try making it smaller.</a:t>
            </a:r>
          </a:p>
        </p:txBody>
      </p:sp>
    </p:spTree>
    <p:extLst>
      <p:ext uri="{BB962C8B-B14F-4D97-AF65-F5344CB8AC3E}">
        <p14:creationId xmlns:p14="http://schemas.microsoft.com/office/powerpoint/2010/main" val="3407248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EDA4-1334-EF4A-9F34-4BA3381D4FA9}"/>
              </a:ext>
            </a:extLst>
          </p:cNvPr>
          <p:cNvSpPr>
            <a:spLocks noGrp="1"/>
          </p:cNvSpPr>
          <p:nvPr>
            <p:ph type="title"/>
          </p:nvPr>
        </p:nvSpPr>
        <p:spPr>
          <a:xfrm>
            <a:off x="1097280" y="286604"/>
            <a:ext cx="10058400" cy="920760"/>
          </a:xfrm>
        </p:spPr>
        <p:txBody>
          <a:bodyPr/>
          <a:lstStyle/>
          <a:p>
            <a:r>
              <a:rPr lang="en-US" dirty="0"/>
              <a:t>Overfitting - Early stopping</a:t>
            </a:r>
          </a:p>
        </p:txBody>
      </p:sp>
      <p:sp>
        <p:nvSpPr>
          <p:cNvPr id="3" name="Content Placeholder 2">
            <a:extLst>
              <a:ext uri="{FF2B5EF4-FFF2-40B4-BE49-F238E27FC236}">
                <a16:creationId xmlns:a16="http://schemas.microsoft.com/office/drawing/2014/main" id="{32BE1BBB-5F7B-1A4E-A660-23DB984F4C4C}"/>
              </a:ext>
            </a:extLst>
          </p:cNvPr>
          <p:cNvSpPr>
            <a:spLocks noGrp="1"/>
          </p:cNvSpPr>
          <p:nvPr>
            <p:ph type="body" idx="1"/>
          </p:nvPr>
        </p:nvSpPr>
        <p:spPr>
          <a:xfrm>
            <a:off x="985421" y="1926453"/>
            <a:ext cx="7657878" cy="4296794"/>
          </a:xfrm>
        </p:spPr>
        <p:txBody>
          <a:bodyPr>
            <a:normAutofit lnSpcReduction="10000"/>
          </a:bodyPr>
          <a:lstStyle/>
          <a:p>
            <a:pPr marL="457200" indent="-457200">
              <a:buFont typeface="+mj-lt"/>
              <a:buAutoNum type="arabicPeriod"/>
            </a:pPr>
            <a:r>
              <a:rPr lang="en-US" dirty="0"/>
              <a:t>Early stopping is a form of regularization while training a model with an iterative method, such as gradient descent. </a:t>
            </a:r>
          </a:p>
          <a:p>
            <a:pPr marL="457200" indent="-457200">
              <a:buFont typeface="+mj-lt"/>
              <a:buAutoNum type="arabicPeriod"/>
            </a:pPr>
            <a:r>
              <a:rPr lang="en-US" dirty="0"/>
              <a:t>Since all the neural networks learn exclusively by using gradient descent, early stopping is a technique applicable to all the problems. This method update the model so as to make it better fit the training data with each iteration. Up to a point, this improves the model’s performance on data on the test set. Past that point however, improving the model’s fit to the training data leads to increased generalization error. </a:t>
            </a:r>
          </a:p>
          <a:p>
            <a:pPr marL="457200" indent="-457200">
              <a:buFont typeface="+mj-lt"/>
              <a:buAutoNum type="arabicPeriod"/>
            </a:pPr>
            <a:r>
              <a:rPr lang="en-US" dirty="0"/>
              <a:t>Early stopping rules provide guidance as to how many iterations can be run before the model begins to overfit.</a:t>
            </a:r>
          </a:p>
          <a:p>
            <a:pPr marL="457200" indent="-457200">
              <a:buFont typeface="+mj-lt"/>
              <a:buAutoNum type="arabicPeriod"/>
            </a:pPr>
            <a:r>
              <a:rPr lang="en-US" dirty="0"/>
              <a:t>After some iterations, test error has started to increase while the training error is still decreasing. Hence the model is overfitting. So to combat this, we stop the model at the point when this starts to happen.</a:t>
            </a:r>
          </a:p>
        </p:txBody>
      </p:sp>
      <p:pic>
        <p:nvPicPr>
          <p:cNvPr id="23554" name="Picture 2" descr="Figure">
            <a:extLst>
              <a:ext uri="{FF2B5EF4-FFF2-40B4-BE49-F238E27FC236}">
                <a16:creationId xmlns:a16="http://schemas.microsoft.com/office/drawing/2014/main" id="{09C73005-5174-4456-8BC3-327601043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3299" y="2761091"/>
            <a:ext cx="2974019" cy="202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934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FEFC-166B-4170-9FA0-A63B56672055}"/>
              </a:ext>
            </a:extLst>
          </p:cNvPr>
          <p:cNvSpPr>
            <a:spLocks noGrp="1"/>
          </p:cNvSpPr>
          <p:nvPr>
            <p:ph type="title"/>
          </p:nvPr>
        </p:nvSpPr>
        <p:spPr/>
        <p:txBody>
          <a:bodyPr/>
          <a:lstStyle/>
          <a:p>
            <a:r>
              <a:rPr lang="en-US" dirty="0"/>
              <a:t>Overfitting - Data Augmentation</a:t>
            </a:r>
            <a:br>
              <a:rPr lang="en-US" b="1" dirty="0"/>
            </a:br>
            <a:endParaRPr lang="en-US" dirty="0"/>
          </a:p>
        </p:txBody>
      </p:sp>
      <p:sp>
        <p:nvSpPr>
          <p:cNvPr id="4" name="Content Placeholder 3">
            <a:extLst>
              <a:ext uri="{FF2B5EF4-FFF2-40B4-BE49-F238E27FC236}">
                <a16:creationId xmlns:a16="http://schemas.microsoft.com/office/drawing/2014/main" id="{D6236A02-B9CB-4D13-B0E0-0F30993846F9}"/>
              </a:ext>
            </a:extLst>
          </p:cNvPr>
          <p:cNvSpPr>
            <a:spLocks noGrp="1"/>
          </p:cNvSpPr>
          <p:nvPr>
            <p:ph idx="1"/>
          </p:nvPr>
        </p:nvSpPr>
        <p:spPr>
          <a:xfrm>
            <a:off x="1097279" y="1845734"/>
            <a:ext cx="5381101" cy="4120060"/>
          </a:xfrm>
        </p:spPr>
        <p:txBody>
          <a:bodyPr>
            <a:normAutofit lnSpcReduction="10000"/>
          </a:bodyPr>
          <a:lstStyle/>
          <a:p>
            <a:pPr marL="457200" indent="-457200">
              <a:buFont typeface="+mj-lt"/>
              <a:buAutoNum type="arabicPeriod"/>
            </a:pPr>
            <a:r>
              <a:rPr lang="en-US" dirty="0"/>
              <a:t> Data augmentation simply means increasing size of the data that is increasing the number of images present in the dataset. </a:t>
            </a:r>
          </a:p>
          <a:p>
            <a:pPr marL="457200" indent="-457200">
              <a:buFont typeface="+mj-lt"/>
              <a:buAutoNum type="arabicPeriod"/>
            </a:pPr>
            <a:r>
              <a:rPr lang="en-US" dirty="0"/>
              <a:t>Some of the popular image augmentation techniques are flipping, translation, rotation, scaling, changing brightness, adding noise etc.</a:t>
            </a:r>
          </a:p>
          <a:p>
            <a:pPr marL="457200" indent="-457200">
              <a:buFont typeface="+mj-lt"/>
              <a:buAutoNum type="arabicPeriod"/>
            </a:pPr>
            <a:r>
              <a:rPr lang="en-US" dirty="0"/>
              <a:t>As we can see, using data augmentation a lot of similar images can be generated. This helps in increasing the dataset size and thus reduce overfitting. </a:t>
            </a:r>
          </a:p>
          <a:p>
            <a:pPr marL="457200" indent="-457200">
              <a:buFont typeface="+mj-lt"/>
              <a:buAutoNum type="arabicPeriod"/>
            </a:pPr>
            <a:r>
              <a:rPr lang="en-US" dirty="0"/>
              <a:t>The reason is that, as we add more data, the model is unable to overfit all the samples, and is forced to generalize.</a:t>
            </a:r>
          </a:p>
        </p:txBody>
      </p:sp>
      <p:pic>
        <p:nvPicPr>
          <p:cNvPr id="6" name="Picture 2" descr="Figure">
            <a:extLst>
              <a:ext uri="{FF2B5EF4-FFF2-40B4-BE49-F238E27FC236}">
                <a16:creationId xmlns:a16="http://schemas.microsoft.com/office/drawing/2014/main" id="{3568224F-E77D-42F7-85C8-ED90DA0D0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237" y="1925633"/>
            <a:ext cx="5381101" cy="35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514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C7CC-F3F3-46B1-9EFB-533FE7B309E4}"/>
              </a:ext>
            </a:extLst>
          </p:cNvPr>
          <p:cNvSpPr>
            <a:spLocks noGrp="1"/>
          </p:cNvSpPr>
          <p:nvPr>
            <p:ph type="title"/>
          </p:nvPr>
        </p:nvSpPr>
        <p:spPr/>
        <p:txBody>
          <a:bodyPr/>
          <a:lstStyle/>
          <a:p>
            <a:r>
              <a:rPr lang="en-US" dirty="0"/>
              <a:t>Overfitting - Regularization</a:t>
            </a:r>
          </a:p>
        </p:txBody>
      </p:sp>
      <p:sp>
        <p:nvSpPr>
          <p:cNvPr id="5" name="Content Placeholder 4">
            <a:extLst>
              <a:ext uri="{FF2B5EF4-FFF2-40B4-BE49-F238E27FC236}">
                <a16:creationId xmlns:a16="http://schemas.microsoft.com/office/drawing/2014/main" id="{B50AD912-1E25-41DA-BCCB-7993D3B9DA39}"/>
              </a:ext>
            </a:extLst>
          </p:cNvPr>
          <p:cNvSpPr>
            <a:spLocks noGrp="1"/>
          </p:cNvSpPr>
          <p:nvPr>
            <p:ph idx="1"/>
          </p:nvPr>
        </p:nvSpPr>
        <p:spPr>
          <a:xfrm>
            <a:off x="1097280" y="1845734"/>
            <a:ext cx="6810868" cy="3942507"/>
          </a:xfrm>
        </p:spPr>
        <p:txBody>
          <a:bodyPr>
            <a:normAutofit lnSpcReduction="10000"/>
          </a:bodyPr>
          <a:lstStyle/>
          <a:p>
            <a:pPr marL="457200" indent="-457200">
              <a:buFont typeface="+mj-lt"/>
              <a:buAutoNum type="arabicPeriod"/>
            </a:pPr>
            <a:r>
              <a:rPr lang="en-US" dirty="0"/>
              <a:t>Regularization is a technique to reduce the complexity of the model. It does so by adding a penalty term to the loss function. The most common techniques are known as L1 and L2 regularization.</a:t>
            </a:r>
          </a:p>
          <a:p>
            <a:pPr marL="457200" indent="-457200">
              <a:buFont typeface="+mj-lt"/>
              <a:buAutoNum type="arabicPeriod"/>
            </a:pPr>
            <a:r>
              <a:rPr lang="en-US" dirty="0"/>
              <a:t>The L1(Lasso) penalty aims to minimize the absolute value of the weights.</a:t>
            </a:r>
          </a:p>
          <a:p>
            <a:pPr marL="457200" indent="-457200">
              <a:buFont typeface="+mj-lt"/>
              <a:buAutoNum type="arabicPeriod"/>
            </a:pPr>
            <a:endParaRPr lang="en-US" dirty="0"/>
          </a:p>
          <a:p>
            <a:pPr marL="457200" indent="-457200">
              <a:buFont typeface="+mj-lt"/>
              <a:buAutoNum type="arabicPeriod"/>
            </a:pPr>
            <a:r>
              <a:rPr lang="en-US" dirty="0"/>
              <a:t>The L2 (Ridge)penalty aims to minimize the squared magnitude of the weights.</a:t>
            </a:r>
          </a:p>
          <a:p>
            <a:pPr marL="457200" indent="-457200">
              <a:buFont typeface="+mj-lt"/>
              <a:buAutoNum type="arabicPeriod"/>
            </a:pPr>
            <a:endParaRPr lang="en-US" dirty="0"/>
          </a:p>
          <a:p>
            <a:pPr marL="457200" indent="-457200">
              <a:buFont typeface="+mj-lt"/>
              <a:buAutoNum type="arabicPeriod"/>
            </a:pPr>
            <a:r>
              <a:rPr lang="en-US" dirty="0"/>
              <a:t>So which technique is better at avoiding overfitting? The answer is — it depends. </a:t>
            </a:r>
          </a:p>
          <a:p>
            <a:endParaRPr lang="en-US" dirty="0"/>
          </a:p>
        </p:txBody>
      </p:sp>
      <p:pic>
        <p:nvPicPr>
          <p:cNvPr id="25604" name="Picture 4" descr="Figure">
            <a:extLst>
              <a:ext uri="{FF2B5EF4-FFF2-40B4-BE49-F238E27FC236}">
                <a16:creationId xmlns:a16="http://schemas.microsoft.com/office/drawing/2014/main" id="{C73B0CAE-14DB-4AAB-89A4-A0D37749C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5737" y="3343980"/>
            <a:ext cx="2430787" cy="778160"/>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Figure">
            <a:extLst>
              <a:ext uri="{FF2B5EF4-FFF2-40B4-BE49-F238E27FC236}">
                <a16:creationId xmlns:a16="http://schemas.microsoft.com/office/drawing/2014/main" id="{C1F5D0C0-7961-4A48-AA3C-443759471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129" y="1822670"/>
            <a:ext cx="4182871" cy="1450757"/>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descr="Figure">
            <a:extLst>
              <a:ext uri="{FF2B5EF4-FFF2-40B4-BE49-F238E27FC236}">
                <a16:creationId xmlns:a16="http://schemas.microsoft.com/office/drawing/2014/main" id="{38DEC6FA-0C9E-4C0B-9005-1D06723DA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738" y="4379820"/>
            <a:ext cx="2430788" cy="7370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70972D-8E5B-453B-8B99-3F61F6F247C0}"/>
              </a:ext>
            </a:extLst>
          </p:cNvPr>
          <p:cNvSpPr txBox="1"/>
          <p:nvPr/>
        </p:nvSpPr>
        <p:spPr>
          <a:xfrm>
            <a:off x="7908149" y="3429001"/>
            <a:ext cx="3872520" cy="2862322"/>
          </a:xfrm>
          <a:prstGeom prst="rect">
            <a:avLst/>
          </a:prstGeom>
          <a:noFill/>
        </p:spPr>
        <p:txBody>
          <a:bodyPr wrap="square" rtlCol="0">
            <a:spAutoFit/>
          </a:bodyPr>
          <a:lstStyle/>
          <a:p>
            <a:pPr marL="342900" indent="-342900">
              <a:buFont typeface="+mj-lt"/>
              <a:buAutoNum type="arabicPeriod"/>
            </a:pPr>
            <a:r>
              <a:rPr lang="en-US" dirty="0"/>
              <a:t>If the data is too complex to be modelled accurately then L2 is a better choice as it is able to learn inherent patterns present in the data. </a:t>
            </a:r>
          </a:p>
          <a:p>
            <a:pPr marL="342900" indent="-342900">
              <a:buFont typeface="+mj-lt"/>
              <a:buAutoNum type="arabicPeriod"/>
            </a:pPr>
            <a:r>
              <a:rPr lang="en-US" dirty="0"/>
              <a:t>While L1 is better if the data is simple enough to be modelled accurately. L1 has an added advantage of being robust to outliers.</a:t>
            </a:r>
          </a:p>
        </p:txBody>
      </p:sp>
    </p:spTree>
    <p:extLst>
      <p:ext uri="{BB962C8B-B14F-4D97-AF65-F5344CB8AC3E}">
        <p14:creationId xmlns:p14="http://schemas.microsoft.com/office/powerpoint/2010/main" val="3223109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0B2B1-B50E-4457-BEB3-0EBDB2717B4E}"/>
              </a:ext>
            </a:extLst>
          </p:cNvPr>
          <p:cNvSpPr>
            <a:spLocks noGrp="1"/>
          </p:cNvSpPr>
          <p:nvPr>
            <p:ph type="title"/>
          </p:nvPr>
        </p:nvSpPr>
        <p:spPr/>
        <p:txBody>
          <a:bodyPr/>
          <a:lstStyle/>
          <a:p>
            <a:r>
              <a:rPr lang="en-US" dirty="0"/>
              <a:t>ML vs DL</a:t>
            </a:r>
          </a:p>
        </p:txBody>
      </p:sp>
      <p:pic>
        <p:nvPicPr>
          <p:cNvPr id="2050" name="Picture 2" descr="ML and DL flow">
            <a:extLst>
              <a:ext uri="{FF2B5EF4-FFF2-40B4-BE49-F238E27FC236}">
                <a16:creationId xmlns:a16="http://schemas.microsoft.com/office/drawing/2014/main" id="{730EFE99-779D-4240-A6AF-369B1FB750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0362" y="1995488"/>
            <a:ext cx="7745303" cy="387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051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2AE6-7E3F-4962-9BA1-9542DC6D6273}"/>
              </a:ext>
            </a:extLst>
          </p:cNvPr>
          <p:cNvSpPr>
            <a:spLocks noGrp="1"/>
          </p:cNvSpPr>
          <p:nvPr>
            <p:ph type="title"/>
          </p:nvPr>
        </p:nvSpPr>
        <p:spPr/>
        <p:txBody>
          <a:bodyPr/>
          <a:lstStyle/>
          <a:p>
            <a:r>
              <a:rPr lang="en-US" dirty="0"/>
              <a:t>Overfitting - Dropout</a:t>
            </a:r>
          </a:p>
        </p:txBody>
      </p:sp>
      <p:sp>
        <p:nvSpPr>
          <p:cNvPr id="3" name="Content Placeholder 2">
            <a:extLst>
              <a:ext uri="{FF2B5EF4-FFF2-40B4-BE49-F238E27FC236}">
                <a16:creationId xmlns:a16="http://schemas.microsoft.com/office/drawing/2014/main" id="{4C1AD1F7-FA3A-40B0-BD2B-14D4B7EB8741}"/>
              </a:ext>
            </a:extLst>
          </p:cNvPr>
          <p:cNvSpPr>
            <a:spLocks noGrp="1"/>
          </p:cNvSpPr>
          <p:nvPr>
            <p:ph idx="1"/>
          </p:nvPr>
        </p:nvSpPr>
        <p:spPr>
          <a:xfrm>
            <a:off x="1097280" y="1845734"/>
            <a:ext cx="5605361" cy="3756076"/>
          </a:xfrm>
        </p:spPr>
        <p:txBody>
          <a:bodyPr>
            <a:normAutofit fontScale="92500" lnSpcReduction="10000"/>
          </a:bodyPr>
          <a:lstStyle/>
          <a:p>
            <a:pPr marL="457200" indent="-457200">
              <a:buFont typeface="+mj-lt"/>
              <a:buAutoNum type="arabicPeriod"/>
            </a:pPr>
            <a:r>
              <a:rPr lang="en-US" dirty="0"/>
              <a:t>Dropout is a regularization technique that prevents neural networks from overfitting. </a:t>
            </a:r>
          </a:p>
          <a:p>
            <a:pPr marL="457200" indent="-457200">
              <a:buFont typeface="+mj-lt"/>
              <a:buAutoNum type="arabicPeriod"/>
            </a:pPr>
            <a:r>
              <a:rPr lang="en-US" dirty="0"/>
              <a:t>Regularization methods like L1 and L2 reduce overfitting by modifying the cost function. Dropout on the other hand, modify the network itself. </a:t>
            </a:r>
          </a:p>
          <a:p>
            <a:pPr marL="457200" indent="-457200">
              <a:buFont typeface="+mj-lt"/>
              <a:buAutoNum type="arabicPeriod"/>
            </a:pPr>
            <a:r>
              <a:rPr lang="en-US" dirty="0"/>
              <a:t> It randomly drops neurons from the neural network during training in each iteration.</a:t>
            </a:r>
          </a:p>
          <a:p>
            <a:pPr marL="457200" indent="-457200">
              <a:buFont typeface="+mj-lt"/>
              <a:buAutoNum type="arabicPeriod"/>
            </a:pPr>
            <a:r>
              <a:rPr lang="en-US" dirty="0"/>
              <a:t> When we drop different sets of neurons, it’s equivalent to training different neural networks.</a:t>
            </a:r>
          </a:p>
          <a:p>
            <a:pPr marL="457200" indent="-457200">
              <a:buFont typeface="+mj-lt"/>
              <a:buAutoNum type="arabicPeriod"/>
            </a:pPr>
            <a:r>
              <a:rPr lang="en-US" dirty="0"/>
              <a:t> The different networks will overfit in different ways, so the net effect of dropout will be to reduce overfitting.</a:t>
            </a:r>
          </a:p>
        </p:txBody>
      </p:sp>
      <p:pic>
        <p:nvPicPr>
          <p:cNvPr id="26626" name="Picture 2" descr="Figure">
            <a:extLst>
              <a:ext uri="{FF2B5EF4-FFF2-40B4-BE49-F238E27FC236}">
                <a16:creationId xmlns:a16="http://schemas.microsoft.com/office/drawing/2014/main" id="{1EB97CA8-DC32-4233-BEB0-0D31DBC68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818" y="2300287"/>
            <a:ext cx="454342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457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2AE6-7E3F-4962-9BA1-9542DC6D6273}"/>
              </a:ext>
            </a:extLst>
          </p:cNvPr>
          <p:cNvSpPr>
            <a:spLocks noGrp="1"/>
          </p:cNvSpPr>
          <p:nvPr>
            <p:ph type="title"/>
          </p:nvPr>
        </p:nvSpPr>
        <p:spPr/>
        <p:txBody>
          <a:bodyPr/>
          <a:lstStyle/>
          <a:p>
            <a:r>
              <a:rPr lang="en-US" dirty="0"/>
              <a:t>Overfitting - Dropout</a:t>
            </a:r>
          </a:p>
        </p:txBody>
      </p:sp>
      <p:sp>
        <p:nvSpPr>
          <p:cNvPr id="3" name="Content Placeholder 2">
            <a:extLst>
              <a:ext uri="{FF2B5EF4-FFF2-40B4-BE49-F238E27FC236}">
                <a16:creationId xmlns:a16="http://schemas.microsoft.com/office/drawing/2014/main" id="{4C1AD1F7-FA3A-40B0-BD2B-14D4B7EB8741}"/>
              </a:ext>
            </a:extLst>
          </p:cNvPr>
          <p:cNvSpPr>
            <a:spLocks noGrp="1"/>
          </p:cNvSpPr>
          <p:nvPr>
            <p:ph idx="1"/>
          </p:nvPr>
        </p:nvSpPr>
        <p:spPr>
          <a:xfrm>
            <a:off x="1097280" y="1845734"/>
            <a:ext cx="6302489" cy="4075672"/>
          </a:xfrm>
        </p:spPr>
        <p:txBody>
          <a:bodyPr>
            <a:normAutofit lnSpcReduction="10000"/>
          </a:bodyPr>
          <a:lstStyle/>
          <a:p>
            <a:pPr marL="457200" indent="-457200">
              <a:buFont typeface="+mj-lt"/>
              <a:buAutoNum type="arabicPeriod"/>
            </a:pPr>
            <a:r>
              <a:rPr lang="en-US" dirty="0"/>
              <a:t>The term “dropout” refers to dropping out units (hidden and visible) in a neural network. </a:t>
            </a:r>
          </a:p>
          <a:p>
            <a:pPr marL="457200" indent="-457200">
              <a:buFont typeface="+mj-lt"/>
              <a:buAutoNum type="arabicPeriod"/>
            </a:pPr>
            <a:r>
              <a:rPr lang="en-US" dirty="0"/>
              <a:t>By dropping a unit out, we mean temporarily removing it from the network, along with all its incoming and outgoing connections, as shown in Figure.</a:t>
            </a:r>
          </a:p>
          <a:p>
            <a:pPr marL="457200" indent="-457200">
              <a:buFont typeface="+mj-lt"/>
              <a:buAutoNum type="arabicPeriod"/>
            </a:pPr>
            <a:r>
              <a:rPr lang="en-US" dirty="0"/>
              <a:t> The choice of which units to drop is random. </a:t>
            </a:r>
          </a:p>
          <a:p>
            <a:pPr marL="457200" indent="-457200">
              <a:buFont typeface="+mj-lt"/>
              <a:buAutoNum type="arabicPeriod"/>
            </a:pPr>
            <a:r>
              <a:rPr lang="en-US" dirty="0"/>
              <a:t>In the simplest case, each unit is retained with a fixed probability p independent of other units, where p can be chosen using a validation set or can simply be set at 0.5, which seems to be close to optimal for a wide range of networks and tasks. </a:t>
            </a:r>
          </a:p>
          <a:p>
            <a:pPr marL="457200" indent="-457200">
              <a:buFont typeface="+mj-lt"/>
              <a:buAutoNum type="arabicPeriod"/>
            </a:pPr>
            <a:r>
              <a:rPr lang="en-US" dirty="0"/>
              <a:t>For the input units, however, the optimal probability of retention is usually closer to 1 than to 0.5.</a:t>
            </a:r>
          </a:p>
        </p:txBody>
      </p:sp>
      <p:pic>
        <p:nvPicPr>
          <p:cNvPr id="27650" name="Picture 2" descr="Lei Mao's Log Book – Dropout Explained">
            <a:extLst>
              <a:ext uri="{FF2B5EF4-FFF2-40B4-BE49-F238E27FC236}">
                <a16:creationId xmlns:a16="http://schemas.microsoft.com/office/drawing/2014/main" id="{4B0C70A1-A7CE-4221-9401-1DCED2869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833" y="3326357"/>
            <a:ext cx="4086225"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372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42163"/>
            <a:ext cx="4393565" cy="559435"/>
          </a:xfrm>
          <a:prstGeom prst="rect">
            <a:avLst/>
          </a:prstGeom>
        </p:spPr>
        <p:txBody>
          <a:bodyPr vert="horz" wrap="square" lIns="0" tIns="12700" rIns="0" bIns="0" rtlCol="0">
            <a:spAutoFit/>
          </a:bodyPr>
          <a:lstStyle/>
          <a:p>
            <a:pPr marL="12700">
              <a:lnSpc>
                <a:spcPct val="100000"/>
              </a:lnSpc>
              <a:spcBef>
                <a:spcPts val="100"/>
              </a:spcBef>
            </a:pPr>
            <a:r>
              <a:rPr sz="3500" dirty="0"/>
              <a:t>Deep Learning</a:t>
            </a:r>
            <a:r>
              <a:rPr sz="3500" spc="-80" dirty="0"/>
              <a:t> </a:t>
            </a:r>
            <a:r>
              <a:rPr sz="3500" spc="-5" dirty="0"/>
              <a:t>Libraries</a:t>
            </a:r>
            <a:endParaRPr sz="3500"/>
          </a:p>
        </p:txBody>
      </p:sp>
      <p:sp>
        <p:nvSpPr>
          <p:cNvPr id="3" name="object 3"/>
          <p:cNvSpPr/>
          <p:nvPr/>
        </p:nvSpPr>
        <p:spPr>
          <a:xfrm>
            <a:off x="624840" y="1277111"/>
            <a:ext cx="4386072" cy="1962912"/>
          </a:xfrm>
          <a:prstGeom prst="rect">
            <a:avLst/>
          </a:prstGeom>
          <a:blipFill>
            <a:blip r:embed="rId2" cstate="print"/>
            <a:stretch>
              <a:fillRect/>
            </a:stretch>
          </a:blipFill>
        </p:spPr>
        <p:txBody>
          <a:bodyPr wrap="square" lIns="0" tIns="0" rIns="0" bIns="0" rtlCol="0"/>
          <a:lstStyle/>
          <a:p>
            <a:endParaRPr/>
          </a:p>
        </p:txBody>
      </p:sp>
      <p:graphicFrame>
        <p:nvGraphicFramePr>
          <p:cNvPr id="4" name="object 4"/>
          <p:cNvGraphicFramePr>
            <a:graphicFrameLocks noGrp="1"/>
          </p:cNvGraphicFramePr>
          <p:nvPr>
            <p:extLst>
              <p:ext uri="{D42A27DB-BD31-4B8C-83A1-F6EECF244321}">
                <p14:modId xmlns:p14="http://schemas.microsoft.com/office/powerpoint/2010/main" val="1768207512"/>
              </p:ext>
            </p:extLst>
          </p:nvPr>
        </p:nvGraphicFramePr>
        <p:xfrm>
          <a:off x="1133133" y="3784347"/>
          <a:ext cx="9189428" cy="2464054"/>
        </p:xfrm>
        <a:graphic>
          <a:graphicData uri="http://schemas.openxmlformats.org/drawingml/2006/table">
            <a:tbl>
              <a:tblPr firstRow="1" bandRow="1">
                <a:tableStyleId>{2D5ABB26-0587-4C30-8999-92F81FD0307C}</a:tableStyleId>
              </a:tblPr>
              <a:tblGrid>
                <a:gridCol w="1837886">
                  <a:extLst>
                    <a:ext uri="{9D8B030D-6E8A-4147-A177-3AD203B41FA5}">
                      <a16:colId xmlns:a16="http://schemas.microsoft.com/office/drawing/2014/main" val="20000"/>
                    </a:ext>
                  </a:extLst>
                </a:gridCol>
                <a:gridCol w="1837886">
                  <a:extLst>
                    <a:ext uri="{9D8B030D-6E8A-4147-A177-3AD203B41FA5}">
                      <a16:colId xmlns:a16="http://schemas.microsoft.com/office/drawing/2014/main" val="20001"/>
                    </a:ext>
                  </a:extLst>
                </a:gridCol>
                <a:gridCol w="1837886">
                  <a:extLst>
                    <a:ext uri="{9D8B030D-6E8A-4147-A177-3AD203B41FA5}">
                      <a16:colId xmlns:a16="http://schemas.microsoft.com/office/drawing/2014/main" val="20002"/>
                    </a:ext>
                  </a:extLst>
                </a:gridCol>
                <a:gridCol w="1837885">
                  <a:extLst>
                    <a:ext uri="{9D8B030D-6E8A-4147-A177-3AD203B41FA5}">
                      <a16:colId xmlns:a16="http://schemas.microsoft.com/office/drawing/2014/main" val="20003"/>
                    </a:ext>
                  </a:extLst>
                </a:gridCol>
                <a:gridCol w="1837885">
                  <a:extLst>
                    <a:ext uri="{9D8B030D-6E8A-4147-A177-3AD203B41FA5}">
                      <a16:colId xmlns:a16="http://schemas.microsoft.com/office/drawing/2014/main" val="20004"/>
                    </a:ext>
                  </a:extLst>
                </a:gridCol>
              </a:tblGrid>
              <a:tr h="352003">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1440">
                        <a:lnSpc>
                          <a:spcPct val="100000"/>
                        </a:lnSpc>
                        <a:spcBef>
                          <a:spcPts val="245"/>
                        </a:spcBef>
                      </a:pPr>
                      <a:r>
                        <a:rPr sz="1800" b="1" spc="-20" dirty="0">
                          <a:solidFill>
                            <a:srgbClr val="FFFFFF"/>
                          </a:solidFill>
                          <a:latin typeface="Carlito"/>
                          <a:cs typeface="Carlito"/>
                        </a:rPr>
                        <a:t>Caffe</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2075">
                        <a:lnSpc>
                          <a:spcPct val="100000"/>
                        </a:lnSpc>
                        <a:spcBef>
                          <a:spcPts val="245"/>
                        </a:spcBef>
                      </a:pPr>
                      <a:r>
                        <a:rPr sz="1800" b="1" spc="-40" dirty="0">
                          <a:solidFill>
                            <a:srgbClr val="FFFFFF"/>
                          </a:solidFill>
                          <a:latin typeface="Carlito"/>
                          <a:cs typeface="Carlito"/>
                        </a:rPr>
                        <a:t>Torch</a:t>
                      </a:r>
                      <a:endParaRPr sz="1800" dirty="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2075">
                        <a:lnSpc>
                          <a:spcPct val="100000"/>
                        </a:lnSpc>
                        <a:spcBef>
                          <a:spcPts val="245"/>
                        </a:spcBef>
                      </a:pPr>
                      <a:r>
                        <a:rPr sz="1800" b="1" spc="-5" dirty="0">
                          <a:solidFill>
                            <a:srgbClr val="FFFFFF"/>
                          </a:solidFill>
                          <a:latin typeface="Carlito"/>
                          <a:cs typeface="Carlito"/>
                        </a:rPr>
                        <a:t>Theano</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2075">
                        <a:lnSpc>
                          <a:spcPct val="100000"/>
                        </a:lnSpc>
                        <a:spcBef>
                          <a:spcPts val="245"/>
                        </a:spcBef>
                      </a:pPr>
                      <a:r>
                        <a:rPr sz="1800" b="1" spc="-20" dirty="0">
                          <a:solidFill>
                            <a:srgbClr val="FFFFFF"/>
                          </a:solidFill>
                          <a:latin typeface="Carlito"/>
                          <a:cs typeface="Carlito"/>
                        </a:rPr>
                        <a:t>Tensorflow</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352002">
                <a:tc>
                  <a:txBody>
                    <a:bodyPr/>
                    <a:lstStyle/>
                    <a:p>
                      <a:pPr marL="91440">
                        <a:lnSpc>
                          <a:spcPct val="100000"/>
                        </a:lnSpc>
                        <a:spcBef>
                          <a:spcPts val="245"/>
                        </a:spcBef>
                      </a:pPr>
                      <a:r>
                        <a:rPr sz="1800" spc="-5" dirty="0">
                          <a:latin typeface="Carlito"/>
                          <a:cs typeface="Carlito"/>
                        </a:rPr>
                        <a:t>Language</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1440">
                        <a:lnSpc>
                          <a:spcPct val="100000"/>
                        </a:lnSpc>
                        <a:spcBef>
                          <a:spcPts val="245"/>
                        </a:spcBef>
                      </a:pPr>
                      <a:r>
                        <a:rPr sz="1800" dirty="0">
                          <a:latin typeface="Carlito"/>
                          <a:cs typeface="Carlito"/>
                        </a:rPr>
                        <a:t>C++</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2075">
                        <a:lnSpc>
                          <a:spcPct val="100000"/>
                        </a:lnSpc>
                        <a:spcBef>
                          <a:spcPts val="245"/>
                        </a:spcBef>
                      </a:pPr>
                      <a:r>
                        <a:rPr sz="1800" spc="-5" dirty="0">
                          <a:latin typeface="Carlito"/>
                          <a:cs typeface="Carlito"/>
                        </a:rPr>
                        <a:t>Lua</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2075">
                        <a:lnSpc>
                          <a:spcPct val="100000"/>
                        </a:lnSpc>
                        <a:spcBef>
                          <a:spcPts val="245"/>
                        </a:spcBef>
                      </a:pPr>
                      <a:r>
                        <a:rPr sz="1800" dirty="0">
                          <a:latin typeface="Carlito"/>
                          <a:cs typeface="Carlito"/>
                        </a:rPr>
                        <a:t>Python</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2075">
                        <a:lnSpc>
                          <a:spcPct val="100000"/>
                        </a:lnSpc>
                        <a:spcBef>
                          <a:spcPts val="245"/>
                        </a:spcBef>
                      </a:pPr>
                      <a:r>
                        <a:rPr sz="1800" dirty="0">
                          <a:latin typeface="Carlito"/>
                          <a:cs typeface="Carlito"/>
                        </a:rPr>
                        <a:t>Python</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352003">
                <a:tc>
                  <a:txBody>
                    <a:bodyPr/>
                    <a:lstStyle/>
                    <a:p>
                      <a:pPr marL="91440">
                        <a:lnSpc>
                          <a:spcPct val="100000"/>
                        </a:lnSpc>
                        <a:spcBef>
                          <a:spcPts val="250"/>
                        </a:spcBef>
                      </a:pPr>
                      <a:r>
                        <a:rPr sz="1800" spc="-5" dirty="0">
                          <a:latin typeface="Carlito"/>
                          <a:cs typeface="Carlito"/>
                        </a:rPr>
                        <a:t>Multi-GPU</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50"/>
                        </a:spcBef>
                      </a:pPr>
                      <a:r>
                        <a:rPr sz="1800" spc="-45" dirty="0">
                          <a:latin typeface="Carlito"/>
                          <a:cs typeface="Carlito"/>
                        </a:rPr>
                        <a:t>Yes</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2075">
                        <a:lnSpc>
                          <a:spcPct val="100000"/>
                        </a:lnSpc>
                        <a:spcBef>
                          <a:spcPts val="250"/>
                        </a:spcBef>
                      </a:pPr>
                      <a:r>
                        <a:rPr sz="1800" spc="-45" dirty="0">
                          <a:latin typeface="Carlito"/>
                          <a:cs typeface="Carlito"/>
                        </a:rPr>
                        <a:t>Yes</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2075">
                        <a:lnSpc>
                          <a:spcPct val="100000"/>
                        </a:lnSpc>
                        <a:spcBef>
                          <a:spcPts val="250"/>
                        </a:spcBef>
                      </a:pPr>
                      <a:r>
                        <a:rPr sz="1800" spc="-5" dirty="0">
                          <a:latin typeface="Carlito"/>
                          <a:cs typeface="Carlito"/>
                        </a:rPr>
                        <a:t>OK</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2075">
                        <a:lnSpc>
                          <a:spcPct val="100000"/>
                        </a:lnSpc>
                        <a:spcBef>
                          <a:spcPts val="250"/>
                        </a:spcBef>
                      </a:pPr>
                      <a:r>
                        <a:rPr sz="1800" spc="-45" dirty="0">
                          <a:latin typeface="Carlito"/>
                          <a:cs typeface="Carlito"/>
                        </a:rPr>
                        <a:t>Yes</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352002">
                <a:tc>
                  <a:txBody>
                    <a:bodyPr/>
                    <a:lstStyle/>
                    <a:p>
                      <a:pPr marL="91440">
                        <a:lnSpc>
                          <a:spcPct val="100000"/>
                        </a:lnSpc>
                        <a:spcBef>
                          <a:spcPts val="245"/>
                        </a:spcBef>
                      </a:pPr>
                      <a:r>
                        <a:rPr sz="1800" spc="-10" dirty="0">
                          <a:latin typeface="Carlito"/>
                          <a:cs typeface="Carlito"/>
                        </a:rPr>
                        <a:t>Readability</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1440">
                        <a:lnSpc>
                          <a:spcPct val="100000"/>
                        </a:lnSpc>
                        <a:spcBef>
                          <a:spcPts val="245"/>
                        </a:spcBef>
                      </a:pPr>
                      <a:r>
                        <a:rPr sz="1800" spc="-45" dirty="0">
                          <a:latin typeface="Carlito"/>
                          <a:cs typeface="Carlito"/>
                        </a:rPr>
                        <a:t>Yes</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2075">
                        <a:lnSpc>
                          <a:spcPct val="100000"/>
                        </a:lnSpc>
                        <a:spcBef>
                          <a:spcPts val="245"/>
                        </a:spcBef>
                      </a:pPr>
                      <a:r>
                        <a:rPr sz="1800" spc="-45" dirty="0">
                          <a:latin typeface="Carlito"/>
                          <a:cs typeface="Carlito"/>
                        </a:rPr>
                        <a:t>Yes</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2075">
                        <a:lnSpc>
                          <a:spcPct val="100000"/>
                        </a:lnSpc>
                        <a:spcBef>
                          <a:spcPts val="245"/>
                        </a:spcBef>
                      </a:pPr>
                      <a:r>
                        <a:rPr sz="1800" spc="-95" dirty="0">
                          <a:latin typeface="Carlito"/>
                          <a:cs typeface="Carlito"/>
                        </a:rPr>
                        <a:t>V.</a:t>
                      </a:r>
                      <a:r>
                        <a:rPr sz="1800" spc="-10" dirty="0">
                          <a:latin typeface="Carlito"/>
                          <a:cs typeface="Carlito"/>
                        </a:rPr>
                        <a:t> </a:t>
                      </a:r>
                      <a:r>
                        <a:rPr sz="1800" spc="-15" dirty="0">
                          <a:latin typeface="Carlito"/>
                          <a:cs typeface="Carlito"/>
                        </a:rPr>
                        <a:t>Poor</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2075">
                        <a:lnSpc>
                          <a:spcPct val="100000"/>
                        </a:lnSpc>
                        <a:spcBef>
                          <a:spcPts val="245"/>
                        </a:spcBef>
                      </a:pPr>
                      <a:r>
                        <a:rPr sz="1800" spc="-95" dirty="0">
                          <a:latin typeface="Carlito"/>
                          <a:cs typeface="Carlito"/>
                        </a:rPr>
                        <a:t>V.</a:t>
                      </a:r>
                      <a:r>
                        <a:rPr sz="1800" spc="-5" dirty="0">
                          <a:latin typeface="Carlito"/>
                          <a:cs typeface="Carlito"/>
                        </a:rPr>
                        <a:t> </a:t>
                      </a:r>
                      <a:r>
                        <a:rPr sz="1800" spc="-15" dirty="0">
                          <a:latin typeface="Carlito"/>
                          <a:cs typeface="Carlito"/>
                        </a:rPr>
                        <a:t>Poor</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r h="352039">
                <a:tc>
                  <a:txBody>
                    <a:bodyPr/>
                    <a:lstStyle/>
                    <a:p>
                      <a:pPr marL="91440">
                        <a:lnSpc>
                          <a:spcPct val="100000"/>
                        </a:lnSpc>
                        <a:spcBef>
                          <a:spcPts val="245"/>
                        </a:spcBef>
                      </a:pPr>
                      <a:r>
                        <a:rPr sz="1800" spc="-10" dirty="0">
                          <a:latin typeface="Carlito"/>
                          <a:cs typeface="Carlito"/>
                        </a:rPr>
                        <a:t>Complex</a:t>
                      </a:r>
                      <a:r>
                        <a:rPr sz="1800" spc="-15" dirty="0">
                          <a:latin typeface="Carlito"/>
                          <a:cs typeface="Carlito"/>
                        </a:rPr>
                        <a:t> </a:t>
                      </a:r>
                      <a:r>
                        <a:rPr sz="1800" dirty="0">
                          <a:latin typeface="Carlito"/>
                          <a:cs typeface="Carlito"/>
                        </a:rPr>
                        <a:t>models</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45"/>
                        </a:spcBef>
                      </a:pPr>
                      <a:r>
                        <a:rPr sz="1800" dirty="0">
                          <a:latin typeface="Carlito"/>
                          <a:cs typeface="Carlito"/>
                        </a:rPr>
                        <a:t>No</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2075">
                        <a:lnSpc>
                          <a:spcPct val="100000"/>
                        </a:lnSpc>
                        <a:spcBef>
                          <a:spcPts val="245"/>
                        </a:spcBef>
                      </a:pPr>
                      <a:r>
                        <a:rPr sz="1800" spc="-45" dirty="0">
                          <a:latin typeface="Carlito"/>
                          <a:cs typeface="Carlito"/>
                        </a:rPr>
                        <a:t>Yes</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2075">
                        <a:lnSpc>
                          <a:spcPct val="100000"/>
                        </a:lnSpc>
                        <a:spcBef>
                          <a:spcPts val="245"/>
                        </a:spcBef>
                      </a:pPr>
                      <a:r>
                        <a:rPr sz="1800" spc="-45" dirty="0">
                          <a:latin typeface="Carlito"/>
                          <a:cs typeface="Carlito"/>
                        </a:rPr>
                        <a:t>Yes</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2075">
                        <a:lnSpc>
                          <a:spcPct val="100000"/>
                        </a:lnSpc>
                        <a:spcBef>
                          <a:spcPts val="245"/>
                        </a:spcBef>
                      </a:pPr>
                      <a:r>
                        <a:rPr sz="1800" spc="-45" dirty="0">
                          <a:latin typeface="Carlito"/>
                          <a:cs typeface="Carlito"/>
                        </a:rPr>
                        <a:t>Yes</a:t>
                      </a:r>
                      <a:endParaRPr sz="1800">
                        <a:latin typeface="Carlito"/>
                        <a:cs typeface="Carlito"/>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4"/>
                  </a:ext>
                </a:extLst>
              </a:tr>
              <a:tr h="352003">
                <a:tc>
                  <a:txBody>
                    <a:bodyPr/>
                    <a:lstStyle/>
                    <a:p>
                      <a:pPr marL="91440">
                        <a:lnSpc>
                          <a:spcPct val="100000"/>
                        </a:lnSpc>
                        <a:spcBef>
                          <a:spcPts val="250"/>
                        </a:spcBef>
                      </a:pPr>
                      <a:r>
                        <a:rPr sz="1800" spc="-10" dirty="0">
                          <a:latin typeface="Carlito"/>
                          <a:cs typeface="Carlito"/>
                        </a:rPr>
                        <a:t>Visualization</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1440">
                        <a:lnSpc>
                          <a:spcPct val="100000"/>
                        </a:lnSpc>
                        <a:spcBef>
                          <a:spcPts val="250"/>
                        </a:spcBef>
                      </a:pPr>
                      <a:r>
                        <a:rPr sz="1800" dirty="0">
                          <a:latin typeface="Carlito"/>
                          <a:cs typeface="Carlito"/>
                        </a:rPr>
                        <a:t>No</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2075">
                        <a:lnSpc>
                          <a:spcPct val="100000"/>
                        </a:lnSpc>
                        <a:spcBef>
                          <a:spcPts val="250"/>
                        </a:spcBef>
                      </a:pPr>
                      <a:r>
                        <a:rPr sz="1800" spc="-5" dirty="0">
                          <a:latin typeface="Carlito"/>
                          <a:cs typeface="Carlito"/>
                        </a:rPr>
                        <a:t>OK</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2075">
                        <a:lnSpc>
                          <a:spcPct val="100000"/>
                        </a:lnSpc>
                        <a:spcBef>
                          <a:spcPts val="250"/>
                        </a:spcBef>
                      </a:pPr>
                      <a:r>
                        <a:rPr sz="1800" dirty="0">
                          <a:latin typeface="Carlito"/>
                          <a:cs typeface="Carlito"/>
                        </a:rPr>
                        <a:t>No</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2075">
                        <a:lnSpc>
                          <a:spcPct val="100000"/>
                        </a:lnSpc>
                        <a:spcBef>
                          <a:spcPts val="250"/>
                        </a:spcBef>
                      </a:pPr>
                      <a:r>
                        <a:rPr sz="1800" spc="-45" dirty="0">
                          <a:latin typeface="Carlito"/>
                          <a:cs typeface="Carlito"/>
                        </a:rPr>
                        <a:t>Yes</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5"/>
                  </a:ext>
                </a:extLst>
              </a:tr>
              <a:tr h="352002">
                <a:tc>
                  <a:txBody>
                    <a:bodyPr/>
                    <a:lstStyle/>
                    <a:p>
                      <a:pPr marL="91440">
                        <a:lnSpc>
                          <a:spcPct val="100000"/>
                        </a:lnSpc>
                        <a:spcBef>
                          <a:spcPts val="250"/>
                        </a:spcBef>
                      </a:pPr>
                      <a:r>
                        <a:rPr sz="1800" spc="-25" dirty="0">
                          <a:latin typeface="Carlito"/>
                          <a:cs typeface="Carlito"/>
                        </a:rPr>
                        <a:t>Training</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50"/>
                        </a:spcBef>
                      </a:pPr>
                      <a:r>
                        <a:rPr sz="1800" spc="-10" dirty="0">
                          <a:latin typeface="Carlito"/>
                          <a:cs typeface="Carlito"/>
                        </a:rPr>
                        <a:t>Windows/Linux</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2075">
                        <a:lnSpc>
                          <a:spcPct val="100000"/>
                        </a:lnSpc>
                        <a:spcBef>
                          <a:spcPts val="250"/>
                        </a:spcBef>
                      </a:pPr>
                      <a:r>
                        <a:rPr sz="1800" spc="-5" dirty="0">
                          <a:latin typeface="Carlito"/>
                          <a:cs typeface="Carlito"/>
                        </a:rPr>
                        <a:t>Linux</a:t>
                      </a:r>
                      <a:r>
                        <a:rPr sz="1800" dirty="0">
                          <a:latin typeface="Carlito"/>
                          <a:cs typeface="Carlito"/>
                        </a:rPr>
                        <a:t> </a:t>
                      </a:r>
                      <a:r>
                        <a:rPr sz="1800" spc="-5" dirty="0">
                          <a:latin typeface="Carlito"/>
                          <a:cs typeface="Carlito"/>
                        </a:rPr>
                        <a:t>only</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2075">
                        <a:lnSpc>
                          <a:spcPct val="100000"/>
                        </a:lnSpc>
                        <a:spcBef>
                          <a:spcPts val="250"/>
                        </a:spcBef>
                      </a:pPr>
                      <a:r>
                        <a:rPr sz="1800" spc="-10" dirty="0">
                          <a:latin typeface="Carlito"/>
                          <a:cs typeface="Carlito"/>
                        </a:rPr>
                        <a:t>Windows/Linux</a:t>
                      </a:r>
                      <a:endParaRPr sz="180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2075">
                        <a:lnSpc>
                          <a:spcPct val="100000"/>
                        </a:lnSpc>
                        <a:spcBef>
                          <a:spcPts val="250"/>
                        </a:spcBef>
                      </a:pPr>
                      <a:r>
                        <a:rPr lang="en-US" sz="1800" spc="-5" dirty="0">
                          <a:latin typeface="Carlito"/>
                          <a:cs typeface="Carlito"/>
                        </a:rPr>
                        <a:t>Windows/</a:t>
                      </a:r>
                      <a:r>
                        <a:rPr sz="1800" spc="-5" dirty="0">
                          <a:latin typeface="Carlito"/>
                          <a:cs typeface="Carlito"/>
                        </a:rPr>
                        <a:t>Linux </a:t>
                      </a:r>
                      <a:endParaRPr sz="1800" dirty="0">
                        <a:latin typeface="Carlito"/>
                        <a:cs typeface="Carlito"/>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6"/>
                  </a:ext>
                </a:extLst>
              </a:tr>
            </a:tbl>
          </a:graphicData>
        </a:graphic>
      </p:graphicFrame>
      <p:sp>
        <p:nvSpPr>
          <p:cNvPr id="5" name="object 5"/>
          <p:cNvSpPr/>
          <p:nvPr/>
        </p:nvSpPr>
        <p:spPr>
          <a:xfrm>
            <a:off x="6589776" y="1306067"/>
            <a:ext cx="4600956" cy="168554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42163"/>
            <a:ext cx="4393565" cy="559435"/>
          </a:xfrm>
          <a:prstGeom prst="rect">
            <a:avLst/>
          </a:prstGeom>
        </p:spPr>
        <p:txBody>
          <a:bodyPr vert="horz" wrap="square" lIns="0" tIns="12700" rIns="0" bIns="0" rtlCol="0">
            <a:spAutoFit/>
          </a:bodyPr>
          <a:lstStyle/>
          <a:p>
            <a:pPr marL="12700">
              <a:lnSpc>
                <a:spcPct val="100000"/>
              </a:lnSpc>
              <a:spcBef>
                <a:spcPts val="100"/>
              </a:spcBef>
            </a:pPr>
            <a:r>
              <a:rPr sz="3500" dirty="0"/>
              <a:t>Deep Learning</a:t>
            </a:r>
            <a:r>
              <a:rPr sz="3500" spc="-80" dirty="0"/>
              <a:t> </a:t>
            </a:r>
            <a:r>
              <a:rPr sz="3500" spc="-5" dirty="0"/>
              <a:t>Libraries</a:t>
            </a:r>
            <a:endParaRPr sz="3500"/>
          </a:p>
        </p:txBody>
      </p:sp>
      <p:sp>
        <p:nvSpPr>
          <p:cNvPr id="3" name="object 3"/>
          <p:cNvSpPr/>
          <p:nvPr/>
        </p:nvSpPr>
        <p:spPr>
          <a:xfrm>
            <a:off x="495300" y="1097280"/>
            <a:ext cx="5379720" cy="286194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033259" y="4370832"/>
            <a:ext cx="2893462" cy="14097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78ADA-740E-6642-9C12-77CCB6348E5B}"/>
              </a:ext>
            </a:extLst>
          </p:cNvPr>
          <p:cNvSpPr>
            <a:spLocks noGrp="1"/>
          </p:cNvSpPr>
          <p:nvPr>
            <p:ph type="title"/>
          </p:nvPr>
        </p:nvSpPr>
        <p:spPr/>
        <p:txBody>
          <a:bodyPr/>
          <a:lstStyle/>
          <a:p>
            <a:r>
              <a:rPr lang="en-US" dirty="0"/>
              <a:t>Set up</a:t>
            </a:r>
          </a:p>
        </p:txBody>
      </p:sp>
      <p:sp>
        <p:nvSpPr>
          <p:cNvPr id="3" name="Content Placeholder 2">
            <a:extLst>
              <a:ext uri="{FF2B5EF4-FFF2-40B4-BE49-F238E27FC236}">
                <a16:creationId xmlns:a16="http://schemas.microsoft.com/office/drawing/2014/main" id="{908663EF-23A8-774F-BC97-2F12F6A411FE}"/>
              </a:ext>
            </a:extLst>
          </p:cNvPr>
          <p:cNvSpPr>
            <a:spLocks noGrp="1"/>
          </p:cNvSpPr>
          <p:nvPr>
            <p:ph type="body" idx="1"/>
          </p:nvPr>
        </p:nvSpPr>
        <p:spPr/>
        <p:txBody>
          <a:bodyPr/>
          <a:lstStyle/>
          <a:p>
            <a:pPr marL="457200" indent="-457200">
              <a:buFont typeface="+mj-lt"/>
              <a:buAutoNum type="arabicPeriod"/>
            </a:pPr>
            <a:r>
              <a:rPr lang="en-US" dirty="0"/>
              <a:t>Prerequisites: Anaconda </a:t>
            </a:r>
          </a:p>
          <a:p>
            <a:pPr marL="457200" indent="-457200">
              <a:buFont typeface="+mj-lt"/>
              <a:buAutoNum type="arabicPeriod"/>
            </a:pPr>
            <a:r>
              <a:rPr lang="en-US" dirty="0" err="1"/>
              <a:t>Tensorflow</a:t>
            </a:r>
            <a:r>
              <a:rPr lang="en-US" dirty="0"/>
              <a:t> and </a:t>
            </a:r>
            <a:r>
              <a:rPr lang="en-US" dirty="0" err="1"/>
              <a:t>keras</a:t>
            </a:r>
            <a:r>
              <a:rPr lang="en-US" dirty="0"/>
              <a:t> installation :  </a:t>
            </a:r>
            <a:r>
              <a:rPr lang="en-US" dirty="0">
                <a:hlinkClick r:id="rId2"/>
              </a:rPr>
              <a:t>https://towardsdatascience.com/https-medium-com-ekapope-v-install-tensorflow-and-keras-using-anaconda-navigator-without-command-line-b0bc41dbd038</a:t>
            </a:r>
            <a:endParaRPr lang="en-US" dirty="0"/>
          </a:p>
          <a:p>
            <a:pPr marL="457200" indent="-457200">
              <a:buFont typeface="+mj-lt"/>
              <a:buAutoNum type="arabicPeriod"/>
            </a:pPr>
            <a:r>
              <a:rPr lang="en-US" dirty="0"/>
              <a:t>If you have GPU, install </a:t>
            </a:r>
            <a:r>
              <a:rPr lang="en-US" dirty="0" err="1"/>
              <a:t>tensorflow</a:t>
            </a:r>
            <a:r>
              <a:rPr lang="en-US" dirty="0"/>
              <a:t> GPU. Can also handle multiple GPU</a:t>
            </a:r>
          </a:p>
          <a:p>
            <a:endParaRPr lang="en-US" dirty="0"/>
          </a:p>
        </p:txBody>
      </p:sp>
    </p:spTree>
    <p:extLst>
      <p:ext uri="{BB962C8B-B14F-4D97-AF65-F5344CB8AC3E}">
        <p14:creationId xmlns:p14="http://schemas.microsoft.com/office/powerpoint/2010/main" val="10753388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698247"/>
            <a:ext cx="9390381" cy="551433"/>
          </a:xfrm>
          <a:prstGeom prst="rect">
            <a:avLst/>
          </a:prstGeom>
        </p:spPr>
        <p:txBody>
          <a:bodyPr vert="horz" wrap="square" lIns="0" tIns="12700" rIns="0" bIns="0" rtlCol="0">
            <a:spAutoFit/>
          </a:bodyPr>
          <a:lstStyle/>
          <a:p>
            <a:pPr marL="12700">
              <a:lnSpc>
                <a:spcPct val="100000"/>
              </a:lnSpc>
              <a:spcBef>
                <a:spcPts val="100"/>
              </a:spcBef>
            </a:pPr>
            <a:r>
              <a:rPr lang="en-US" sz="3500" dirty="0"/>
              <a:t>           </a:t>
            </a:r>
            <a:r>
              <a:rPr sz="3500" dirty="0"/>
              <a:t>Let us look at </a:t>
            </a:r>
            <a:r>
              <a:rPr sz="3500" spc="-40" dirty="0"/>
              <a:t>Tensor </a:t>
            </a:r>
            <a:r>
              <a:rPr sz="3500" dirty="0"/>
              <a:t>Flow &amp;</a:t>
            </a:r>
            <a:r>
              <a:rPr sz="3500" spc="-140" dirty="0"/>
              <a:t> </a:t>
            </a:r>
            <a:r>
              <a:rPr sz="3500" dirty="0" err="1"/>
              <a:t>Keras</a:t>
            </a:r>
            <a:r>
              <a:rPr lang="en-US" sz="3500" dirty="0"/>
              <a:t> example</a:t>
            </a:r>
            <a:endParaRPr sz="3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B112B-8012-4262-887B-05C7C49E73FC}"/>
              </a:ext>
            </a:extLst>
          </p:cNvPr>
          <p:cNvSpPr>
            <a:spLocks noGrp="1"/>
          </p:cNvSpPr>
          <p:nvPr>
            <p:ph type="title"/>
          </p:nvPr>
        </p:nvSpPr>
        <p:spPr/>
        <p:txBody>
          <a:bodyPr/>
          <a:lstStyle/>
          <a:p>
            <a:r>
              <a:rPr lang="en-US" dirty="0"/>
              <a:t>ML vs DL</a:t>
            </a:r>
          </a:p>
        </p:txBody>
      </p:sp>
      <p:sp>
        <p:nvSpPr>
          <p:cNvPr id="3" name="Content Placeholder 2">
            <a:extLst>
              <a:ext uri="{FF2B5EF4-FFF2-40B4-BE49-F238E27FC236}">
                <a16:creationId xmlns:a16="http://schemas.microsoft.com/office/drawing/2014/main" id="{0A871425-E4C5-4288-B426-F7267718CD26}"/>
              </a:ext>
            </a:extLst>
          </p:cNvPr>
          <p:cNvSpPr>
            <a:spLocks noGrp="1"/>
          </p:cNvSpPr>
          <p:nvPr>
            <p:ph idx="1"/>
          </p:nvPr>
        </p:nvSpPr>
        <p:spPr/>
        <p:txBody>
          <a:bodyPr/>
          <a:lstStyle/>
          <a:p>
            <a:pPr marL="457200" indent="-457200">
              <a:buFont typeface="+mj-lt"/>
              <a:buAutoNum type="arabicPeriod"/>
            </a:pPr>
            <a:r>
              <a:rPr lang="en-US" dirty="0"/>
              <a:t>Data Dependencies</a:t>
            </a:r>
          </a:p>
          <a:p>
            <a:pPr marL="457200" indent="-457200">
              <a:buFont typeface="+mj-lt"/>
              <a:buAutoNum type="arabicPeriod"/>
            </a:pPr>
            <a:r>
              <a:rPr lang="en-US" dirty="0"/>
              <a:t>Hardware Dependencies</a:t>
            </a:r>
          </a:p>
          <a:p>
            <a:pPr marL="457200" indent="-457200">
              <a:buFont typeface="+mj-lt"/>
              <a:buAutoNum type="arabicPeriod"/>
            </a:pPr>
            <a:r>
              <a:rPr lang="en-US" dirty="0"/>
              <a:t>Execution time</a:t>
            </a:r>
          </a:p>
          <a:p>
            <a:pPr marL="457200" indent="-457200">
              <a:buFont typeface="+mj-lt"/>
              <a:buAutoNum type="arabicPeriod"/>
            </a:pPr>
            <a:r>
              <a:rPr lang="en-US" dirty="0"/>
              <a:t>Feature engineering</a:t>
            </a:r>
          </a:p>
          <a:p>
            <a:pPr marL="457200" indent="-457200">
              <a:buFont typeface="+mj-lt"/>
              <a:buAutoNum type="arabicPeriod"/>
            </a:pPr>
            <a:r>
              <a:rPr lang="en-US" dirty="0"/>
              <a:t>Problem Solving approach</a:t>
            </a:r>
          </a:p>
          <a:p>
            <a:pPr marL="457200" indent="-457200">
              <a:buFont typeface="+mj-lt"/>
              <a:buAutoNum type="arabicPeriod"/>
            </a:pPr>
            <a:r>
              <a:rPr lang="en-US" dirty="0"/>
              <a:t>Interpretability</a:t>
            </a:r>
          </a:p>
          <a:p>
            <a:pPr marL="0" indent="0">
              <a:buNone/>
            </a:pPr>
            <a:endParaRPr lang="en-US" b="1"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pic>
        <p:nvPicPr>
          <p:cNvPr id="4" name="Picture 3">
            <a:extLst>
              <a:ext uri="{FF2B5EF4-FFF2-40B4-BE49-F238E27FC236}">
                <a16:creationId xmlns:a16="http://schemas.microsoft.com/office/drawing/2014/main" id="{38A928E0-276D-43F1-B365-A8ACC51A61F6}"/>
              </a:ext>
            </a:extLst>
          </p:cNvPr>
          <p:cNvPicPr>
            <a:picLocks noChangeAspect="1"/>
          </p:cNvPicPr>
          <p:nvPr/>
        </p:nvPicPr>
        <p:blipFill>
          <a:blip r:embed="rId2"/>
          <a:stretch>
            <a:fillRect/>
          </a:stretch>
        </p:blipFill>
        <p:spPr>
          <a:xfrm>
            <a:off x="1097280" y="1814003"/>
            <a:ext cx="8366316" cy="4441150"/>
          </a:xfrm>
          <a:prstGeom prst="rect">
            <a:avLst/>
          </a:prstGeom>
        </p:spPr>
      </p:pic>
    </p:spTree>
    <p:extLst>
      <p:ext uri="{BB962C8B-B14F-4D97-AF65-F5344CB8AC3E}">
        <p14:creationId xmlns:p14="http://schemas.microsoft.com/office/powerpoint/2010/main" val="240605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26C-54CD-4524-AFBD-75C3D5AF81FA}"/>
              </a:ext>
            </a:extLst>
          </p:cNvPr>
          <p:cNvSpPr>
            <a:spLocks noGrp="1"/>
          </p:cNvSpPr>
          <p:nvPr>
            <p:ph type="title"/>
          </p:nvPr>
        </p:nvSpPr>
        <p:spPr>
          <a:xfrm>
            <a:off x="1097280" y="286603"/>
            <a:ext cx="10058400" cy="1450757"/>
          </a:xfrm>
        </p:spPr>
        <p:txBody>
          <a:bodyPr/>
          <a:lstStyle/>
          <a:p>
            <a:r>
              <a:rPr lang="en-US" dirty="0"/>
              <a:t>The Human Brain</a:t>
            </a:r>
          </a:p>
        </p:txBody>
      </p:sp>
      <p:sp>
        <p:nvSpPr>
          <p:cNvPr id="3" name="Content Placeholder 2">
            <a:extLst>
              <a:ext uri="{FF2B5EF4-FFF2-40B4-BE49-F238E27FC236}">
                <a16:creationId xmlns:a16="http://schemas.microsoft.com/office/drawing/2014/main" id="{D22BADD4-11EB-45B9-8196-C7D250A1509B}"/>
              </a:ext>
            </a:extLst>
          </p:cNvPr>
          <p:cNvSpPr>
            <a:spLocks noGrp="1"/>
          </p:cNvSpPr>
          <p:nvPr>
            <p:ph idx="1"/>
          </p:nvPr>
        </p:nvSpPr>
        <p:spPr>
          <a:xfrm>
            <a:off x="1097280" y="1845734"/>
            <a:ext cx="10058400" cy="4023360"/>
          </a:xfrm>
        </p:spPr>
        <p:txBody>
          <a:bodyPr/>
          <a:lstStyle/>
          <a:p>
            <a:pPr marL="457200" indent="-457200">
              <a:buFont typeface="+mj-lt"/>
              <a:buAutoNum type="arabicPeriod"/>
            </a:pPr>
            <a:r>
              <a:rPr lang="en-US" dirty="0"/>
              <a:t>Basic unit of information processing – “Neuron”</a:t>
            </a:r>
          </a:p>
          <a:p>
            <a:pPr marL="457200" indent="-457200">
              <a:buFont typeface="+mj-lt"/>
              <a:buAutoNum type="arabicPeriod"/>
            </a:pPr>
            <a:r>
              <a:rPr lang="en-US" dirty="0"/>
              <a:t>Number of neurons – 1011</a:t>
            </a:r>
          </a:p>
          <a:p>
            <a:pPr marL="457200" indent="-457200">
              <a:buFont typeface="+mj-lt"/>
              <a:buAutoNum type="arabicPeriod"/>
            </a:pPr>
            <a:r>
              <a:rPr lang="en-US" dirty="0"/>
              <a:t>Average number of connections per neuron – 103 or 104</a:t>
            </a:r>
          </a:p>
          <a:p>
            <a:pPr marL="457200" indent="-457200">
              <a:buFont typeface="+mj-lt"/>
              <a:buAutoNum type="arabicPeriod"/>
            </a:pPr>
            <a:r>
              <a:rPr lang="en-US" dirty="0"/>
              <a:t>The communication speed is much slower – order of a few milliseconds</a:t>
            </a:r>
          </a:p>
          <a:p>
            <a:pPr marL="457200" indent="-457200">
              <a:buFont typeface="+mj-lt"/>
              <a:buAutoNum type="arabicPeriod"/>
            </a:pPr>
            <a:r>
              <a:rPr lang="en-US" dirty="0"/>
              <a:t>Complex perceptual decisions take just a few 100 </a:t>
            </a:r>
            <a:r>
              <a:rPr lang="en-US" dirty="0" err="1"/>
              <a:t>millisecs</a:t>
            </a:r>
            <a:endParaRPr lang="en-US" dirty="0"/>
          </a:p>
          <a:p>
            <a:pPr marL="457200" indent="-457200">
              <a:buFont typeface="+mj-lt"/>
              <a:buAutoNum type="arabicPeriod"/>
            </a:pPr>
            <a:r>
              <a:rPr lang="en-US" dirty="0"/>
              <a:t>100 step rule</a:t>
            </a:r>
          </a:p>
          <a:p>
            <a:pPr marL="749808" lvl="1" indent="-457200"/>
            <a:r>
              <a:rPr lang="en-US" dirty="0"/>
              <a:t>Any perceptual task may not be passing through more than 100 neurons</a:t>
            </a:r>
          </a:p>
        </p:txBody>
      </p:sp>
      <p:pic>
        <p:nvPicPr>
          <p:cNvPr id="1026" name="Picture 2" descr="The Human Brain">
            <a:extLst>
              <a:ext uri="{FF2B5EF4-FFF2-40B4-BE49-F238E27FC236}">
                <a16:creationId xmlns:a16="http://schemas.microsoft.com/office/drawing/2014/main" id="{8F6AF8F4-076A-4B68-B85E-9B7B449A3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7582" y="1845734"/>
            <a:ext cx="284797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267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1D3347-3D55-443C-A9E9-FD9498769CBD}"/>
              </a:ext>
            </a:extLst>
          </p:cNvPr>
          <p:cNvPicPr>
            <a:picLocks noChangeAspect="1"/>
          </p:cNvPicPr>
          <p:nvPr/>
        </p:nvPicPr>
        <p:blipFill>
          <a:blip r:embed="rId2"/>
          <a:stretch>
            <a:fillRect/>
          </a:stretch>
        </p:blipFill>
        <p:spPr>
          <a:xfrm>
            <a:off x="860889" y="870013"/>
            <a:ext cx="9366187" cy="5268480"/>
          </a:xfrm>
          <a:prstGeom prst="rect">
            <a:avLst/>
          </a:prstGeom>
        </p:spPr>
      </p:pic>
    </p:spTree>
    <p:extLst>
      <p:ext uri="{BB962C8B-B14F-4D97-AF65-F5344CB8AC3E}">
        <p14:creationId xmlns:p14="http://schemas.microsoft.com/office/powerpoint/2010/main" val="14432961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34C22D96197F34787C1BCAC7572F8EC" ma:contentTypeVersion="2" ma:contentTypeDescription="Create a new document." ma:contentTypeScope="" ma:versionID="199ea1cbb014a88f42b885240a8ec8c5">
  <xsd:schema xmlns:xsd="http://www.w3.org/2001/XMLSchema" xmlns:xs="http://www.w3.org/2001/XMLSchema" xmlns:p="http://schemas.microsoft.com/office/2006/metadata/properties" xmlns:ns3="b5194a1d-014e-4a5d-8eda-e323eb12b7f9" targetNamespace="http://schemas.microsoft.com/office/2006/metadata/properties" ma:root="true" ma:fieldsID="cbc9db0074c771016f033e8a20f3890f" ns3:_="">
    <xsd:import namespace="b5194a1d-014e-4a5d-8eda-e323eb12b7f9"/>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194a1d-014e-4a5d-8eda-e323eb12b7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E5CB14-2D48-47D1-8029-72603111AC04}">
  <ds:schemaRefs>
    <ds:schemaRef ds:uri="http://purl.org/dc/terms/"/>
    <ds:schemaRef ds:uri="http://schemas.openxmlformats.org/package/2006/metadata/core-properties"/>
    <ds:schemaRef ds:uri="http://purl.org/dc/dcmitype/"/>
    <ds:schemaRef ds:uri="http://schemas.microsoft.com/office/infopath/2007/PartnerControls"/>
    <ds:schemaRef ds:uri="b5194a1d-014e-4a5d-8eda-e323eb12b7f9"/>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6158E30-014A-4AD2-8E40-97207340D5F2}">
  <ds:schemaRefs>
    <ds:schemaRef ds:uri="http://schemas.microsoft.com/sharepoint/v3/contenttype/forms"/>
  </ds:schemaRefs>
</ds:datastoreItem>
</file>

<file path=customXml/itemProps3.xml><?xml version="1.0" encoding="utf-8"?>
<ds:datastoreItem xmlns:ds="http://schemas.openxmlformats.org/officeDocument/2006/customXml" ds:itemID="{9E5C78FE-E019-4875-9E2F-5BBD34167A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194a1d-014e-4a5d-8eda-e323eb12b7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1186</TotalTime>
  <Words>2216</Words>
  <Application>Microsoft Office PowerPoint</Application>
  <PresentationFormat>Widescreen</PresentationFormat>
  <Paragraphs>541</Paragraphs>
  <Slides>65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Arial</vt:lpstr>
      <vt:lpstr>Calibri</vt:lpstr>
      <vt:lpstr>Calibri Light</vt:lpstr>
      <vt:lpstr>Carlito</vt:lpstr>
      <vt:lpstr>Comic Sans MS</vt:lpstr>
      <vt:lpstr>FreeSans</vt:lpstr>
      <vt:lpstr>Garamond</vt:lpstr>
      <vt:lpstr>Symbol</vt:lpstr>
      <vt:lpstr>Times New Roman</vt:lpstr>
      <vt:lpstr>Retrospect</vt:lpstr>
      <vt:lpstr>Deep learning </vt:lpstr>
      <vt:lpstr>Agenda </vt:lpstr>
      <vt:lpstr>History </vt:lpstr>
      <vt:lpstr>Why deep learning - Performance vs Sample Size</vt:lpstr>
      <vt:lpstr>Applications of deep learning</vt:lpstr>
      <vt:lpstr>ML vs DL</vt:lpstr>
      <vt:lpstr>ML vs DL</vt:lpstr>
      <vt:lpstr>The Human Brain</vt:lpstr>
      <vt:lpstr>PowerPoint Presentation</vt:lpstr>
      <vt:lpstr>Artificial Neural network architecture – Neuron </vt:lpstr>
      <vt:lpstr>Neuron computation</vt:lpstr>
      <vt:lpstr>NN architecture – Integration function ∑</vt:lpstr>
      <vt:lpstr></vt:lpstr>
      <vt:lpstr>Neuron nothing but a logistic regression</vt:lpstr>
      <vt:lpstr> Activation Functions</vt:lpstr>
      <vt:lpstr>How to train a Perceptron?</vt:lpstr>
      <vt:lpstr>Perceptron – Toy Example</vt:lpstr>
      <vt:lpstr> Perceptron – Toy Example (Contd..)</vt:lpstr>
      <vt:lpstr> Perceptron  – Toy Example (Contd..)</vt:lpstr>
      <vt:lpstr> Perceptron  – Toy Example (Contd..)</vt:lpstr>
      <vt:lpstr>PowerPoint Presentation</vt:lpstr>
      <vt:lpstr> Learning Non-Linear Patterns</vt:lpstr>
      <vt:lpstr>PowerPoint Presentation</vt:lpstr>
      <vt:lpstr>Feed forward neural network</vt:lpstr>
      <vt:lpstr> Multi-Layered Perceptrons (MLPs)</vt:lpstr>
      <vt:lpstr> What kind of Decision Boundaries do MLPs learn?</vt:lpstr>
      <vt:lpstr> Layer-wise Activation Regions</vt:lpstr>
      <vt:lpstr> Capturing Non-Linearity through Layer Addition</vt:lpstr>
      <vt:lpstr>Effect of Changing Activation Functions</vt:lpstr>
      <vt:lpstr>Optimization</vt:lpstr>
      <vt:lpstr>Optimization algorithm - Gradient descent </vt:lpstr>
      <vt:lpstr>Loss/Error Function – MSE (regression)</vt:lpstr>
      <vt:lpstr>Loss/Error Function – Cross entropy (classification)</vt:lpstr>
      <vt:lpstr>Error surface</vt:lpstr>
      <vt:lpstr>Moving down the hill</vt:lpstr>
      <vt:lpstr>Local minima issues in gradient descent learning</vt:lpstr>
      <vt:lpstr>Parameters vs Hyperparameters </vt:lpstr>
      <vt:lpstr>How to find derivatives – Back propagation</vt:lpstr>
      <vt:lpstr>Backpropagation steps</vt:lpstr>
      <vt:lpstr>Back propagation example</vt:lpstr>
      <vt:lpstr>PowerPoint Presentation</vt:lpstr>
      <vt:lpstr>PowerPoint Presentation</vt:lpstr>
      <vt:lpstr>PowerPoint Presentation</vt:lpstr>
      <vt:lpstr>PowerPoint Presentation</vt:lpstr>
      <vt:lpstr>PowerPoint Presentation</vt:lpstr>
      <vt:lpstr>Visualizing back propagation</vt:lpstr>
      <vt:lpstr>Deep Neural network – Many layers</vt:lpstr>
      <vt:lpstr>Deep learning concepts</vt:lpstr>
      <vt:lpstr>Gradient descent variations</vt:lpstr>
      <vt:lpstr>Different optimizers – Hyper parameter</vt:lpstr>
      <vt:lpstr>Softmax</vt:lpstr>
      <vt:lpstr>Exploding and Vanishing gradients</vt:lpstr>
      <vt:lpstr>Exploding gradient</vt:lpstr>
      <vt:lpstr>Vanishing gradient</vt:lpstr>
      <vt:lpstr>Overfitting – High variance problem</vt:lpstr>
      <vt:lpstr>Overfitting – Simplifying the model</vt:lpstr>
      <vt:lpstr>Overfitting - Early stopping</vt:lpstr>
      <vt:lpstr>Overfitting - Data Augmentation </vt:lpstr>
      <vt:lpstr>Overfitting - Regularization</vt:lpstr>
      <vt:lpstr>Overfitting - Dropout</vt:lpstr>
      <vt:lpstr>Overfitting - Dropout</vt:lpstr>
      <vt:lpstr>Deep Learning Libraries</vt:lpstr>
      <vt:lpstr>Deep Learning Libraries</vt:lpstr>
      <vt:lpstr>Set up</vt:lpstr>
      <vt:lpstr>           Let us look at Tensor Flow &amp; Keras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learing</dc:title>
  <dc:creator>Bolisetti, Ashok (CORP)</dc:creator>
  <cp:lastModifiedBy>Bolisetti, Ashok (CORP)</cp:lastModifiedBy>
  <cp:revision>1</cp:revision>
  <dcterms:created xsi:type="dcterms:W3CDTF">2020-12-17T14:47:13Z</dcterms:created>
  <dcterms:modified xsi:type="dcterms:W3CDTF">2020-12-19T07:28:00Z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0x010100B34C22D96197F34787C1BCAC7572F8EC</vt:lpwstr>
  </property>
</Properties>
</file>